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43" r:id="rId2"/>
  </p:sldMasterIdLst>
  <p:notesMasterIdLst>
    <p:notesMasterId r:id="rId79"/>
  </p:notesMasterIdLst>
  <p:handoutMasterIdLst>
    <p:handoutMasterId r:id="rId80"/>
  </p:handoutMasterIdLst>
  <p:sldIdLst>
    <p:sldId id="352" r:id="rId3"/>
    <p:sldId id="353"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256" r:id="rId26"/>
    <p:sldId id="259" r:id="rId27"/>
    <p:sldId id="260" r:id="rId28"/>
    <p:sldId id="261" r:id="rId29"/>
    <p:sldId id="262" r:id="rId30"/>
    <p:sldId id="263" r:id="rId31"/>
    <p:sldId id="264" r:id="rId32"/>
    <p:sldId id="288" r:id="rId33"/>
    <p:sldId id="267" r:id="rId34"/>
    <p:sldId id="266" r:id="rId35"/>
    <p:sldId id="283" r:id="rId36"/>
    <p:sldId id="268" r:id="rId37"/>
    <p:sldId id="258" r:id="rId38"/>
    <p:sldId id="271" r:id="rId39"/>
    <p:sldId id="276" r:id="rId40"/>
    <p:sldId id="272" r:id="rId41"/>
    <p:sldId id="277" r:id="rId42"/>
    <p:sldId id="273" r:id="rId43"/>
    <p:sldId id="376" r:id="rId44"/>
    <p:sldId id="377" r:id="rId45"/>
    <p:sldId id="378" r:id="rId46"/>
    <p:sldId id="379" r:id="rId47"/>
    <p:sldId id="380" r:id="rId48"/>
    <p:sldId id="381" r:id="rId49"/>
    <p:sldId id="382" r:id="rId50"/>
    <p:sldId id="383" r:id="rId51"/>
    <p:sldId id="384" r:id="rId52"/>
    <p:sldId id="385" r:id="rId53"/>
    <p:sldId id="386" r:id="rId54"/>
    <p:sldId id="387" r:id="rId55"/>
    <p:sldId id="388" r:id="rId56"/>
    <p:sldId id="389" r:id="rId57"/>
    <p:sldId id="390" r:id="rId58"/>
    <p:sldId id="391" r:id="rId59"/>
    <p:sldId id="392" r:id="rId60"/>
    <p:sldId id="393" r:id="rId61"/>
    <p:sldId id="394" r:id="rId62"/>
    <p:sldId id="395" r:id="rId63"/>
    <p:sldId id="396" r:id="rId64"/>
    <p:sldId id="397" r:id="rId65"/>
    <p:sldId id="398" r:id="rId66"/>
    <p:sldId id="399" r:id="rId67"/>
    <p:sldId id="282" r:id="rId68"/>
    <p:sldId id="292" r:id="rId69"/>
    <p:sldId id="293" r:id="rId70"/>
    <p:sldId id="295" r:id="rId71"/>
    <p:sldId id="296" r:id="rId72"/>
    <p:sldId id="347" r:id="rId73"/>
    <p:sldId id="348" r:id="rId74"/>
    <p:sldId id="349" r:id="rId75"/>
    <p:sldId id="350" r:id="rId76"/>
    <p:sldId id="351" r:id="rId77"/>
    <p:sldId id="325" r:id="rId78"/>
  </p:sldIdLst>
  <p:sldSz cx="12192000" cy="6858000"/>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68635" autoAdjust="0"/>
  </p:normalViewPr>
  <p:slideViewPr>
    <p:cSldViewPr>
      <p:cViewPr varScale="1">
        <p:scale>
          <a:sx n="50" d="100"/>
          <a:sy n="50" d="100"/>
        </p:scale>
        <p:origin x="1410" y="3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37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A13E5732-0E0F-4A98-A6F9-4590A06333C0}"/>
              </a:ext>
            </a:extLst>
          </p:cNvPr>
          <p:cNvSpPr>
            <a:spLocks noGrp="1" noChangeArrowheads="1"/>
          </p:cNvSpPr>
          <p:nvPr>
            <p:ph type="hdr" sz="quarter"/>
          </p:nvPr>
        </p:nvSpPr>
        <p:spPr bwMode="auto">
          <a:xfrm>
            <a:off x="0" y="0"/>
            <a:ext cx="306705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94211" name="Rectangle 3">
            <a:extLst>
              <a:ext uri="{FF2B5EF4-FFF2-40B4-BE49-F238E27FC236}">
                <a16:creationId xmlns:a16="http://schemas.microsoft.com/office/drawing/2014/main" id="{759B7C2E-EF2A-4E1E-BAD3-90CC5EECD702}"/>
              </a:ext>
            </a:extLst>
          </p:cNvPr>
          <p:cNvSpPr>
            <a:spLocks noGrp="1" noChangeArrowheads="1"/>
          </p:cNvSpPr>
          <p:nvPr>
            <p:ph type="dt" sz="quarter" idx="1"/>
          </p:nvPr>
        </p:nvSpPr>
        <p:spPr bwMode="auto">
          <a:xfrm>
            <a:off x="4008438" y="0"/>
            <a:ext cx="306705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94212" name="Rectangle 4">
            <a:extLst>
              <a:ext uri="{FF2B5EF4-FFF2-40B4-BE49-F238E27FC236}">
                <a16:creationId xmlns:a16="http://schemas.microsoft.com/office/drawing/2014/main" id="{A047FDEC-170B-4A8A-93F9-1CDC24107408}"/>
              </a:ext>
            </a:extLst>
          </p:cNvPr>
          <p:cNvSpPr>
            <a:spLocks noGrp="1" noChangeArrowheads="1"/>
          </p:cNvSpPr>
          <p:nvPr>
            <p:ph type="ftr" sz="quarter" idx="2"/>
          </p:nvPr>
        </p:nvSpPr>
        <p:spPr bwMode="auto">
          <a:xfrm>
            <a:off x="0" y="8597900"/>
            <a:ext cx="306705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94213" name="Rectangle 5">
            <a:extLst>
              <a:ext uri="{FF2B5EF4-FFF2-40B4-BE49-F238E27FC236}">
                <a16:creationId xmlns:a16="http://schemas.microsoft.com/office/drawing/2014/main" id="{72B3AF8F-E329-49DC-BD61-23CCB4054C9E}"/>
              </a:ext>
            </a:extLst>
          </p:cNvPr>
          <p:cNvSpPr>
            <a:spLocks noGrp="1" noChangeArrowheads="1"/>
          </p:cNvSpPr>
          <p:nvPr>
            <p:ph type="sldNum" sz="quarter" idx="3"/>
          </p:nvPr>
        </p:nvSpPr>
        <p:spPr bwMode="auto">
          <a:xfrm>
            <a:off x="4008438" y="8597900"/>
            <a:ext cx="306705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05140EF-3587-49C7-A447-B27DBFC243E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a:defRPr sz="1200"/>
            </a:lvl1pPr>
          </a:lstStyle>
          <a:p>
            <a:fld id="{7D5C3BCD-3FD5-403E-955F-165FACCF43B2}" type="datetimeFigureOut">
              <a:rPr lang="en-US" smtClean="0"/>
              <a:t>10/31/2017</a:t>
            </a:fld>
            <a:endParaRPr lang="en-US"/>
          </a:p>
        </p:txBody>
      </p:sp>
      <p:sp>
        <p:nvSpPr>
          <p:cNvPr id="4" name="Slide Image Placeholder 3"/>
          <p:cNvSpPr>
            <a:spLocks noGrp="1" noRot="1" noChangeAspect="1"/>
          </p:cNvSpPr>
          <p:nvPr>
            <p:ph type="sldImg" idx="2"/>
          </p:nvPr>
        </p:nvSpPr>
        <p:spPr>
          <a:xfrm>
            <a:off x="823913" y="1131888"/>
            <a:ext cx="5429250" cy="3054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356100"/>
            <a:ext cx="5661025" cy="35639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97900"/>
            <a:ext cx="3067050" cy="4540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597900"/>
            <a:ext cx="3067050" cy="454025"/>
          </a:xfrm>
          <a:prstGeom prst="rect">
            <a:avLst/>
          </a:prstGeom>
        </p:spPr>
        <p:txBody>
          <a:bodyPr vert="horz" lIns="91440" tIns="45720" rIns="91440" bIns="45720" rtlCol="0" anchor="b"/>
          <a:lstStyle>
            <a:lvl1pPr algn="r">
              <a:defRPr sz="1200"/>
            </a:lvl1pPr>
          </a:lstStyle>
          <a:p>
            <a:fld id="{4A44D2CC-C93C-4382-9A6B-0B98E8C1275C}" type="slidenum">
              <a:rPr lang="en-US" smtClean="0"/>
              <a:t>‹#›</a:t>
            </a:fld>
            <a:endParaRPr lang="en-US"/>
          </a:p>
        </p:txBody>
      </p:sp>
    </p:spTree>
    <p:extLst>
      <p:ext uri="{BB962C8B-B14F-4D97-AF65-F5344CB8AC3E}">
        <p14:creationId xmlns:p14="http://schemas.microsoft.com/office/powerpoint/2010/main" val="6203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Willy Wildcat is a placeholder to emphasize this is a presentation for agents/economists themselves to give</a:t>
            </a:r>
          </a:p>
        </p:txBody>
      </p:sp>
      <p:sp>
        <p:nvSpPr>
          <p:cNvPr id="4" name="Slide Number Placeholder 3"/>
          <p:cNvSpPr>
            <a:spLocks noGrp="1"/>
          </p:cNvSpPr>
          <p:nvPr>
            <p:ph type="sldNum" sz="quarter" idx="10"/>
          </p:nvPr>
        </p:nvSpPr>
        <p:spPr/>
        <p:txBody>
          <a:bodyPr/>
          <a:lstStyle/>
          <a:p>
            <a:fld id="{4A44D2CC-C93C-4382-9A6B-0B98E8C1275C}" type="slidenum">
              <a:rPr lang="en-US" smtClean="0"/>
              <a:t>1</a:t>
            </a:fld>
            <a:endParaRPr lang="en-US"/>
          </a:p>
        </p:txBody>
      </p:sp>
    </p:spTree>
    <p:extLst>
      <p:ext uri="{BB962C8B-B14F-4D97-AF65-F5344CB8AC3E}">
        <p14:creationId xmlns:p14="http://schemas.microsoft.com/office/powerpoint/2010/main" val="354396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20</a:t>
            </a:fld>
            <a:endParaRPr lang="en-US"/>
          </a:p>
        </p:txBody>
      </p:sp>
    </p:spTree>
    <p:extLst>
      <p:ext uri="{BB962C8B-B14F-4D97-AF65-F5344CB8AC3E}">
        <p14:creationId xmlns:p14="http://schemas.microsoft.com/office/powerpoint/2010/main" val="1446962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associated publication “MF 291 Balance Sheet-A Financial Management Tool” at http://www.agmanager.info/finance-business-planning/financial-statements-ratios </a:t>
            </a:r>
          </a:p>
          <a:p>
            <a:endParaRPr lang="en-US" dirty="0"/>
          </a:p>
          <a:p>
            <a:r>
              <a:rPr lang="en-US" dirty="0"/>
              <a:t>Have them look at the example balance sheet in that publication as you are going through the presentation</a:t>
            </a:r>
          </a:p>
        </p:txBody>
      </p:sp>
      <p:sp>
        <p:nvSpPr>
          <p:cNvPr id="4" name="Slide Number Placeholder 3"/>
          <p:cNvSpPr>
            <a:spLocks noGrp="1"/>
          </p:cNvSpPr>
          <p:nvPr>
            <p:ph type="sldNum" sz="quarter" idx="10"/>
          </p:nvPr>
        </p:nvSpPr>
        <p:spPr/>
        <p:txBody>
          <a:bodyPr/>
          <a:lstStyle/>
          <a:p>
            <a:fld id="{4A44D2CC-C93C-4382-9A6B-0B98E8C1275C}" type="slidenum">
              <a:rPr lang="en-US" smtClean="0"/>
              <a:t>24</a:t>
            </a:fld>
            <a:endParaRPr lang="en-US"/>
          </a:p>
        </p:txBody>
      </p:sp>
    </p:spTree>
    <p:extLst>
      <p:ext uri="{BB962C8B-B14F-4D97-AF65-F5344CB8AC3E}">
        <p14:creationId xmlns:p14="http://schemas.microsoft.com/office/powerpoint/2010/main" val="2162023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SNAPSHOT in time: Gives the financial picture of the business on that specific date in time </a:t>
            </a:r>
          </a:p>
          <a:p>
            <a:r>
              <a:rPr lang="en-US" dirty="0"/>
              <a:t>By knowing your financial position, you can make informed decisions about paying for upcoming operating expenses, expanding your business, buying new equipment or land,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compare balance sheets year-to-year to evaluate net worth growth or changes in the business, can compare financial ratios to other farms to see how you are performing relative to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Lenders will typically require you to have a balance sheet for them to make loan approval decisions</a:t>
            </a:r>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25</a:t>
            </a:fld>
            <a:endParaRPr lang="en-US"/>
          </a:p>
        </p:txBody>
      </p:sp>
    </p:spTree>
    <p:extLst>
      <p:ext uri="{BB962C8B-B14F-4D97-AF65-F5344CB8AC3E}">
        <p14:creationId xmlns:p14="http://schemas.microsoft.com/office/powerpoint/2010/main" val="2796193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Assets: Cash, Grain/Hay in storage, Cattle, Equipment, Land, etc.</a:t>
            </a:r>
          </a:p>
          <a:p>
            <a:r>
              <a:rPr lang="en-US" dirty="0"/>
              <a:t>Liabilities: Operating Notes (Line of Credit), loans on machinery/cattle/land, possibly personal debt (mortgage, vehicles, credit cards)</a:t>
            </a:r>
          </a:p>
          <a:p>
            <a:r>
              <a:rPr lang="en-US" dirty="0"/>
              <a:t>Net Worth: If all liabilities were paid off with assets, how much would be left?  </a:t>
            </a:r>
          </a:p>
          <a:p>
            <a:endParaRPr lang="en-US" dirty="0"/>
          </a:p>
          <a:p>
            <a:r>
              <a:rPr lang="en-US" dirty="0"/>
              <a:t>Note: Some times a Balance sheet will be referred to as a Net Worth Statement</a:t>
            </a:r>
          </a:p>
        </p:txBody>
      </p:sp>
      <p:sp>
        <p:nvSpPr>
          <p:cNvPr id="4" name="Slide Number Placeholder 3"/>
          <p:cNvSpPr>
            <a:spLocks noGrp="1"/>
          </p:cNvSpPr>
          <p:nvPr>
            <p:ph type="sldNum" sz="quarter" idx="10"/>
          </p:nvPr>
        </p:nvSpPr>
        <p:spPr/>
        <p:txBody>
          <a:bodyPr/>
          <a:lstStyle/>
          <a:p>
            <a:fld id="{4A44D2CC-C93C-4382-9A6B-0B98E8C1275C}" type="slidenum">
              <a:rPr lang="en-US" smtClean="0"/>
              <a:t>26</a:t>
            </a:fld>
            <a:endParaRPr lang="en-US"/>
          </a:p>
        </p:txBody>
      </p:sp>
    </p:spTree>
    <p:extLst>
      <p:ext uri="{BB962C8B-B14F-4D97-AF65-F5344CB8AC3E}">
        <p14:creationId xmlns:p14="http://schemas.microsoft.com/office/powerpoint/2010/main" val="4218462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current asset is cash or other assets that can be quickly converted into cash in the normal business processes within 1 year. </a:t>
            </a:r>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27</a:t>
            </a:fld>
            <a:endParaRPr lang="en-US"/>
          </a:p>
        </p:txBody>
      </p:sp>
    </p:spTree>
    <p:extLst>
      <p:ext uri="{BB962C8B-B14F-4D97-AF65-F5344CB8AC3E}">
        <p14:creationId xmlns:p14="http://schemas.microsoft.com/office/powerpoint/2010/main" val="3094211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Noncurrent assets are those resources that are used mainly to support farm production. Unlike current assets, they are not expected to be sold in the normal business process. These assets have a more permanent value. They are needed to produce income, but may not be easily converted to cash. </a:t>
            </a:r>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28</a:t>
            </a:fld>
            <a:endParaRPr lang="en-US"/>
          </a:p>
        </p:txBody>
      </p:sp>
    </p:spTree>
    <p:extLst>
      <p:ext uri="{BB962C8B-B14F-4D97-AF65-F5344CB8AC3E}">
        <p14:creationId xmlns:p14="http://schemas.microsoft.com/office/powerpoint/2010/main" val="889828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Accounts Payable/Accrued Expenses-</a:t>
            </a:r>
            <a:r>
              <a:rPr lang="en-US" sz="1200" kern="1200" dirty="0">
                <a:solidFill>
                  <a:schemeClr val="tx1"/>
                </a:solidFill>
                <a:effectLst/>
                <a:latin typeface="+mn-lt"/>
                <a:ea typeface="+mn-ea"/>
                <a:cs typeface="+mn-cs"/>
              </a:rPr>
              <a:t> Any outstanding bills to be paid or services received that were not yet billed on the balance sheet date.  Ex: Remaining real estate taxes, commercial crop storage, co-op account balance, etc.</a:t>
            </a:r>
          </a:p>
          <a:p>
            <a:pPr lvl="0"/>
            <a:r>
              <a:rPr lang="en-US" sz="1200" b="1" kern="1200" dirty="0">
                <a:solidFill>
                  <a:schemeClr val="tx1"/>
                </a:solidFill>
                <a:effectLst/>
                <a:latin typeface="+mn-lt"/>
                <a:ea typeface="+mn-ea"/>
                <a:cs typeface="+mn-cs"/>
              </a:rPr>
              <a:t>Income &amp; Social Security Taxes Payable-</a:t>
            </a:r>
            <a:r>
              <a:rPr lang="en-US" sz="1200" kern="1200" dirty="0">
                <a:solidFill>
                  <a:schemeClr val="tx1"/>
                </a:solidFill>
                <a:effectLst/>
                <a:latin typeface="+mn-lt"/>
                <a:ea typeface="+mn-ea"/>
                <a:cs typeface="+mn-cs"/>
              </a:rPr>
              <a:t> Anticipated income &amp; social security taxes payable on balance sheet date</a:t>
            </a:r>
          </a:p>
          <a:p>
            <a:pPr lvl="0"/>
            <a:r>
              <a:rPr lang="en-US" sz="1200" b="1" kern="1200" dirty="0">
                <a:solidFill>
                  <a:schemeClr val="tx1"/>
                </a:solidFill>
                <a:effectLst/>
                <a:latin typeface="+mn-lt"/>
                <a:ea typeface="+mn-ea"/>
                <a:cs typeface="+mn-cs"/>
              </a:rPr>
              <a:t>Current Portion: Deferred Taxes-</a:t>
            </a:r>
            <a:r>
              <a:rPr lang="en-US" sz="1200" kern="1200" dirty="0">
                <a:solidFill>
                  <a:schemeClr val="tx1"/>
                </a:solidFill>
                <a:effectLst/>
                <a:latin typeface="+mn-lt"/>
                <a:ea typeface="+mn-ea"/>
                <a:cs typeface="+mn-cs"/>
              </a:rPr>
              <a:t> Typically only included on the balance sheet if capital asset sales or farm liquidation will take place.  </a:t>
            </a:r>
            <a:r>
              <a:rPr lang="en-US" sz="1200" kern="1200" dirty="0">
                <a:solidFill>
                  <a:srgbClr val="FF0000"/>
                </a:solidFill>
                <a:effectLst/>
                <a:highlight>
                  <a:srgbClr val="FFFF00"/>
                </a:highlight>
                <a:latin typeface="+mn-lt"/>
                <a:ea typeface="+mn-ea"/>
                <a:cs typeface="+mn-cs"/>
              </a:rPr>
              <a:t>Most current assets will have zero tax basis since the cost of production has already been deducted.  It these items are liquidated without further production expenses the following year, income and self employment tax will be owed.</a:t>
            </a:r>
            <a:r>
              <a:rPr lang="en-US" sz="1200" kern="1200" dirty="0">
                <a:solidFill>
                  <a:srgbClr val="FF0000"/>
                </a:solidFill>
                <a:effectLst/>
                <a:latin typeface="+mn-lt"/>
                <a:ea typeface="+mn-ea"/>
                <a:cs typeface="+mn-cs"/>
              </a:rPr>
              <a:t>  </a:t>
            </a:r>
            <a:r>
              <a:rPr lang="en-US" sz="1200" kern="1200" dirty="0">
                <a:solidFill>
                  <a:schemeClr val="tx1"/>
                </a:solidFill>
                <a:effectLst/>
                <a:latin typeface="+mn-lt"/>
                <a:ea typeface="+mn-ea"/>
                <a:cs typeface="+mn-cs"/>
              </a:rPr>
              <a:t>See publication </a:t>
            </a:r>
            <a:r>
              <a:rPr lang="en-US" sz="1200" i="1" kern="1200" dirty="0">
                <a:solidFill>
                  <a:schemeClr val="tx1"/>
                </a:solidFill>
                <a:effectLst/>
                <a:latin typeface="+mn-lt"/>
                <a:ea typeface="+mn-ea"/>
                <a:cs typeface="+mn-cs"/>
              </a:rPr>
              <a:t>Computation of Deferred Tax Liability</a:t>
            </a:r>
            <a:r>
              <a:rPr lang="en-US" sz="1200" kern="1200" dirty="0">
                <a:solidFill>
                  <a:schemeClr val="tx1"/>
                </a:solidFill>
                <a:effectLst/>
                <a:latin typeface="+mn-lt"/>
                <a:ea typeface="+mn-ea"/>
                <a:cs typeface="+mn-cs"/>
              </a:rPr>
              <a:t> for more information on how this can be calculated.</a:t>
            </a:r>
          </a:p>
          <a:p>
            <a:pPr lvl="0"/>
            <a:r>
              <a:rPr lang="en-US" sz="1200" b="1" kern="1200" dirty="0">
                <a:solidFill>
                  <a:schemeClr val="tx1"/>
                </a:solidFill>
                <a:effectLst/>
                <a:latin typeface="+mn-lt"/>
                <a:ea typeface="+mn-ea"/>
                <a:cs typeface="+mn-cs"/>
              </a:rPr>
              <a:t>Current Loans Due within One Year-</a:t>
            </a:r>
            <a:r>
              <a:rPr lang="en-US" sz="1200" kern="1200" dirty="0">
                <a:solidFill>
                  <a:schemeClr val="tx1"/>
                </a:solidFill>
                <a:effectLst/>
                <a:latin typeface="+mn-lt"/>
                <a:ea typeface="+mn-ea"/>
                <a:cs typeface="+mn-cs"/>
              </a:rPr>
              <a:t> Operating loan balance(s) on balance sheet date</a:t>
            </a:r>
          </a:p>
          <a:p>
            <a:pPr lvl="0"/>
            <a:r>
              <a:rPr lang="en-US" sz="1200" b="1" kern="1200" dirty="0">
                <a:solidFill>
                  <a:schemeClr val="tx1"/>
                </a:solidFill>
                <a:effectLst/>
                <a:latin typeface="+mn-lt"/>
                <a:ea typeface="+mn-ea"/>
                <a:cs typeface="+mn-cs"/>
              </a:rPr>
              <a:t>Current Portion of Term Debt-</a:t>
            </a:r>
            <a:r>
              <a:rPr lang="en-US" sz="1200" kern="1200" dirty="0">
                <a:solidFill>
                  <a:schemeClr val="tx1"/>
                </a:solidFill>
                <a:effectLst/>
                <a:latin typeface="+mn-lt"/>
                <a:ea typeface="+mn-ea"/>
                <a:cs typeface="+mn-cs"/>
              </a:rPr>
              <a:t> Principle balance of intermediate and long-term loans that must be paid within the next year</a:t>
            </a:r>
          </a:p>
          <a:p>
            <a:pPr lvl="0"/>
            <a:r>
              <a:rPr lang="en-US" sz="1200" b="1" kern="1200" dirty="0">
                <a:solidFill>
                  <a:schemeClr val="tx1"/>
                </a:solidFill>
                <a:effectLst/>
                <a:latin typeface="+mn-lt"/>
                <a:ea typeface="+mn-ea"/>
                <a:cs typeface="+mn-cs"/>
              </a:rPr>
              <a:t>Accrued Interest-</a:t>
            </a:r>
            <a:r>
              <a:rPr lang="en-US" sz="1200" kern="1200" dirty="0">
                <a:solidFill>
                  <a:schemeClr val="tx1"/>
                </a:solidFill>
                <a:effectLst/>
                <a:latin typeface="+mn-lt"/>
                <a:ea typeface="+mn-ea"/>
                <a:cs typeface="+mn-cs"/>
              </a:rPr>
              <a:t> Interest that has accumulated on all loans from the last payment to balance sheet date</a:t>
            </a:r>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29</a:t>
            </a:fld>
            <a:endParaRPr lang="en-US"/>
          </a:p>
        </p:txBody>
      </p:sp>
    </p:spTree>
    <p:extLst>
      <p:ext uri="{BB962C8B-B14F-4D97-AF65-F5344CB8AC3E}">
        <p14:creationId xmlns:p14="http://schemas.microsoft.com/office/powerpoint/2010/main" val="74396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Noncurrent Portion: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Deferred Taxes-</a:t>
            </a:r>
            <a:r>
              <a:rPr lang="en-US" sz="1200" kern="1200" dirty="0">
                <a:solidFill>
                  <a:schemeClr val="tx1"/>
                </a:solidFill>
                <a:effectLst/>
                <a:latin typeface="+mn-lt"/>
                <a:ea typeface="+mn-ea"/>
                <a:cs typeface="+mn-cs"/>
              </a:rPr>
              <a:t> Typically only included on the balance sheet if capital asset sales or farm liquidation will take place. </a:t>
            </a:r>
            <a:r>
              <a:rPr lang="en-US" sz="1200" kern="1200" dirty="0">
                <a:solidFill>
                  <a:srgbClr val="FF0000"/>
                </a:solidFill>
                <a:effectLst/>
                <a:latin typeface="+mn-lt"/>
                <a:ea typeface="+mn-ea"/>
                <a:cs typeface="+mn-cs"/>
              </a:rPr>
              <a:t>“Tax Planning” is used on most operations to manage the amount of tax owed in a given year.  Taking of accelerated depreciation is one way this is accomplished.  This, alone with already deducted production expenses to produce non-current assets, leads to a deferred tax liability on these assets.  Owned land will appreciate in value creating a deferred tax liability as well. </a:t>
            </a:r>
            <a:r>
              <a:rPr lang="en-US" sz="1200" kern="1200" dirty="0">
                <a:solidFill>
                  <a:schemeClr val="tx1"/>
                </a:solidFill>
                <a:effectLst/>
                <a:latin typeface="+mn-lt"/>
                <a:ea typeface="+mn-ea"/>
                <a:cs typeface="+mn-cs"/>
              </a:rPr>
              <a:t>See publication </a:t>
            </a:r>
            <a:r>
              <a:rPr lang="en-US" sz="1200" i="1" kern="1200" dirty="0">
                <a:solidFill>
                  <a:schemeClr val="tx1"/>
                </a:solidFill>
                <a:effectLst/>
                <a:latin typeface="+mn-lt"/>
                <a:ea typeface="+mn-ea"/>
                <a:cs typeface="+mn-cs"/>
              </a:rPr>
              <a:t>Computation of Deferred Tax Liability</a:t>
            </a:r>
            <a:r>
              <a:rPr lang="en-US" sz="1200" kern="1200" dirty="0">
                <a:solidFill>
                  <a:schemeClr val="tx1"/>
                </a:solidFill>
                <a:effectLst/>
                <a:latin typeface="+mn-lt"/>
                <a:ea typeface="+mn-ea"/>
                <a:cs typeface="+mn-cs"/>
              </a:rPr>
              <a:t> for more information on how this can be calculated.</a:t>
            </a:r>
          </a:p>
          <a:p>
            <a:pPr lvl="0"/>
            <a:r>
              <a:rPr lang="en-US" sz="1200" b="1" kern="1200" dirty="0">
                <a:solidFill>
                  <a:schemeClr val="tx1"/>
                </a:solidFill>
                <a:effectLst/>
                <a:latin typeface="+mn-lt"/>
                <a:ea typeface="+mn-ea"/>
                <a:cs typeface="+mn-cs"/>
              </a:rPr>
              <a:t>Noncurrent Portion: Intermediate Loans- </a:t>
            </a:r>
            <a:r>
              <a:rPr lang="en-US" sz="1200" kern="1200" dirty="0">
                <a:solidFill>
                  <a:schemeClr val="tx1"/>
                </a:solidFill>
                <a:effectLst/>
                <a:latin typeface="+mn-lt"/>
                <a:ea typeface="+mn-ea"/>
                <a:cs typeface="+mn-cs"/>
              </a:rPr>
              <a:t>Principle balance of machinery, breeding livestock, and other loans that is not payable this year</a:t>
            </a:r>
          </a:p>
          <a:p>
            <a:pPr lvl="0"/>
            <a:r>
              <a:rPr lang="en-US" sz="1200" b="1" kern="1200" dirty="0">
                <a:solidFill>
                  <a:schemeClr val="tx1"/>
                </a:solidFill>
                <a:effectLst/>
                <a:latin typeface="+mn-lt"/>
                <a:ea typeface="+mn-ea"/>
                <a:cs typeface="+mn-cs"/>
              </a:rPr>
              <a:t>Noncurrent Portion: Long-term Loans-</a:t>
            </a:r>
            <a:r>
              <a:rPr lang="en-US" sz="1200" kern="1200" dirty="0">
                <a:solidFill>
                  <a:schemeClr val="tx1"/>
                </a:solidFill>
                <a:effectLst/>
                <a:latin typeface="+mn-lt"/>
                <a:ea typeface="+mn-ea"/>
                <a:cs typeface="+mn-cs"/>
              </a:rPr>
              <a:t> Principle balance of all Real Estate and other Long-term loans (restructures) that is not due this year</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the portions of the noncurrent liabilities that are due within 12 months are current liabilities.</a:t>
            </a: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30</a:t>
            </a:fld>
            <a:endParaRPr lang="en-US"/>
          </a:p>
        </p:txBody>
      </p:sp>
    </p:spTree>
    <p:extLst>
      <p:ext uri="{BB962C8B-B14F-4D97-AF65-F5344CB8AC3E}">
        <p14:creationId xmlns:p14="http://schemas.microsoft.com/office/powerpoint/2010/main" val="896899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are comparing Net Worth Changes from the beginning to the ending of the year.</a:t>
            </a:r>
          </a:p>
          <a:p>
            <a:endParaRPr lang="en-US" dirty="0"/>
          </a:p>
          <a:p>
            <a:r>
              <a:rPr lang="en-US" dirty="0"/>
              <a:t>Highlight the different sections of the balance sheet</a:t>
            </a:r>
          </a:p>
          <a:p>
            <a:endParaRPr lang="en-US" dirty="0"/>
          </a:p>
          <a:p>
            <a:r>
              <a:rPr lang="en-US" dirty="0"/>
              <a:t>Note that Total Farm Assets decreased, but Total Farm Liabilities decreased even more, showing a growth in Net Worth</a:t>
            </a:r>
          </a:p>
        </p:txBody>
      </p:sp>
      <p:sp>
        <p:nvSpPr>
          <p:cNvPr id="4" name="Slide Number Placeholder 3"/>
          <p:cNvSpPr>
            <a:spLocks noGrp="1"/>
          </p:cNvSpPr>
          <p:nvPr>
            <p:ph type="sldNum" sz="quarter" idx="10"/>
          </p:nvPr>
        </p:nvSpPr>
        <p:spPr/>
        <p:txBody>
          <a:bodyPr/>
          <a:lstStyle/>
          <a:p>
            <a:fld id="{D92C8EA3-7868-474E-8DAD-FD1075410908}" type="slidenum">
              <a:rPr lang="en-US" smtClean="0"/>
              <a:t>31</a:t>
            </a:fld>
            <a:endParaRPr lang="en-US"/>
          </a:p>
        </p:txBody>
      </p:sp>
    </p:spTree>
    <p:extLst>
      <p:ext uri="{BB962C8B-B14F-4D97-AF65-F5344CB8AC3E}">
        <p14:creationId xmlns:p14="http://schemas.microsoft.com/office/powerpoint/2010/main" val="254189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Net Worth/Equity grow in a business?</a:t>
            </a:r>
          </a:p>
          <a:p>
            <a:r>
              <a:rPr lang="en-US" dirty="0"/>
              <a:t>Contributions: Off Farm income is being invested the business by paying operating expenses, loan principle, etc.</a:t>
            </a:r>
          </a:p>
          <a:p>
            <a:r>
              <a:rPr lang="en-US" dirty="0"/>
              <a:t>Retained: Money earned by the business, if not used for family living, or other non-farm uses, it can be reinvested back into the business to pay operating expenses and principle on loans, purchase equipment, purchase land, etc.</a:t>
            </a:r>
          </a:p>
          <a:p>
            <a:r>
              <a:rPr lang="en-US" dirty="0"/>
              <a:t>Valuation: Example-increases in land value over time.  On a market value balance sheet, equity may be increasing solely due to this and not business activities</a:t>
            </a:r>
          </a:p>
          <a:p>
            <a:endParaRPr lang="en-US" dirty="0"/>
          </a:p>
          <a:p>
            <a:r>
              <a:rPr lang="en-US" dirty="0"/>
              <a:t>It is important to identify and understand a farm’s valuation equity and earned equity or earned net worth change.   This way the source of growth can be identified.  </a:t>
            </a:r>
          </a:p>
        </p:txBody>
      </p:sp>
      <p:sp>
        <p:nvSpPr>
          <p:cNvPr id="4" name="Slide Number Placeholder 3"/>
          <p:cNvSpPr>
            <a:spLocks noGrp="1"/>
          </p:cNvSpPr>
          <p:nvPr>
            <p:ph type="sldNum" sz="quarter" idx="10"/>
          </p:nvPr>
        </p:nvSpPr>
        <p:spPr/>
        <p:txBody>
          <a:bodyPr/>
          <a:lstStyle/>
          <a:p>
            <a:fld id="{4A44D2CC-C93C-4382-9A6B-0B98E8C1275C}" type="slidenum">
              <a:rPr lang="en-US" smtClean="0"/>
              <a:t>32</a:t>
            </a:fld>
            <a:endParaRPr lang="en-US"/>
          </a:p>
        </p:txBody>
      </p:sp>
    </p:spTree>
    <p:extLst>
      <p:ext uri="{BB962C8B-B14F-4D97-AF65-F5344CB8AC3E}">
        <p14:creationId xmlns:p14="http://schemas.microsoft.com/office/powerpoint/2010/main" val="2155197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probably should modify, delete, or hide this slide in a producer presentation.  This is for the agents/economist’s knowledge</a:t>
            </a:r>
          </a:p>
        </p:txBody>
      </p:sp>
      <p:sp>
        <p:nvSpPr>
          <p:cNvPr id="4" name="Slide Number Placeholder 3"/>
          <p:cNvSpPr>
            <a:spLocks noGrp="1"/>
          </p:cNvSpPr>
          <p:nvPr>
            <p:ph type="sldNum" sz="quarter" idx="10"/>
          </p:nvPr>
        </p:nvSpPr>
        <p:spPr/>
        <p:txBody>
          <a:bodyPr/>
          <a:lstStyle/>
          <a:p>
            <a:fld id="{4A44D2CC-C93C-4382-9A6B-0B98E8C1275C}" type="slidenum">
              <a:rPr lang="en-US" smtClean="0"/>
              <a:t>2</a:t>
            </a:fld>
            <a:endParaRPr lang="en-US"/>
          </a:p>
        </p:txBody>
      </p:sp>
    </p:spTree>
    <p:extLst>
      <p:ext uri="{BB962C8B-B14F-4D97-AF65-F5344CB8AC3E}">
        <p14:creationId xmlns:p14="http://schemas.microsoft.com/office/powerpoint/2010/main" val="820136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common for farm business balance sheets to be prepared using market valuation, with the value of each asset representing the current fair market value. Cost-basis valuation is also used, with assets valued at their original cost less any accumulated depreciation. The difference in valuation methods primarily affects capital assets (i.e. breeding stock, machinery/equipment, land) while current assets are typically handled similarly in both methods, with inputs and supplies at cost and assets for sale in the next year at market price. Market valuation can be useful for measuring the net worth position of the operation and for identifying the available security value for debt obligations.  Cost-basis valuation can help with consistency between balance sheets and is useful to identify and assess the net worth that has been earned through the production activities of the farm.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also hybrids or modified-cost basis balance sheets which combine elements of both.</a:t>
            </a:r>
            <a:endParaRPr lang="en-US" dirty="0"/>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33</a:t>
            </a:fld>
            <a:endParaRPr lang="en-US"/>
          </a:p>
        </p:txBody>
      </p:sp>
    </p:spTree>
    <p:extLst>
      <p:ext uri="{BB962C8B-B14F-4D97-AF65-F5344CB8AC3E}">
        <p14:creationId xmlns:p14="http://schemas.microsoft.com/office/powerpoint/2010/main" val="1247179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many farm businesses, there is no sharp distinction between farm business and nonfarm assets and liabilities of the farm family. This is particularly true where the farm and family living expenses are paid for out of the same bank account, where funds may flow back and forth from farm to nonfarm items. Although this is common, it is highly recommended that separate accounts be used for farm and nonfarm items. In many situations both farm and non-farm items may be reflected on a balance sheet but should be clearly separated and defined when possible (see balance sheet template).  </a:t>
            </a:r>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34</a:t>
            </a:fld>
            <a:endParaRPr lang="en-US"/>
          </a:p>
        </p:txBody>
      </p:sp>
    </p:spTree>
    <p:extLst>
      <p:ext uri="{BB962C8B-B14F-4D97-AF65-F5344CB8AC3E}">
        <p14:creationId xmlns:p14="http://schemas.microsoft.com/office/powerpoint/2010/main" val="3982743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keeping underlying schedules (see publication for example).  This way each category contains the same items every year.</a:t>
            </a:r>
          </a:p>
        </p:txBody>
      </p:sp>
      <p:sp>
        <p:nvSpPr>
          <p:cNvPr id="4" name="Slide Number Placeholder 3"/>
          <p:cNvSpPr>
            <a:spLocks noGrp="1"/>
          </p:cNvSpPr>
          <p:nvPr>
            <p:ph type="sldNum" sz="quarter" idx="10"/>
          </p:nvPr>
        </p:nvSpPr>
        <p:spPr/>
        <p:txBody>
          <a:bodyPr/>
          <a:lstStyle/>
          <a:p>
            <a:fld id="{4A44D2CC-C93C-4382-9A6B-0B98E8C1275C}" type="slidenum">
              <a:rPr lang="en-US" smtClean="0"/>
              <a:t>35</a:t>
            </a:fld>
            <a:endParaRPr lang="en-US"/>
          </a:p>
        </p:txBody>
      </p:sp>
    </p:spTree>
    <p:extLst>
      <p:ext uri="{BB962C8B-B14F-4D97-AF65-F5344CB8AC3E}">
        <p14:creationId xmlns:p14="http://schemas.microsoft.com/office/powerpoint/2010/main" val="2609216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Liquidity looks at the current portion of our assets and liabilities, assessing how financial obligations can be met as they come due</a:t>
            </a:r>
          </a:p>
          <a:p>
            <a:r>
              <a:rPr lang="en-US" dirty="0"/>
              <a:t>Current Ratio: If all current farm assets were liquidated, to what extent would they cover current farm liabilities?  Bigger is better (greater liquidity in business) Ex. 1.5 would indicate you have $1.50 of CA for every $1 of CL</a:t>
            </a:r>
          </a:p>
          <a:p>
            <a:r>
              <a:rPr lang="en-US" dirty="0"/>
              <a:t>Working Capital: By subtracting current liabilities from current assets, the remaining amount (hopefully positive) will give how much cash is available to purchase inputs for the coming year, what you don’t have in working capital will need to be financed with an operating loan or other sources of capital</a:t>
            </a:r>
          </a:p>
          <a:p>
            <a:r>
              <a:rPr lang="en-US" dirty="0"/>
              <a:t>Working Capital/Gross Farm Income: Dividing working capital by gross farm income puts a scale to the value to compare with other farms.  Larger farms will need more working capital.  You will need the income statement to get gross farm income (which will be discussed in the next section).  </a:t>
            </a:r>
          </a:p>
          <a:p>
            <a:r>
              <a:rPr lang="en-US" dirty="0"/>
              <a:t>Working Capital/Total Operating </a:t>
            </a:r>
            <a:r>
              <a:rPr lang="en-US" dirty="0" err="1"/>
              <a:t>Expenses+Interest</a:t>
            </a:r>
            <a:r>
              <a:rPr lang="en-US" dirty="0"/>
              <a:t>: This gives a measure that is relative to the size of the operation and also provides a measure of how much of the following years’ expenses needs can be met by the working capital available.  It’s good to have at least 50% of the expenses + interest as working capital (more is always better)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37</a:t>
            </a:fld>
            <a:endParaRPr lang="en-US"/>
          </a:p>
        </p:txBody>
      </p:sp>
    </p:spTree>
    <p:extLst>
      <p:ext uri="{BB962C8B-B14F-4D97-AF65-F5344CB8AC3E}">
        <p14:creationId xmlns:p14="http://schemas.microsoft.com/office/powerpoint/2010/main" val="242959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KFMA farms with operators 40-60 years of age</a:t>
            </a:r>
          </a:p>
          <a:p>
            <a:endParaRPr lang="en-US" dirty="0"/>
          </a:p>
          <a:p>
            <a:r>
              <a:rPr lang="en-US" dirty="0"/>
              <a:t>More precise benchmarking groups by region of Kansas, crop acres and cattle numbers, etc. can be found at: http://www.agmanager.info/finance-business-planning/financial-statements-ratios/financial-benchmarking-tool </a:t>
            </a:r>
          </a:p>
        </p:txBody>
      </p:sp>
      <p:sp>
        <p:nvSpPr>
          <p:cNvPr id="4" name="Slide Number Placeholder 3"/>
          <p:cNvSpPr>
            <a:spLocks noGrp="1"/>
          </p:cNvSpPr>
          <p:nvPr>
            <p:ph type="sldNum" sz="quarter" idx="10"/>
          </p:nvPr>
        </p:nvSpPr>
        <p:spPr/>
        <p:txBody>
          <a:bodyPr/>
          <a:lstStyle/>
          <a:p>
            <a:fld id="{4A44D2CC-C93C-4382-9A6B-0B98E8C1275C}" type="slidenum">
              <a:rPr lang="en-US" smtClean="0"/>
              <a:t>38</a:t>
            </a:fld>
            <a:endParaRPr lang="en-US"/>
          </a:p>
        </p:txBody>
      </p:sp>
    </p:spTree>
    <p:extLst>
      <p:ext uri="{BB962C8B-B14F-4D97-AF65-F5344CB8AC3E}">
        <p14:creationId xmlns:p14="http://schemas.microsoft.com/office/powerpoint/2010/main" val="29557211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Solvency looks at all assets and liabilities in the farm business (doesn’t matter if they are current or non-current)</a:t>
            </a:r>
          </a:p>
          <a:p>
            <a:r>
              <a:rPr lang="en-US" dirty="0"/>
              <a:t>Debt/Asset is most commonly used to express what proportion of total farm assets are owed to creditors.  Overtime, this value can decrease as debts are paid off.  Ex. A D/A of 31% means that 31% of your total assets are owed to creditors.</a:t>
            </a:r>
          </a:p>
          <a:p>
            <a:r>
              <a:rPr lang="en-US" dirty="0"/>
              <a:t>You can also look at Equity/Assets and Debt/Equity to evaluate Solvency</a:t>
            </a:r>
          </a:p>
        </p:txBody>
      </p:sp>
      <p:sp>
        <p:nvSpPr>
          <p:cNvPr id="4" name="Slide Number Placeholder 3"/>
          <p:cNvSpPr>
            <a:spLocks noGrp="1"/>
          </p:cNvSpPr>
          <p:nvPr>
            <p:ph type="sldNum" sz="quarter" idx="10"/>
          </p:nvPr>
        </p:nvSpPr>
        <p:spPr/>
        <p:txBody>
          <a:bodyPr/>
          <a:lstStyle/>
          <a:p>
            <a:fld id="{4A44D2CC-C93C-4382-9A6B-0B98E8C1275C}" type="slidenum">
              <a:rPr lang="en-US" smtClean="0"/>
              <a:t>39</a:t>
            </a:fld>
            <a:endParaRPr lang="en-US"/>
          </a:p>
        </p:txBody>
      </p:sp>
    </p:spTree>
    <p:extLst>
      <p:ext uri="{BB962C8B-B14F-4D97-AF65-F5344CB8AC3E}">
        <p14:creationId xmlns:p14="http://schemas.microsoft.com/office/powerpoint/2010/main" val="1835894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KFMA farms with operators 40-60 years of age</a:t>
            </a:r>
          </a:p>
          <a:p>
            <a:endParaRPr lang="en-US" dirty="0"/>
          </a:p>
          <a:p>
            <a:r>
              <a:rPr lang="en-US" dirty="0"/>
              <a:t>More precise benchmarking groups by region of Kansas, crop acres and cattle numbers, etc. can be found at: http://www.agmanager.info/finance-business-planning/financial-statements-ratios/financial-benchmarking-tool </a:t>
            </a:r>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40</a:t>
            </a:fld>
            <a:endParaRPr lang="en-US"/>
          </a:p>
        </p:txBody>
      </p:sp>
    </p:spTree>
    <p:extLst>
      <p:ext uri="{BB962C8B-B14F-4D97-AF65-F5344CB8AC3E}">
        <p14:creationId xmlns:p14="http://schemas.microsoft.com/office/powerpoint/2010/main" val="811287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want/need to do a balance sheet more often if investment changes or in a position of high risk</a:t>
            </a:r>
          </a:p>
        </p:txBody>
      </p:sp>
      <p:sp>
        <p:nvSpPr>
          <p:cNvPr id="4" name="Slide Number Placeholder 3"/>
          <p:cNvSpPr>
            <a:spLocks noGrp="1"/>
          </p:cNvSpPr>
          <p:nvPr>
            <p:ph type="sldNum" sz="quarter" idx="10"/>
          </p:nvPr>
        </p:nvSpPr>
        <p:spPr/>
        <p:txBody>
          <a:bodyPr/>
          <a:lstStyle/>
          <a:p>
            <a:fld id="{4A44D2CC-C93C-4382-9A6B-0B98E8C1275C}" type="slidenum">
              <a:rPr lang="en-US" smtClean="0"/>
              <a:t>41</a:t>
            </a:fld>
            <a:endParaRPr lang="en-US"/>
          </a:p>
        </p:txBody>
      </p:sp>
    </p:spTree>
    <p:extLst>
      <p:ext uri="{BB962C8B-B14F-4D97-AF65-F5344CB8AC3E}">
        <p14:creationId xmlns:p14="http://schemas.microsoft.com/office/powerpoint/2010/main" val="581920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associated publication “Income Statement: Financial Management Tool” at http://www.agmanager.info/finance-business-planning/financial-statements-ratios </a:t>
            </a:r>
          </a:p>
          <a:p>
            <a:endParaRPr lang="en-US" dirty="0"/>
          </a:p>
          <a:p>
            <a:r>
              <a:rPr lang="en-US" dirty="0"/>
              <a:t>Have them look at the example income statement in that publication as you are going through the presentation</a:t>
            </a:r>
          </a:p>
        </p:txBody>
      </p:sp>
      <p:sp>
        <p:nvSpPr>
          <p:cNvPr id="4" name="Slide Number Placeholder 3"/>
          <p:cNvSpPr>
            <a:spLocks noGrp="1"/>
          </p:cNvSpPr>
          <p:nvPr>
            <p:ph type="sldNum" sz="quarter" idx="10"/>
          </p:nvPr>
        </p:nvSpPr>
        <p:spPr/>
        <p:txBody>
          <a:bodyPr/>
          <a:lstStyle/>
          <a:p>
            <a:fld id="{4A44D2CC-C93C-4382-9A6B-0B98E8C1275C}" type="slidenum">
              <a:rPr lang="en-US" smtClean="0"/>
              <a:t>42</a:t>
            </a:fld>
            <a:endParaRPr lang="en-US"/>
          </a:p>
        </p:txBody>
      </p:sp>
    </p:spTree>
    <p:extLst>
      <p:ext uri="{BB962C8B-B14F-4D97-AF65-F5344CB8AC3E}">
        <p14:creationId xmlns:p14="http://schemas.microsoft.com/office/powerpoint/2010/main" val="1106768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income statement is used to determine</a:t>
            </a:r>
            <a:r>
              <a:rPr lang="en-US" baseline="0" dirty="0"/>
              <a:t> </a:t>
            </a:r>
            <a:r>
              <a:rPr lang="en-US" dirty="0"/>
              <a:t>Net Farm Income</a:t>
            </a:r>
          </a:p>
          <a:p>
            <a:r>
              <a:rPr lang="en-US" dirty="0"/>
              <a:t>Most commonly completed for a calendar year time period, although can be for a  fiscal year or for a time period less than 12 months</a:t>
            </a:r>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43</a:t>
            </a:fld>
            <a:endParaRPr lang="en-US"/>
          </a:p>
        </p:txBody>
      </p:sp>
    </p:spTree>
    <p:extLst>
      <p:ext uri="{BB962C8B-B14F-4D97-AF65-F5344CB8AC3E}">
        <p14:creationId xmlns:p14="http://schemas.microsoft.com/office/powerpoint/2010/main" val="1725161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3</a:t>
            </a:fld>
            <a:endParaRPr lang="en-US"/>
          </a:p>
        </p:txBody>
      </p:sp>
    </p:spTree>
    <p:extLst>
      <p:ext uri="{BB962C8B-B14F-4D97-AF65-F5344CB8AC3E}">
        <p14:creationId xmlns:p14="http://schemas.microsoft.com/office/powerpoint/2010/main" val="3497743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that your income statement be accrual adjusted, meaning changes in inventory are taken into account so actual profitability,</a:t>
            </a:r>
            <a:r>
              <a:rPr lang="en-US" baseline="0" dirty="0"/>
              <a:t> or net income, </a:t>
            </a:r>
            <a:r>
              <a:rPr lang="en-US" dirty="0"/>
              <a:t>can be evaluated.  For example, to see the true income from crops in this year, the difference in beginning and ending inventories (crops in the bin, growing crops) is added to cash receipts and crop insurance proceeds.  </a:t>
            </a:r>
          </a:p>
          <a:p>
            <a:endParaRPr lang="en-US" alt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44</a:t>
            </a:fld>
            <a:endParaRPr lang="en-US"/>
          </a:p>
        </p:txBody>
      </p:sp>
    </p:spTree>
    <p:extLst>
      <p:ext uri="{BB962C8B-B14F-4D97-AF65-F5344CB8AC3E}">
        <p14:creationId xmlns:p14="http://schemas.microsoft.com/office/powerpoint/2010/main" val="40471876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Schedule F can be a starting place to go to see your income and expenses if a</a:t>
            </a:r>
            <a:r>
              <a:rPr lang="en-US" altLang="en-US" baseline="0" dirty="0"/>
              <a:t> more complete system is not available</a:t>
            </a:r>
            <a:r>
              <a:rPr lang="en-US" altLang="en-US" dirty="0"/>
              <a:t>, however…</a:t>
            </a:r>
          </a:p>
          <a:p>
            <a:endParaRPr lang="en-US" altLang="en-US" dirty="0"/>
          </a:p>
          <a:p>
            <a:r>
              <a:rPr lang="en-US" altLang="en-US" dirty="0"/>
              <a:t>You may have expenses for harvested grain that is not yet sold, and vice versa</a:t>
            </a:r>
          </a:p>
          <a:p>
            <a:r>
              <a:rPr lang="en-US" dirty="0"/>
              <a:t>You may have used section 179 expensing,</a:t>
            </a:r>
            <a:r>
              <a:rPr lang="en-US" baseline="0" dirty="0"/>
              <a:t> or bonus depreciation,</a:t>
            </a:r>
            <a:r>
              <a:rPr lang="en-US" dirty="0"/>
              <a:t> to accelerate the deprecation</a:t>
            </a:r>
            <a:r>
              <a:rPr lang="en-US" baseline="0" dirty="0"/>
              <a:t> deduction taken.</a:t>
            </a:r>
            <a:r>
              <a:rPr lang="en-US" dirty="0"/>
              <a:t> To get a true picture of Net Farm Income you want to use actual loss of economic value on machinery and equipment during the time period (will get into that more in detail later)</a:t>
            </a:r>
          </a:p>
          <a:p>
            <a:endParaRPr lang="en-US" dirty="0"/>
          </a:p>
          <a:p>
            <a:r>
              <a:rPr lang="en-US" dirty="0"/>
              <a:t>All income</a:t>
            </a:r>
            <a:r>
              <a:rPr lang="en-US" baseline="0" dirty="0"/>
              <a:t> and expense adjusting items from the balance sheets should be accounted for in completion of an accrual adjusted income statement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45</a:t>
            </a:fld>
            <a:endParaRPr lang="en-US"/>
          </a:p>
        </p:txBody>
      </p:sp>
    </p:spTree>
    <p:extLst>
      <p:ext uri="{BB962C8B-B14F-4D97-AF65-F5344CB8AC3E}">
        <p14:creationId xmlns:p14="http://schemas.microsoft.com/office/powerpoint/2010/main" val="3959621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Inventory Changes in Receipts examples are grain is storage, planted crops, livestock on hand</a:t>
            </a:r>
          </a:p>
          <a:p>
            <a:r>
              <a:rPr lang="en-US" dirty="0"/>
              <a:t>Expense Inventory Change examples: Fertilizer, fuel,</a:t>
            </a:r>
            <a:r>
              <a:rPr lang="en-US" baseline="0" dirty="0"/>
              <a:t> s</a:t>
            </a:r>
            <a:r>
              <a:rPr lang="en-US" dirty="0"/>
              <a:t>upplies </a:t>
            </a:r>
          </a:p>
        </p:txBody>
      </p:sp>
      <p:sp>
        <p:nvSpPr>
          <p:cNvPr id="4" name="Slide Number Placeholder 3"/>
          <p:cNvSpPr>
            <a:spLocks noGrp="1"/>
          </p:cNvSpPr>
          <p:nvPr>
            <p:ph type="sldNum" sz="quarter" idx="10"/>
          </p:nvPr>
        </p:nvSpPr>
        <p:spPr/>
        <p:txBody>
          <a:bodyPr/>
          <a:lstStyle/>
          <a:p>
            <a:fld id="{4A44D2CC-C93C-4382-9A6B-0B98E8C1275C}" type="slidenum">
              <a:rPr lang="en-US" smtClean="0"/>
              <a:t>46</a:t>
            </a:fld>
            <a:endParaRPr lang="en-US"/>
          </a:p>
        </p:txBody>
      </p:sp>
    </p:spTree>
    <p:extLst>
      <p:ext uri="{BB962C8B-B14F-4D97-AF65-F5344CB8AC3E}">
        <p14:creationId xmlns:p14="http://schemas.microsoft.com/office/powerpoint/2010/main" val="1621834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Accounts receivable: Income earned but not yet received (ex: custom work you completed but have</a:t>
            </a:r>
            <a:r>
              <a:rPr lang="en-US" baseline="0" dirty="0"/>
              <a:t> not received payment for</a:t>
            </a:r>
            <a:r>
              <a:rPr lang="en-US" dirty="0"/>
              <a:t>, hay sold but check not received yet, etc.)</a:t>
            </a:r>
          </a:p>
        </p:txBody>
      </p:sp>
      <p:sp>
        <p:nvSpPr>
          <p:cNvPr id="4" name="Slide Number Placeholder 3"/>
          <p:cNvSpPr>
            <a:spLocks noGrp="1"/>
          </p:cNvSpPr>
          <p:nvPr>
            <p:ph type="sldNum" sz="quarter" idx="10"/>
          </p:nvPr>
        </p:nvSpPr>
        <p:spPr/>
        <p:txBody>
          <a:bodyPr/>
          <a:lstStyle/>
          <a:p>
            <a:fld id="{4A44D2CC-C93C-4382-9A6B-0B98E8C1275C}" type="slidenum">
              <a:rPr lang="en-US" smtClean="0"/>
              <a:t>47</a:t>
            </a:fld>
            <a:endParaRPr lang="en-US"/>
          </a:p>
        </p:txBody>
      </p:sp>
    </p:spTree>
    <p:extLst>
      <p:ext uri="{BB962C8B-B14F-4D97-AF65-F5344CB8AC3E}">
        <p14:creationId xmlns:p14="http://schemas.microsoft.com/office/powerpoint/2010/main" val="2976173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Accounts Payable/Accrued Expenses: Expenses that were realized to generate income but not yet paid for.  (ex: Co-op bill for fertilizer/chemical that is not been paid)</a:t>
            </a:r>
          </a:p>
          <a:p>
            <a:r>
              <a:rPr lang="en-US" dirty="0"/>
              <a:t>Accrued interest is also from the beginning and ending balance sheets; represents interest that has accumulated on loans since the most recent payment was made</a:t>
            </a:r>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48</a:t>
            </a:fld>
            <a:endParaRPr lang="en-US"/>
          </a:p>
        </p:txBody>
      </p:sp>
    </p:spTree>
    <p:extLst>
      <p:ext uri="{BB962C8B-B14F-4D97-AF65-F5344CB8AC3E}">
        <p14:creationId xmlns:p14="http://schemas.microsoft.com/office/powerpoint/2010/main" val="2020462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purchased</a:t>
            </a:r>
            <a:r>
              <a:rPr lang="en-US" sz="1200" kern="1200" baseline="0" dirty="0">
                <a:solidFill>
                  <a:schemeClr val="tx1"/>
                </a:solidFill>
                <a:effectLst/>
                <a:latin typeface="+mn-lt"/>
                <a:ea typeface="+mn-ea"/>
                <a:cs typeface="+mn-cs"/>
              </a:rPr>
              <a:t> item (i</a:t>
            </a:r>
            <a:r>
              <a:rPr lang="en-US" sz="1200" kern="1200" dirty="0">
                <a:solidFill>
                  <a:schemeClr val="tx1"/>
                </a:solidFill>
                <a:effectLst/>
                <a:latin typeface="+mn-lt"/>
                <a:ea typeface="+mn-ea"/>
                <a:cs typeface="+mn-cs"/>
              </a:rPr>
              <a:t>nvestment) that will last more than one year is called a capital expenditure. Depreciation is the method used to charge-off capital expenditures in each annual accounting period for the life of the capital asset. Depreciation represents the annual loss in value of capital assets. This loss is from gradual wear and obsolescence.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44D2CC-C93C-4382-9A6B-0B98E8C1275C}" type="slidenum">
              <a:rPr lang="en-US" smtClean="0"/>
              <a:t>49</a:t>
            </a:fld>
            <a:endParaRPr lang="en-US"/>
          </a:p>
        </p:txBody>
      </p:sp>
    </p:spTree>
    <p:extLst>
      <p:ext uri="{BB962C8B-B14F-4D97-AF65-F5344CB8AC3E}">
        <p14:creationId xmlns:p14="http://schemas.microsoft.com/office/powerpoint/2010/main" val="821441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estimate will usually need to be used to arrive at a</a:t>
            </a:r>
            <a:r>
              <a:rPr lang="en-US" sz="1200" kern="1200" baseline="0" dirty="0">
                <a:solidFill>
                  <a:schemeClr val="tx1"/>
                </a:solidFill>
                <a:effectLst/>
                <a:latin typeface="+mn-lt"/>
                <a:ea typeface="+mn-ea"/>
                <a:cs typeface="+mn-cs"/>
              </a:rPr>
              <a:t> value for economic depreciation.  The most accurate method is to update the market value of machinery, equipment and buildings each year.  The difference between the beginning and ending values, after adjusting for purchases and sales, will be the economic depreciation, or loss of value, for the year</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quick and dirty method to use in arriving at this value is to assume a percentage reduction in the beginning balance sheet values.  A rule of thumb is to use 10% for the reduction of machinery and equipment values and to use 5% for buildings and similar assets.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If the only source of information available is an income tax return, the tax depreciation can be used as a proxy for economic depreciation by adding back in the amount of any accelerated depreciation taken by utilizing the Section 179 expense election or bonus depreciation.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A44D2CC-C93C-4382-9A6B-0B98E8C1275C}" type="slidenum">
              <a:rPr lang="en-US" smtClean="0"/>
              <a:t>50</a:t>
            </a:fld>
            <a:endParaRPr lang="en-US"/>
          </a:p>
        </p:txBody>
      </p:sp>
    </p:spTree>
    <p:extLst>
      <p:ext uri="{BB962C8B-B14F-4D97-AF65-F5344CB8AC3E}">
        <p14:creationId xmlns:p14="http://schemas.microsoft.com/office/powerpoint/2010/main" val="3008299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measuring and evaluating</a:t>
            </a:r>
            <a:r>
              <a:rPr lang="en-US" baseline="0" dirty="0"/>
              <a:t> economic profitability, i</a:t>
            </a:r>
            <a:r>
              <a:rPr lang="en-US" dirty="0"/>
              <a:t>t is important that an income statement be accrual adjusted. This means that changes in inventory are taken into account.  For example, to see the true income from crops in this year, the difference in beginning and ending inventories (crops in the bin, growing crops) is added to cash receipts and crop insurance proceeds.  </a:t>
            </a:r>
          </a:p>
          <a:p>
            <a:endParaRPr lang="en-US" dirty="0"/>
          </a:p>
          <a:p>
            <a:r>
              <a:rPr lang="en-US" dirty="0"/>
              <a:t>Similarly, an adjustment is made for beginning and ending inventory of livestock (and purchased amounts) and accounts receivable.   This brings you to Gross Farm Income.  Purchased feed is kept separate for a calculation of Value of Farm Production.  This is particularly important for farms that purchase large amounts of feed (backgrounding/feedlot).  Value of farm production is used instead of Gross Revenue for the calculation</a:t>
            </a:r>
            <a:r>
              <a:rPr lang="en-US" baseline="0" dirty="0"/>
              <a:t> of </a:t>
            </a:r>
            <a:r>
              <a:rPr lang="en-US" dirty="0"/>
              <a:t>some ratios.</a:t>
            </a:r>
          </a:p>
          <a:p>
            <a:endParaRPr lang="en-US" dirty="0"/>
          </a:p>
          <a:p>
            <a:r>
              <a:rPr lang="en-US" dirty="0"/>
              <a:t>Expenses for the time period are listed and then adjusted for inventory levels as well (accrual adjustment).  Fertilizer and Supplies, Accounts Payable/Accrued Expenses</a:t>
            </a:r>
          </a:p>
          <a:p>
            <a:endParaRPr lang="en-US" dirty="0"/>
          </a:p>
          <a:p>
            <a:r>
              <a:rPr lang="en-US" dirty="0"/>
              <a:t>Interest and Depreciation are separated out to be used when calculating expense ratios.  Note that interest is also accrual adjusted.</a:t>
            </a:r>
          </a:p>
          <a:p>
            <a:endParaRPr lang="en-US" dirty="0"/>
          </a:p>
          <a:p>
            <a:r>
              <a:rPr lang="en-US" dirty="0"/>
              <a:t>While many of the numbers from an income</a:t>
            </a:r>
            <a:r>
              <a:rPr lang="en-US" baseline="0" dirty="0"/>
              <a:t> statement are used to measure and assess the efficiency of a business, n</a:t>
            </a:r>
            <a:r>
              <a:rPr lang="en-US" dirty="0"/>
              <a:t>et farm income is number considered most frequently.  Net farm income is a measure of the overall profitability of the farm business during</a:t>
            </a:r>
            <a:r>
              <a:rPr lang="en-US" baseline="0" dirty="0"/>
              <a:t> the</a:t>
            </a:r>
            <a:r>
              <a:rPr lang="en-US" dirty="0"/>
              <a:t> time period.  The net farm income generated is what is used to make principle payments on loans, to reinvest in, or expand</a:t>
            </a:r>
            <a:r>
              <a:rPr lang="en-US" baseline="0" dirty="0"/>
              <a:t> the</a:t>
            </a:r>
            <a:r>
              <a:rPr lang="en-US" dirty="0"/>
              <a:t> business, pay family living, essentially providing the</a:t>
            </a:r>
            <a:r>
              <a:rPr lang="en-US" baseline="0" dirty="0"/>
              <a:t> return to the </a:t>
            </a:r>
            <a:r>
              <a:rPr lang="en-US" dirty="0"/>
              <a:t>operator’s labor</a:t>
            </a:r>
          </a:p>
          <a:p>
            <a:endParaRPr lang="en-US" dirty="0"/>
          </a:p>
        </p:txBody>
      </p:sp>
      <p:sp>
        <p:nvSpPr>
          <p:cNvPr id="4" name="Slide Number Placeholder 3"/>
          <p:cNvSpPr>
            <a:spLocks noGrp="1"/>
          </p:cNvSpPr>
          <p:nvPr>
            <p:ph type="sldNum" sz="quarter" idx="10"/>
          </p:nvPr>
        </p:nvSpPr>
        <p:spPr/>
        <p:txBody>
          <a:bodyPr/>
          <a:lstStyle/>
          <a:p>
            <a:fld id="{D92C8EA3-7868-474E-8DAD-FD1075410908}" type="slidenum">
              <a:rPr lang="en-US" smtClean="0"/>
              <a:t>51</a:t>
            </a:fld>
            <a:endParaRPr lang="en-US"/>
          </a:p>
        </p:txBody>
      </p:sp>
    </p:spTree>
    <p:extLst>
      <p:ext uri="{BB962C8B-B14F-4D97-AF65-F5344CB8AC3E}">
        <p14:creationId xmlns:p14="http://schemas.microsoft.com/office/powerpoint/2010/main" val="1251442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personal expenses and income are included you will not get a true picture of the farm’s financial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non-business items are included</a:t>
            </a:r>
            <a:r>
              <a:rPr lang="en-US" sz="1200" kern="1200" baseline="0" dirty="0">
                <a:solidFill>
                  <a:schemeClr val="tx1"/>
                </a:solidFill>
                <a:effectLst/>
                <a:latin typeface="+mn-lt"/>
                <a:ea typeface="+mn-ea"/>
                <a:cs typeface="+mn-cs"/>
              </a:rPr>
              <a:t> they should be clearly defined and shown in a separate section on the income statement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Maybe do a second income statement if you want to see a full picture of your farm and personal life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117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29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a:t>
            </a:r>
            <a:r>
              <a:rPr lang="en-US" baseline="0" dirty="0"/>
              <a:t> keeping is much more efficient and accurate when it is completed on a regular basis.  Receipts and other needed items are easier to find closer to the point of occurrence…and most of us remember better before too much time passes…</a:t>
            </a:r>
          </a:p>
          <a:p>
            <a:endParaRPr lang="en-US" baseline="0" dirty="0"/>
          </a:p>
          <a:p>
            <a:r>
              <a:rPr lang="en-US" baseline="0" dirty="0"/>
              <a:t>Reconciling records is essential to ensure accuracy and completeness.  Many times essential information in missed inadvertently when reconciling is not completed.</a:t>
            </a:r>
          </a:p>
          <a:p>
            <a:endParaRPr lang="en-US" baseline="0" dirty="0"/>
          </a:p>
          <a:p>
            <a:r>
              <a:rPr lang="en-US" baseline="0" dirty="0"/>
              <a:t>A record keeping system needs to provide the information that is necessary for management decisions.  Not having the right outputs from the system will only lead to frustration and a desire to not keep records up to date.  Defining the appropriate accounts for the records system is important so that the desired information is available.</a:t>
            </a:r>
          </a:p>
          <a:p>
            <a:endParaRPr lang="en-US" baseline="0" dirty="0"/>
          </a:p>
          <a:p>
            <a:r>
              <a:rPr lang="en-US" baseline="0" dirty="0"/>
              <a:t>Sufficient detail is necessary…but too much detail can be overwhelming.  As a record keeping system is used for decision making purposes, the level of detail can be increased to provide better measures, better understanding, better information for management decisions.  Don’t move to a high level of detail before you are ready/able to keep the records consistently, and use the information.  </a:t>
            </a:r>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9</a:t>
            </a:fld>
            <a:endParaRPr lang="en-US"/>
          </a:p>
        </p:txBody>
      </p:sp>
    </p:spTree>
    <p:extLst>
      <p:ext uri="{BB962C8B-B14F-4D97-AF65-F5344CB8AC3E}">
        <p14:creationId xmlns:p14="http://schemas.microsoft.com/office/powerpoint/2010/main" val="34679151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example is the downturn in the farm economy; NFI has fallen because of low commodity prices.  Gross income has decreased while expenses have decreased only slightly, if at all, for most</a:t>
            </a:r>
            <a:r>
              <a:rPr lang="en-US" baseline="0" dirty="0"/>
              <a:t> operations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 </a:t>
            </a:r>
            <a:r>
              <a:rPr lang="en-US" i="1" dirty="0"/>
              <a:t>Financial Ratios Used in Financial Management</a:t>
            </a:r>
            <a:r>
              <a:rPr lang="en-US" dirty="0"/>
              <a:t> publication found at: http://www.agmanager.info/finance-business-planning/financial-statements-ratios </a:t>
            </a:r>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54</a:t>
            </a:fld>
            <a:endParaRPr lang="en-US"/>
          </a:p>
        </p:txBody>
      </p:sp>
    </p:spTree>
    <p:extLst>
      <p:ext uri="{BB962C8B-B14F-4D97-AF65-F5344CB8AC3E}">
        <p14:creationId xmlns:p14="http://schemas.microsoft.com/office/powerpoint/2010/main" val="27924631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aseline="0" dirty="0"/>
              <a:t>ROA: Average return rate generated by the earnings on all of the assets used in production on the farm, whether owned with equity or borrowed dollars.  For much of Kansas, during 2008-2014 incomes and rates of return were very strong, with may farms earning a 5-6% return on assets.  The last several years, with the downturn in the ag economy, this has decrease to zero or is negative for many farms.  ROA can be looked at as an opportunity cost of farming vs. other investments.  Preferably the ROA should be greater than the average interest rate paid on borrowed funds.  In this instance, the borrowed dollars are generating income for the operation.  A 2% ROA is not a good return in the long run (less than average interest paid I’m sure), but given the current ag. environment, this level is better than many farms (as you can see later when benchmarking)</a:t>
            </a:r>
            <a:endParaRPr lang="en-US" dirty="0"/>
          </a:p>
          <a:p>
            <a:endParaRPr lang="en-US" dirty="0"/>
          </a:p>
          <a:p>
            <a:r>
              <a:rPr lang="en-US" dirty="0"/>
              <a:t>ROE-return to the owner’s equity capital (return to what the owner has invested in the business) Ex. 2% means the farm business is earning a 2% return on the owner’s capital that is</a:t>
            </a:r>
            <a:r>
              <a:rPr lang="en-US" baseline="0" dirty="0"/>
              <a:t> </a:t>
            </a:r>
            <a:r>
              <a:rPr lang="en-US" dirty="0"/>
              <a:t>invested in the business.  It is desired for ROE &gt; ROA.   </a:t>
            </a:r>
          </a:p>
          <a:p>
            <a:endParaRPr lang="en-US" dirty="0"/>
          </a:p>
          <a:p>
            <a:r>
              <a:rPr lang="en-US" dirty="0"/>
              <a:t>OPM ratio- Return per dollar of Value of Farm Production. Show</a:t>
            </a:r>
            <a:r>
              <a:rPr lang="en-US" baseline="0" dirty="0"/>
              <a:t>s how profitable the operation is a</a:t>
            </a:r>
            <a:r>
              <a:rPr lang="en-US" dirty="0"/>
              <a:t>fter accounting for the operator’s labor. </a:t>
            </a:r>
          </a:p>
          <a:p>
            <a:endParaRPr lang="en-US" dirty="0"/>
          </a:p>
          <a:p>
            <a:r>
              <a:rPr lang="en-US" dirty="0"/>
              <a:t>Net Farm Income: Dollar amount directly off the income statement, farmer’s return to labor,</a:t>
            </a:r>
            <a:r>
              <a:rPr lang="en-US" baseline="0" dirty="0"/>
              <a:t> management, and their equity.  Used to pay family living and reinvest in business (pay off debt)</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92C8EA3-7868-474E-8DAD-FD1075410908}" type="slidenum">
              <a:rPr lang="en-US" smtClean="0"/>
              <a:t>55</a:t>
            </a:fld>
            <a:endParaRPr lang="en-US"/>
          </a:p>
        </p:txBody>
      </p:sp>
    </p:spTree>
    <p:extLst>
      <p:ext uri="{BB962C8B-B14F-4D97-AF65-F5344CB8AC3E}">
        <p14:creationId xmlns:p14="http://schemas.microsoft.com/office/powerpoint/2010/main" val="10054780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KFMA farms with operators 40-60 years of age</a:t>
            </a:r>
          </a:p>
          <a:p>
            <a:endParaRPr lang="en-US" dirty="0"/>
          </a:p>
          <a:p>
            <a:r>
              <a:rPr lang="en-US" dirty="0"/>
              <a:t>More precise benchmarking groups by region of Kansas, crop acres and cattle numbers, etc. can be found at: http://www.agmanager.info/finance-business-planning/financial-statements-ratios/financial-benchmarking-tool </a:t>
            </a:r>
          </a:p>
          <a:p>
            <a:endParaRPr lang="en-US" dirty="0"/>
          </a:p>
          <a:p>
            <a:r>
              <a:rPr lang="en-US" dirty="0"/>
              <a:t>The average farm in the last 10 years is earning 4-5%, in the current agricultural environment this has slipped to near 0</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13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KFMA farms with operators 40-60 years of age</a:t>
            </a:r>
          </a:p>
          <a:p>
            <a:endParaRPr lang="en-US" dirty="0"/>
          </a:p>
          <a:p>
            <a:r>
              <a:rPr lang="en-US" dirty="0"/>
              <a:t>More precise benchmarking groups by region of Kansas, crop acres and cattle numbers, etc. can be found at: http://www.agmanager.info/finance-business-planning/financial-statements-ratios/financial-benchmarking-tool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average farm in the last 10 years is earning 4-5%, in the current agricultural environment this has slipped to 0 or negative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240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KFMA farms with operators 40-60 years of age</a:t>
            </a:r>
          </a:p>
          <a:p>
            <a:endParaRPr lang="en-US" dirty="0"/>
          </a:p>
          <a:p>
            <a:r>
              <a:rPr lang="en-US" dirty="0"/>
              <a:t>More precise benchmarking groups by region of Kansas, crop acres and cattle numbers, etc. can be found at: http://www.agmanager.info/finance-business-planning/financial-statements-ratios/financial-benchmarking-tool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7215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KFMA</a:t>
            </a:r>
            <a:r>
              <a:rPr lang="en-US" baseline="0" dirty="0"/>
              <a:t> Accrual Net Farm Income, State, 1980-2016 with averages for each decade.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536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Adjusted (2011 dollars) KFMA</a:t>
            </a:r>
            <a:r>
              <a:rPr lang="en-US" baseline="0" dirty="0"/>
              <a:t> Accrual Net Farm Income, State, 1970-2016 with averages for each decade.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9673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ATR: </a:t>
            </a:r>
            <a:r>
              <a:rPr lang="en-US" baseline="0" dirty="0"/>
              <a:t>Measures how efficiently the dollars invested in the operation generate revenue. With an asset turnover ratio of 22.6%, it will take our case farm about 4 ½ years to generate revenue equal to their value of assets (4 ½ years to “turnover” their assets) </a:t>
            </a:r>
          </a:p>
          <a:p>
            <a:pPr defTabSz="924458">
              <a:defRPr/>
            </a:pPr>
            <a:endParaRPr lang="en-US" baseline="0" dirty="0"/>
          </a:p>
          <a:p>
            <a:pPr defTabSz="924458">
              <a:defRPr/>
            </a:pPr>
            <a:r>
              <a:rPr lang="en-US" baseline="0" dirty="0"/>
              <a:t>Expense ratios: </a:t>
            </a:r>
            <a:r>
              <a:rPr lang="en-US" dirty="0"/>
              <a:t>Proportion</a:t>
            </a:r>
            <a:r>
              <a:rPr lang="en-US" baseline="0" dirty="0"/>
              <a:t> of farm income used to pay operating expenses, depreciation, interest, or left over for Net Farm Income (the total of the four ratios will add up to one).  </a:t>
            </a:r>
            <a:r>
              <a:rPr lang="en-US" i="1" u="sng" baseline="0" dirty="0"/>
              <a:t>For every dollar generated by the farm business, 72.5 cents was spent on operating expenses, 6.8 cents spent on interest, and 6.1 cents on depreciation, leaving 14.6 cents of every dollar generated to pay debt, family living, expand, etc.</a:t>
            </a:r>
            <a:r>
              <a:rPr lang="en-US" i="1" u="none" baseline="0" dirty="0"/>
              <a:t>  </a:t>
            </a:r>
            <a:r>
              <a:rPr lang="en-US" i="0" u="none" baseline="0" dirty="0"/>
              <a:t>A very rough rule of thumb for these ratios would be 60 (</a:t>
            </a:r>
            <a:r>
              <a:rPr lang="en-US" i="0" u="none" baseline="0" dirty="0" err="1"/>
              <a:t>oper</a:t>
            </a:r>
            <a:r>
              <a:rPr lang="en-US" i="0" u="none" baseline="0" dirty="0"/>
              <a:t> </a:t>
            </a:r>
            <a:r>
              <a:rPr lang="en-US" i="0" u="none" baseline="0" dirty="0" err="1"/>
              <a:t>exp</a:t>
            </a:r>
            <a:r>
              <a:rPr lang="en-US" i="0" u="none" baseline="0" dirty="0"/>
              <a:t>)-10 (</a:t>
            </a:r>
            <a:r>
              <a:rPr lang="en-US" i="0" u="none" baseline="0" dirty="0" err="1"/>
              <a:t>depr</a:t>
            </a:r>
            <a:r>
              <a:rPr lang="en-US" i="0" u="none" baseline="0" dirty="0"/>
              <a:t>)-10 (</a:t>
            </a:r>
            <a:r>
              <a:rPr lang="en-US" i="0" u="none" baseline="0" dirty="0" err="1"/>
              <a:t>int</a:t>
            </a:r>
            <a:r>
              <a:rPr lang="en-US" i="0" u="none" baseline="0" dirty="0"/>
              <a:t>)-20 (NFI). </a:t>
            </a:r>
            <a:r>
              <a:rPr lang="en-US" b="1" i="0" u="none" baseline="0" dirty="0"/>
              <a:t>More specifically these could be referenced as: 60-70 or less for operating expense, 4-10 for depreciation, 8 or less for interest and 20 or greater for net farm income.  </a:t>
            </a:r>
            <a:r>
              <a:rPr lang="en-US" b="0" i="0" u="none" baseline="0" dirty="0"/>
              <a:t>As anyone of the expense ratios is above the preferred levels there will be a need to reduce another expense or net farm income will be reduced.  </a:t>
            </a:r>
            <a:r>
              <a:rPr lang="en-US" i="0" u="none" baseline="0" dirty="0"/>
              <a:t>Due to the decreased gross income levels with lower commodity prices, operating expense ratios have tended higher the last two years which has led to reduced net farm income.</a:t>
            </a:r>
            <a:endParaRPr lang="en-US" i="0" u="sng" baseline="0" dirty="0"/>
          </a:p>
          <a:p>
            <a:pPr defTabSz="924458">
              <a:defRPr/>
            </a:pPr>
            <a:endParaRPr lang="en-US" i="0" baseline="0" dirty="0"/>
          </a:p>
          <a:p>
            <a:endParaRPr lang="en-US" dirty="0"/>
          </a:p>
        </p:txBody>
      </p:sp>
      <p:sp>
        <p:nvSpPr>
          <p:cNvPr id="4" name="Slide Number Placeholder 3"/>
          <p:cNvSpPr>
            <a:spLocks noGrp="1"/>
          </p:cNvSpPr>
          <p:nvPr>
            <p:ph type="sldNum" sz="quarter" idx="10"/>
          </p:nvPr>
        </p:nvSpPr>
        <p:spPr/>
        <p:txBody>
          <a:bodyPr/>
          <a:lstStyle/>
          <a:p>
            <a:fld id="{D92C8EA3-7868-474E-8DAD-FD1075410908}" type="slidenum">
              <a:rPr lang="en-US" smtClean="0"/>
              <a:t>61</a:t>
            </a:fld>
            <a:endParaRPr lang="en-US"/>
          </a:p>
        </p:txBody>
      </p:sp>
    </p:spTree>
    <p:extLst>
      <p:ext uri="{BB962C8B-B14F-4D97-AF65-F5344CB8AC3E}">
        <p14:creationId xmlns:p14="http://schemas.microsoft.com/office/powerpoint/2010/main" val="2068195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KFMA farms with operators 40-60 years of age</a:t>
            </a:r>
          </a:p>
          <a:p>
            <a:endParaRPr lang="en-US" dirty="0"/>
          </a:p>
          <a:p>
            <a:r>
              <a:rPr lang="en-US" dirty="0"/>
              <a:t>More precise benchmarking groups by region of Kansas, crop acres and cattle numbers, etc. can be found at: http://www.agmanager.info/finance-business-planning/financial-statements-ratios/financial-benchmarking-tool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036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KFMA farms with operators 40-60 years of age</a:t>
            </a:r>
          </a:p>
          <a:p>
            <a:endParaRPr lang="en-US" dirty="0"/>
          </a:p>
          <a:p>
            <a:r>
              <a:rPr lang="en-US" dirty="0"/>
              <a:t>More precise benchmarking groups by region of Kansas, crop acres and cattle numbers, etc. can be found at: http://www.agmanager.info/finance-business-planning/financial-statements-ratios/financial-benchmarking-tool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913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farms use cash basis accounting for income tax filing purposes.  While this can make tax filing and tax planning easier in some instances, it does not provide a good measure of the profitability of a business.  Decisions</a:t>
            </a:r>
            <a:r>
              <a:rPr lang="en-US" baseline="0" dirty="0"/>
              <a:t> made based on tax management, line of credit availability, discounts for prepayment of inputs, and other reasons, may influence the cash activity and make the cash income and expense inaccurate in measuring farm profitability.  </a:t>
            </a:r>
            <a:r>
              <a:rPr lang="en-US" dirty="0"/>
              <a:t>Adjustments</a:t>
            </a:r>
            <a:r>
              <a:rPr lang="en-US" baseline="0" dirty="0"/>
              <a:t> for inventory changes, and for differences in accrued income and expense, from the beginning to the end of the year, are necessary to accurately measure and understand the profitability and financial performance of a business.</a:t>
            </a:r>
          </a:p>
          <a:p>
            <a:endParaRPr lang="en-US" baseline="0" dirty="0"/>
          </a:p>
          <a:p>
            <a:r>
              <a:rPr lang="en-US" dirty="0"/>
              <a:t>Comparing</a:t>
            </a:r>
            <a:r>
              <a:rPr lang="en-US" baseline="0" dirty="0"/>
              <a:t> an operation with itself over time can provide helpful information on the direction of the farms financial performance and the progress (or lack of progress) toward meeting the goals and objectives that are desired.  Comparing with others or with industry standards for various financial measures is important.  Each of these comparisons can be referred to as benchmarking…benchmarking with self overtime; benchmarking with industry standards; benchmarking with other operations of similar farm type, farm size, or other characteristic.  A record keeping system should allow for these comparisons.</a:t>
            </a:r>
          </a:p>
          <a:p>
            <a:endParaRPr lang="en-US" baseline="0" dirty="0"/>
          </a:p>
          <a:p>
            <a:r>
              <a:rPr lang="en-US" dirty="0"/>
              <a:t>Enterprise,</a:t>
            </a:r>
            <a:r>
              <a:rPr lang="en-US" baseline="0" dirty="0"/>
              <a:t> or profit center, records can help measure an operation’s performance at the level in which most decisions are being made.  Some decisions effect the entire operation but many are based on what is being produced.  Having the ability to keep records to measure the performance of each profit center can be very useful information for the one making decisions on the operation.  This information can be used for benchmarking purposes and for identifying areas of profit or loss.  It can also be useful for marketing planning and similar activities, providing the farm manager with information of the cost of production of what is produced.</a:t>
            </a:r>
          </a:p>
          <a:p>
            <a:endParaRPr lang="en-US" baseline="0" dirty="0"/>
          </a:p>
          <a:p>
            <a:r>
              <a:rPr lang="en-US" dirty="0"/>
              <a:t>What is the best use</a:t>
            </a:r>
            <a:r>
              <a:rPr lang="en-US" baseline="0" dirty="0"/>
              <a:t> of the resources available to you in your operation?  A farm manager must know and understand the information for their operation to answer this question accurately.  This can only be accomplished with information from a quality record keeping system.</a:t>
            </a:r>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10</a:t>
            </a:fld>
            <a:endParaRPr lang="en-US"/>
          </a:p>
        </p:txBody>
      </p:sp>
    </p:spTree>
    <p:extLst>
      <p:ext uri="{BB962C8B-B14F-4D97-AF65-F5344CB8AC3E}">
        <p14:creationId xmlns:p14="http://schemas.microsoft.com/office/powerpoint/2010/main" val="4608902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KFMA farms with operators 40-60 years of age</a:t>
            </a:r>
          </a:p>
          <a:p>
            <a:endParaRPr lang="en-US" dirty="0"/>
          </a:p>
          <a:p>
            <a:r>
              <a:rPr lang="en-US" dirty="0"/>
              <a:t>More precise benchmarking groups by region of Kansas, crop acres and cattle numbers, etc. can be found at: http://www.agmanager.info/finance-business-planning/financial-statements-ratios/financial-benchmarking-tool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4208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9185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associated publication “Cash Flow Projection for Operating Loan Determination” at http://www.agmanager.info/finance-business-planning/financial-statements-ratios </a:t>
            </a:r>
          </a:p>
        </p:txBody>
      </p:sp>
      <p:sp>
        <p:nvSpPr>
          <p:cNvPr id="4" name="Slide Number Placeholder 3"/>
          <p:cNvSpPr>
            <a:spLocks noGrp="1"/>
          </p:cNvSpPr>
          <p:nvPr>
            <p:ph type="sldNum" sz="quarter" idx="10"/>
          </p:nvPr>
        </p:nvSpPr>
        <p:spPr/>
        <p:txBody>
          <a:bodyPr/>
          <a:lstStyle/>
          <a:p>
            <a:fld id="{4A44D2CC-C93C-4382-9A6B-0B98E8C1275C}" type="slidenum">
              <a:rPr lang="en-US" smtClean="0"/>
              <a:t>66</a:t>
            </a:fld>
            <a:endParaRPr lang="en-US"/>
          </a:p>
        </p:txBody>
      </p:sp>
    </p:spTree>
    <p:extLst>
      <p:ext uri="{BB962C8B-B14F-4D97-AF65-F5344CB8AC3E}">
        <p14:creationId xmlns:p14="http://schemas.microsoft.com/office/powerpoint/2010/main" val="35111791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67</a:t>
            </a:fld>
            <a:endParaRPr lang="en-US"/>
          </a:p>
        </p:txBody>
      </p:sp>
    </p:spTree>
    <p:extLst>
      <p:ext uri="{BB962C8B-B14F-4D97-AF65-F5344CB8AC3E}">
        <p14:creationId xmlns:p14="http://schemas.microsoft.com/office/powerpoint/2010/main" val="17458685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68</a:t>
            </a:fld>
            <a:endParaRPr lang="en-US"/>
          </a:p>
        </p:txBody>
      </p:sp>
    </p:spTree>
    <p:extLst>
      <p:ext uri="{BB962C8B-B14F-4D97-AF65-F5344CB8AC3E}">
        <p14:creationId xmlns:p14="http://schemas.microsoft.com/office/powerpoint/2010/main" val="8912376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example, line 15 shows the total cash inflow (not including loan receipts) and line 39 shows the total cash outflow (not including operating loan payments). Net cash flow is the difference between cash inflow and cash outflow, and is shown on line 40 for the annual estimate and for each monthly period.</a:t>
            </a:r>
          </a:p>
          <a:p>
            <a:r>
              <a:rPr lang="en-US" sz="1200" kern="1200" dirty="0">
                <a:solidFill>
                  <a:schemeClr val="tx1"/>
                </a:solidFill>
                <a:effectLst/>
                <a:latin typeface="+mn-lt"/>
                <a:ea typeface="+mn-ea"/>
                <a:cs typeface="+mn-cs"/>
              </a:rPr>
              <a:t>The net cash flow may be positive or negative. If the cash inflow for the period is greater than the cash outflow for the period, the net cash flow is positive. If the opposite is true, the net cash flow is negative. For example, the January projected total cash inflow of $39,605 is greater than the total cash outflow of $13,309 so the net cash flow for January is $26,296.</a:t>
            </a:r>
          </a:p>
          <a:p>
            <a:r>
              <a:rPr lang="en-US" sz="1200" kern="1200" dirty="0">
                <a:solidFill>
                  <a:schemeClr val="tx1"/>
                </a:solidFill>
                <a:effectLst/>
                <a:latin typeface="+mn-lt"/>
                <a:ea typeface="+mn-ea"/>
                <a:cs typeface="+mn-cs"/>
              </a:rPr>
              <a:t>The projected operating loan balance for each month is calculated on line 41. The operating loan carried over from the last period should be written in the appropriate space after the caption on line 41. In the example on the inside fold, the operating loan carried over from the previous December is $150,000. For each monthly period, the projected operating loan balance is determined by combining the previous balance with line 40 net cash flow for that period. A negative cash flow figure for a month increases the operating loan balance so it is added to the previous projected operating loan balance to determine the projected operating loan balance for that period. </a:t>
            </a:r>
          </a:p>
          <a:p>
            <a:r>
              <a:rPr lang="en-US" sz="1200" kern="1200" dirty="0">
                <a:solidFill>
                  <a:schemeClr val="tx1"/>
                </a:solidFill>
                <a:effectLst/>
                <a:latin typeface="+mn-lt"/>
                <a:ea typeface="+mn-ea"/>
                <a:cs typeface="+mn-cs"/>
              </a:rPr>
              <a:t>A positive net cash flow for a month has the effect of reducing the previous month’s projected operating loan balance.  If the net cash flow for a month is greater than the projected operating loan balance for the previous month, the difference can be labeled surplus. </a:t>
            </a:r>
          </a:p>
          <a:p>
            <a:r>
              <a:rPr lang="en-US" sz="1200" kern="1200" dirty="0">
                <a:solidFill>
                  <a:schemeClr val="tx1"/>
                </a:solidFill>
                <a:effectLst/>
                <a:latin typeface="+mn-lt"/>
                <a:ea typeface="+mn-ea"/>
                <a:cs typeface="+mn-cs"/>
              </a:rPr>
              <a:t>The projected operating loan balances (line 41) for each month can be used as a guide in projecting the approximate amount of loan funds needed and timing of the loan fund needs.</a:t>
            </a:r>
          </a:p>
          <a:p>
            <a:endParaRPr lang="en-US" dirty="0"/>
          </a:p>
        </p:txBody>
      </p:sp>
      <p:sp>
        <p:nvSpPr>
          <p:cNvPr id="4" name="Slide Number Placeholder 3"/>
          <p:cNvSpPr>
            <a:spLocks noGrp="1"/>
          </p:cNvSpPr>
          <p:nvPr>
            <p:ph type="sldNum" sz="quarter" idx="10"/>
          </p:nvPr>
        </p:nvSpPr>
        <p:spPr/>
        <p:txBody>
          <a:bodyPr/>
          <a:lstStyle/>
          <a:p>
            <a:fld id="{D92C8EA3-7868-474E-8DAD-FD1075410908}" type="slidenum">
              <a:rPr lang="en-US" smtClean="0"/>
              <a:t>69</a:t>
            </a:fld>
            <a:endParaRPr lang="en-US"/>
          </a:p>
        </p:txBody>
      </p:sp>
    </p:spTree>
    <p:extLst>
      <p:ext uri="{BB962C8B-B14F-4D97-AF65-F5344CB8AC3E}">
        <p14:creationId xmlns:p14="http://schemas.microsoft.com/office/powerpoint/2010/main" val="3653470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record of cash inflow and outflow that has already occurred in a business is an actual or historical cash flow. An estimate or forecast of cash inflow and outflow into some future period is a cash flow projection. The actual cash flow of a business provides important information for making a cash flow projection into the future. The cash flow projection provides information on the cash-generating ability and the cash requirements of a business, and it indicates the timing of both.</a:t>
            </a:r>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70</a:t>
            </a:fld>
            <a:endParaRPr lang="en-US"/>
          </a:p>
        </p:txBody>
      </p:sp>
    </p:spTree>
    <p:extLst>
      <p:ext uri="{BB962C8B-B14F-4D97-AF65-F5344CB8AC3E}">
        <p14:creationId xmlns:p14="http://schemas.microsoft.com/office/powerpoint/2010/main" val="11044100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cash flow can be set up for either the entire farm business (including family living expenses and nonfarm income), or it can be set up to study only a segment of the business. For example, it may summarize all the cash expenses and income from a specific enterprise. A cash flow projection will often include only the cash inflow and outflow effect of a proposed business expansion.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cash flow projection may be on a monthly, bimonthly, quarterly, semiannual or annual basis.  Cash flows can be completed at the beginning of the year and modified as the year goes along.  Some lenders will ask for an actual cash flow for part of the year and a projection for the rest, if you are renegotiating a loan mid-year</a:t>
            </a:r>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71</a:t>
            </a:fld>
            <a:endParaRPr lang="en-US"/>
          </a:p>
        </p:txBody>
      </p:sp>
    </p:spTree>
    <p:extLst>
      <p:ext uri="{BB962C8B-B14F-4D97-AF65-F5344CB8AC3E}">
        <p14:creationId xmlns:p14="http://schemas.microsoft.com/office/powerpoint/2010/main" val="2900140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strategy is to determine an “Annual Estimate”, maybe using income statements from previous year, and then allocate the income and expenses out to various months or periods</a:t>
            </a:r>
          </a:p>
          <a:p>
            <a:endParaRPr lang="en-US" dirty="0"/>
          </a:p>
          <a:p>
            <a:r>
              <a:rPr lang="en-US" dirty="0"/>
              <a:t>The best beginning point for a cash flow estimate is the farm’s actual yield history, feed records, etc.  Good farm records are critical.</a:t>
            </a:r>
          </a:p>
        </p:txBody>
      </p:sp>
      <p:sp>
        <p:nvSpPr>
          <p:cNvPr id="4" name="Slide Number Placeholder 3"/>
          <p:cNvSpPr>
            <a:spLocks noGrp="1"/>
          </p:cNvSpPr>
          <p:nvPr>
            <p:ph type="sldNum" sz="quarter" idx="10"/>
          </p:nvPr>
        </p:nvSpPr>
        <p:spPr/>
        <p:txBody>
          <a:bodyPr/>
          <a:lstStyle/>
          <a:p>
            <a:fld id="{4A44D2CC-C93C-4382-9A6B-0B98E8C1275C}" type="slidenum">
              <a:rPr lang="en-US" smtClean="0"/>
              <a:t>72</a:t>
            </a:fld>
            <a:endParaRPr lang="en-US"/>
          </a:p>
        </p:txBody>
      </p:sp>
    </p:spTree>
    <p:extLst>
      <p:ext uri="{BB962C8B-B14F-4D97-AF65-F5344CB8AC3E}">
        <p14:creationId xmlns:p14="http://schemas.microsoft.com/office/powerpoint/2010/main" val="22487995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Long-run profitability refers to a period of 5 to 10 years or more. Long-run profitability is usually studied through the use of projected income statements. With an income statement, capital expenditures are prorated over the life of the assets using depreciation methods.</a:t>
            </a:r>
          </a:p>
          <a:p>
            <a:r>
              <a:rPr lang="en-US" sz="1200" kern="1200" dirty="0">
                <a:solidFill>
                  <a:schemeClr val="tx1"/>
                </a:solidFill>
                <a:effectLst/>
                <a:latin typeface="+mn-lt"/>
                <a:ea typeface="+mn-ea"/>
                <a:cs typeface="+mn-cs"/>
              </a:rPr>
              <a:t>Short-run feasibility refers to the income-generating ability of a business in a short period of time, usually 1 to 5 years in length. Short-run feasibility is usually studied through the use of a projected cash flow. Capital expenditures are counted in the period they are actually paid. Projected cash inflow and outflow during the period are compared, reflecting payment requirements from credit agencies as well as normal expenditures and receipts.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26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11</a:t>
            </a:fld>
            <a:endParaRPr lang="en-US"/>
          </a:p>
        </p:txBody>
      </p:sp>
    </p:spTree>
    <p:extLst>
      <p:ext uri="{BB962C8B-B14F-4D97-AF65-F5344CB8AC3E}">
        <p14:creationId xmlns:p14="http://schemas.microsoft.com/office/powerpoint/2010/main" val="19076287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farm businesses grow and as larger quantities of cash are needed, a cash flow projection becomes a more essential tool in the financial management of farm businesses. A cash flow projection provides the farm operator with a basis for studying the financing of the business. It indicates how much needs to be borrowed and when it is needed.</a:t>
            </a:r>
          </a:p>
          <a:p>
            <a:r>
              <a:rPr lang="en-US" sz="1200" kern="1200" dirty="0">
                <a:solidFill>
                  <a:schemeClr val="tx1"/>
                </a:solidFill>
                <a:effectLst/>
                <a:latin typeface="+mn-lt"/>
                <a:ea typeface="+mn-ea"/>
                <a:cs typeface="+mn-cs"/>
              </a:rPr>
              <a:t>A cash flow projection provides for “control” of the business. By comparing the projected cash flow to the actual cash flow that occurs, the variance of each item can be noted. If receipts are less than expected or expenses more than expected, the cash flow will alert the manager to a possible 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cash flow projection provides the basis for planning additional investments in the farm business. To be sound, an investment must be profitable in the long run. It must also be able to generate enough cash to make the payments on principal and interest.</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8970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44D2CC-C93C-4382-9A6B-0B98E8C127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6047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want to add local </a:t>
            </a:r>
            <a:r>
              <a:rPr lang="en-US"/>
              <a:t>contact information</a:t>
            </a:r>
          </a:p>
        </p:txBody>
      </p:sp>
      <p:sp>
        <p:nvSpPr>
          <p:cNvPr id="4" name="Slide Number Placeholder 3"/>
          <p:cNvSpPr>
            <a:spLocks noGrp="1"/>
          </p:cNvSpPr>
          <p:nvPr>
            <p:ph type="sldNum" sz="quarter" idx="10"/>
          </p:nvPr>
        </p:nvSpPr>
        <p:spPr/>
        <p:txBody>
          <a:bodyPr/>
          <a:lstStyle/>
          <a:p>
            <a:fld id="{4A44D2CC-C93C-4382-9A6B-0B98E8C1275C}" type="slidenum">
              <a:rPr lang="en-US" smtClean="0"/>
              <a:t>76</a:t>
            </a:fld>
            <a:endParaRPr lang="en-US"/>
          </a:p>
        </p:txBody>
      </p:sp>
    </p:spTree>
    <p:extLst>
      <p:ext uri="{BB962C8B-B14F-4D97-AF65-F5344CB8AC3E}">
        <p14:creationId xmlns:p14="http://schemas.microsoft.com/office/powerpoint/2010/main" val="190365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12</a:t>
            </a:fld>
            <a:endParaRPr lang="en-US"/>
          </a:p>
        </p:txBody>
      </p:sp>
    </p:spTree>
    <p:extLst>
      <p:ext uri="{BB962C8B-B14F-4D97-AF65-F5344CB8AC3E}">
        <p14:creationId xmlns:p14="http://schemas.microsoft.com/office/powerpoint/2010/main" val="32179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get more into this in later sections</a:t>
            </a:r>
          </a:p>
        </p:txBody>
      </p:sp>
      <p:sp>
        <p:nvSpPr>
          <p:cNvPr id="4" name="Slide Number Placeholder 3"/>
          <p:cNvSpPr>
            <a:spLocks noGrp="1"/>
          </p:cNvSpPr>
          <p:nvPr>
            <p:ph type="sldNum" sz="quarter" idx="10"/>
          </p:nvPr>
        </p:nvSpPr>
        <p:spPr/>
        <p:txBody>
          <a:bodyPr/>
          <a:lstStyle/>
          <a:p>
            <a:fld id="{4A44D2CC-C93C-4382-9A6B-0B98E8C1275C}" type="slidenum">
              <a:rPr lang="en-US" smtClean="0"/>
              <a:t>13</a:t>
            </a:fld>
            <a:endParaRPr lang="en-US"/>
          </a:p>
        </p:txBody>
      </p:sp>
    </p:spTree>
    <p:extLst>
      <p:ext uri="{BB962C8B-B14F-4D97-AF65-F5344CB8AC3E}">
        <p14:creationId xmlns:p14="http://schemas.microsoft.com/office/powerpoint/2010/main" val="2518500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Quicken</a:t>
            </a:r>
            <a:r>
              <a:rPr lang="en-US" baseline="0" dirty="0"/>
              <a:t> is good for personal records and for small farm operations.  There is less ability to keep detailed records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Within</a:t>
            </a:r>
            <a:r>
              <a:rPr lang="en-US" baseline="0" dirty="0"/>
              <a:t> the KFMA program, the primary computer record keeping systems supported and used are QuickBooks and </a:t>
            </a:r>
            <a:r>
              <a:rPr lang="en-US" baseline="0" dirty="0" err="1"/>
              <a:t>FarmBooks</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4A44D2CC-C93C-4382-9A6B-0B98E8C1275C}" type="slidenum">
              <a:rPr lang="en-US" smtClean="0"/>
              <a:t>19</a:t>
            </a:fld>
            <a:endParaRPr lang="en-US"/>
          </a:p>
        </p:txBody>
      </p:sp>
    </p:spTree>
    <p:extLst>
      <p:ext uri="{BB962C8B-B14F-4D97-AF65-F5344CB8AC3E}">
        <p14:creationId xmlns:p14="http://schemas.microsoft.com/office/powerpoint/2010/main" val="1183235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EA64B02-C3B8-4BA1-9893-CC3ABD2A189D}" type="slidenum">
              <a:rPr lang="en-US" altLang="en-US" smtClean="0"/>
              <a:pPr/>
              <a:t>‹#›</a:t>
            </a:fld>
            <a:endParaRPr lang="en-US" altLang="en-US"/>
          </a:p>
        </p:txBody>
      </p:sp>
    </p:spTree>
    <p:extLst>
      <p:ext uri="{BB962C8B-B14F-4D97-AF65-F5344CB8AC3E}">
        <p14:creationId xmlns:p14="http://schemas.microsoft.com/office/powerpoint/2010/main" val="429344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1A8627B-D556-4E2A-BE1A-0FC0C687A81A}" type="slidenum">
              <a:rPr lang="en-US" altLang="en-US" smtClean="0"/>
              <a:pPr/>
              <a:t>‹#›</a:t>
            </a:fld>
            <a:endParaRPr lang="en-US" altLang="en-US"/>
          </a:p>
        </p:txBody>
      </p:sp>
    </p:spTree>
    <p:extLst>
      <p:ext uri="{BB962C8B-B14F-4D97-AF65-F5344CB8AC3E}">
        <p14:creationId xmlns:p14="http://schemas.microsoft.com/office/powerpoint/2010/main" val="247826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01A1EDE-2FC5-4F53-9604-2B305C335D36}" type="slidenum">
              <a:rPr lang="en-US" altLang="en-US" smtClean="0"/>
              <a:pPr/>
              <a:t>‹#›</a:t>
            </a:fld>
            <a:endParaRPr lang="en-US" altLang="en-US"/>
          </a:p>
        </p:txBody>
      </p:sp>
    </p:spTree>
    <p:extLst>
      <p:ext uri="{BB962C8B-B14F-4D97-AF65-F5344CB8AC3E}">
        <p14:creationId xmlns:p14="http://schemas.microsoft.com/office/powerpoint/2010/main" val="3387654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814387-26F9-436C-9A4F-A9E1038DC473}"/>
              </a:ext>
            </a:extLst>
          </p:cNvPr>
          <p:cNvSpPr>
            <a:spLocks noGrp="1"/>
          </p:cNvSpPr>
          <p:nvPr>
            <p:ph/>
          </p:nvPr>
        </p:nvSpPr>
        <p:spPr>
          <a:xfrm>
            <a:off x="609600" y="277813"/>
            <a:ext cx="10972800" cy="5853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D6A90C7-6B84-4E43-83FE-C12D4B2980E6}"/>
              </a:ext>
            </a:extLst>
          </p:cNvPr>
          <p:cNvSpPr>
            <a:spLocks noGrp="1"/>
          </p:cNvSpPr>
          <p:nvPr>
            <p:ph type="dt" sz="half" idx="10"/>
          </p:nvPr>
        </p:nvSpPr>
        <p:spPr>
          <a:xfrm>
            <a:off x="609600" y="6278563"/>
            <a:ext cx="28448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376C8BC-888D-485A-B81C-C62E72648E97}"/>
              </a:ext>
            </a:extLst>
          </p:cNvPr>
          <p:cNvSpPr>
            <a:spLocks noGrp="1"/>
          </p:cNvSpPr>
          <p:nvPr>
            <p:ph type="ftr" sz="quarter" idx="11"/>
          </p:nvPr>
        </p:nvSpPr>
        <p:spPr>
          <a:xfrm>
            <a:off x="4165600" y="6278563"/>
            <a:ext cx="38608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79DFBE3-5513-4C97-AD32-0F48E4935474}"/>
              </a:ext>
            </a:extLst>
          </p:cNvPr>
          <p:cNvSpPr>
            <a:spLocks noGrp="1"/>
          </p:cNvSpPr>
          <p:nvPr>
            <p:ph type="sldNum" sz="quarter" idx="12"/>
          </p:nvPr>
        </p:nvSpPr>
        <p:spPr>
          <a:xfrm>
            <a:off x="8737600" y="6278563"/>
            <a:ext cx="2844800" cy="457200"/>
          </a:xfrm>
        </p:spPr>
        <p:txBody>
          <a:bodyPr/>
          <a:lstStyle>
            <a:lvl1pPr>
              <a:defRPr/>
            </a:lvl1pPr>
          </a:lstStyle>
          <a:p>
            <a:fld id="{238CD480-9422-4145-9F0B-47FCCF8EAF34}" type="slidenum">
              <a:rPr lang="en-US" altLang="en-US"/>
              <a:pPr/>
              <a:t>‹#›</a:t>
            </a:fld>
            <a:endParaRPr lang="en-US" altLang="en-US"/>
          </a:p>
        </p:txBody>
      </p:sp>
    </p:spTree>
    <p:extLst>
      <p:ext uri="{BB962C8B-B14F-4D97-AF65-F5344CB8AC3E}">
        <p14:creationId xmlns:p14="http://schemas.microsoft.com/office/powerpoint/2010/main" val="399451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477964"/>
            <a:ext cx="109728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816351"/>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510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7DB660-2743-46AF-AACC-5BE10B7E55A1}"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61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38" y="617621"/>
            <a:ext cx="11164414" cy="5133406"/>
          </a:xfrm>
          <a:prstGeom prst="rect">
            <a:avLst/>
          </a:prstGeom>
        </p:spPr>
      </p:pic>
      <p:pic>
        <p:nvPicPr>
          <p:cNvPr id="11" name="Picture 10"/>
          <p:cNvPicPr>
            <a:picLocks noChangeAspect="1"/>
          </p:cNvPicPr>
          <p:nvPr/>
        </p:nvPicPr>
        <p:blipFill>
          <a:blip r:embed="rId3"/>
          <a:stretch>
            <a:fillRect/>
          </a:stretch>
        </p:blipFill>
        <p:spPr>
          <a:xfrm>
            <a:off x="588434" y="158638"/>
            <a:ext cx="11243732" cy="5654698"/>
          </a:xfrm>
          <a:prstGeom prst="rect">
            <a:avLst/>
          </a:prstGeom>
        </p:spPr>
      </p:pic>
      <p:sp>
        <p:nvSpPr>
          <p:cNvPr id="2" name="Title 1"/>
          <p:cNvSpPr>
            <a:spLocks noGrp="1"/>
          </p:cNvSpPr>
          <p:nvPr>
            <p:ph type="title"/>
          </p:nvPr>
        </p:nvSpPr>
        <p:spPr>
          <a:xfrm>
            <a:off x="770466" y="365126"/>
            <a:ext cx="10811934" cy="710142"/>
          </a:xfrm>
        </p:spPr>
        <p:txBody>
          <a:bodyPr/>
          <a:lstStyle/>
          <a:p>
            <a:r>
              <a:rPr lang="en-US"/>
              <a:t>Click to edit Master title style</a:t>
            </a:r>
            <a:endParaRPr lang="en-US" dirty="0"/>
          </a:p>
        </p:txBody>
      </p:sp>
      <p:sp>
        <p:nvSpPr>
          <p:cNvPr id="3" name="Content Placeholder 2"/>
          <p:cNvSpPr>
            <a:spLocks noGrp="1"/>
          </p:cNvSpPr>
          <p:nvPr>
            <p:ph idx="1"/>
          </p:nvPr>
        </p:nvSpPr>
        <p:spPr>
          <a:xfrm>
            <a:off x="770466" y="1219200"/>
            <a:ext cx="10811933" cy="4419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51EE9C-56AC-4756-BB82-CA70ACA25912}"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338" y="617621"/>
            <a:ext cx="11164414" cy="5133406"/>
          </a:xfrm>
          <a:prstGeom prst="rect">
            <a:avLst/>
          </a:prstGeom>
        </p:spPr>
      </p:pic>
      <p:pic>
        <p:nvPicPr>
          <p:cNvPr id="12" name="Picture 11"/>
          <p:cNvPicPr>
            <a:picLocks noChangeAspect="1"/>
          </p:cNvPicPr>
          <p:nvPr/>
        </p:nvPicPr>
        <p:blipFill>
          <a:blip r:embed="rId3"/>
          <a:stretch>
            <a:fillRect/>
          </a:stretch>
        </p:blipFill>
        <p:spPr>
          <a:xfrm>
            <a:off x="588434" y="158638"/>
            <a:ext cx="11243732" cy="5654698"/>
          </a:xfrm>
          <a:prstGeom prst="rect">
            <a:avLst/>
          </a:prstGeom>
        </p:spPr>
      </p:pic>
    </p:spTree>
    <p:extLst>
      <p:ext uri="{BB962C8B-B14F-4D97-AF65-F5344CB8AC3E}">
        <p14:creationId xmlns:p14="http://schemas.microsoft.com/office/powerpoint/2010/main" val="703146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043F20-96EC-4638-9675-5D403BB688C7}"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0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DF0CD-B480-44B4-A573-A5E8C063CECB}" type="datetime1">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330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EE2B58-49B3-45AD-BDAC-BABC60E0BD67}" type="datetime1">
              <a:rPr lang="en-US" smtClean="0">
                <a:solidFill>
                  <a:prstClr val="black">
                    <a:tint val="75000"/>
                  </a:prstClr>
                </a:solidFill>
              </a:rPr>
              <a:pPr/>
              <a:t>10/31/2017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226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1D0AAA-BA13-4B7A-86F8-88F119D808B1}" type="datetime1">
              <a:rPr lang="en-US" smtClean="0">
                <a:solidFill>
                  <a:prstClr val="black">
                    <a:tint val="75000"/>
                  </a:prstClr>
                </a:solidFill>
              </a:rPr>
              <a:pPr/>
              <a:t>10/31/2017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25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0466" y="365126"/>
            <a:ext cx="10811934" cy="710142"/>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403927"/>
            <a:ext cx="10811933" cy="4419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7A9073-7DCF-4B63-A0E0-8C1BFFB8414E}" type="slidenum">
              <a:rPr lang="en-US" altLang="en-US" smtClean="0"/>
              <a:pPr/>
              <a:t>‹#›</a:t>
            </a:fld>
            <a:endParaRPr lang="en-US" altLang="en-US"/>
          </a:p>
        </p:txBody>
      </p:sp>
    </p:spTree>
    <p:extLst>
      <p:ext uri="{BB962C8B-B14F-4D97-AF65-F5344CB8AC3E}">
        <p14:creationId xmlns:p14="http://schemas.microsoft.com/office/powerpoint/2010/main" val="2631417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48948-3078-4988-B1E0-FA7514A66CE2}" type="datetime1">
              <a:rPr lang="en-US" smtClean="0">
                <a:solidFill>
                  <a:prstClr val="black">
                    <a:tint val="75000"/>
                  </a:prstClr>
                </a:solidFill>
              </a:rPr>
              <a:pPr/>
              <a:t>10/31/2017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289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1B9614-AB42-46DA-8B9A-79F647A6F6BC}" type="datetime1">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146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EDA1D1-B254-4AD4-B9C0-77ADC37DC75C}" type="datetime1">
              <a:rPr lang="en-US" smtClean="0">
                <a:solidFill>
                  <a:prstClr val="black">
                    <a:tint val="75000"/>
                  </a:prstClr>
                </a:solidFill>
              </a:rPr>
              <a:pPr/>
              <a:t>10/31/2017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262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84DDFD-0181-4244-BEDF-7BD6FF45FE37}"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313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D3FE7-E15B-4DB6-8B85-ACA8C18AF7BE}"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44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D90326-4EF6-436C-87E9-ED9F9B2323A7}" type="slidenum">
              <a:rPr lang="en-US" altLang="en-US" smtClean="0"/>
              <a:pPr/>
              <a:t>‹#›</a:t>
            </a:fld>
            <a:endParaRPr lang="en-US" altLang="en-US"/>
          </a:p>
        </p:txBody>
      </p:sp>
    </p:spTree>
    <p:extLst>
      <p:ext uri="{BB962C8B-B14F-4D97-AF65-F5344CB8AC3E}">
        <p14:creationId xmlns:p14="http://schemas.microsoft.com/office/powerpoint/2010/main" val="94868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125ED35-1AA7-449B-B5F3-E005CE48E403}" type="slidenum">
              <a:rPr lang="en-US" altLang="en-US" smtClean="0"/>
              <a:pPr/>
              <a:t>‹#›</a:t>
            </a:fld>
            <a:endParaRPr lang="en-US" altLang="en-US"/>
          </a:p>
        </p:txBody>
      </p:sp>
    </p:spTree>
    <p:extLst>
      <p:ext uri="{BB962C8B-B14F-4D97-AF65-F5344CB8AC3E}">
        <p14:creationId xmlns:p14="http://schemas.microsoft.com/office/powerpoint/2010/main" val="157921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5392627-161B-487A-91D2-82B24B13D79F}" type="slidenum">
              <a:rPr lang="en-US" altLang="en-US" smtClean="0"/>
              <a:pPr/>
              <a:t>‹#›</a:t>
            </a:fld>
            <a:endParaRPr lang="en-US" altLang="en-US"/>
          </a:p>
        </p:txBody>
      </p:sp>
    </p:spTree>
    <p:extLst>
      <p:ext uri="{BB962C8B-B14F-4D97-AF65-F5344CB8AC3E}">
        <p14:creationId xmlns:p14="http://schemas.microsoft.com/office/powerpoint/2010/main" val="381258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2F6C751-41AA-4386-A5EF-B0F7A123A9D4}" type="slidenum">
              <a:rPr lang="en-US" altLang="en-US" smtClean="0"/>
              <a:pPr/>
              <a:t>‹#›</a:t>
            </a:fld>
            <a:endParaRPr lang="en-US" altLang="en-US"/>
          </a:p>
        </p:txBody>
      </p:sp>
    </p:spTree>
    <p:extLst>
      <p:ext uri="{BB962C8B-B14F-4D97-AF65-F5344CB8AC3E}">
        <p14:creationId xmlns:p14="http://schemas.microsoft.com/office/powerpoint/2010/main" val="852711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79EEC7E4-8B90-49C3-8188-AC1DC176EE13}" type="slidenum">
              <a:rPr lang="en-US" altLang="en-US" smtClean="0"/>
              <a:pPr/>
              <a:t>‹#›</a:t>
            </a:fld>
            <a:endParaRPr lang="en-US" altLang="en-US"/>
          </a:p>
        </p:txBody>
      </p:sp>
    </p:spTree>
    <p:extLst>
      <p:ext uri="{BB962C8B-B14F-4D97-AF65-F5344CB8AC3E}">
        <p14:creationId xmlns:p14="http://schemas.microsoft.com/office/powerpoint/2010/main" val="345223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14DA03E-86BD-44F1-8C49-65600BDD98BF}" type="slidenum">
              <a:rPr lang="en-US" altLang="en-US" smtClean="0"/>
              <a:pPr/>
              <a:t>‹#›</a:t>
            </a:fld>
            <a:endParaRPr lang="en-US" altLang="en-US"/>
          </a:p>
        </p:txBody>
      </p:sp>
    </p:spTree>
    <p:extLst>
      <p:ext uri="{BB962C8B-B14F-4D97-AF65-F5344CB8AC3E}">
        <p14:creationId xmlns:p14="http://schemas.microsoft.com/office/powerpoint/2010/main" val="2714160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D8DAD78-DB31-4387-99EB-804B532395FA}" type="slidenum">
              <a:rPr lang="en-US" altLang="en-US" smtClean="0"/>
              <a:pPr/>
              <a:t>‹#›</a:t>
            </a:fld>
            <a:endParaRPr lang="en-US" altLang="en-US"/>
          </a:p>
        </p:txBody>
      </p:sp>
    </p:spTree>
    <p:extLst>
      <p:ext uri="{BB962C8B-B14F-4D97-AF65-F5344CB8AC3E}">
        <p14:creationId xmlns:p14="http://schemas.microsoft.com/office/powerpoint/2010/main" val="81775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5126"/>
            <a:ext cx="10972800" cy="7101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219201"/>
            <a:ext cx="10972800" cy="37867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77440" y="6356350"/>
            <a:ext cx="12039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9245600" y="6356349"/>
            <a:ext cx="14437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3128AA-3F3D-4F67-B0B5-CD2A265BEE28}" type="slidenum">
              <a:rPr lang="en-US" altLang="en-US" smtClean="0"/>
              <a:pPr/>
              <a:t>‹#›</a:t>
            </a:fld>
            <a:endParaRPr lang="en-US" altLang="en-US"/>
          </a:p>
        </p:txBody>
      </p:sp>
      <p:pic>
        <p:nvPicPr>
          <p:cNvPr id="10" name="Picture 9"/>
          <p:cNvPicPr>
            <a:picLocks noChangeAspect="1"/>
          </p:cNvPicPr>
          <p:nvPr/>
        </p:nvPicPr>
        <p:blipFill rotWithShape="1">
          <a:blip r:embed="rId15" cstate="print">
            <a:extLst>
              <a:ext uri="{28A0092B-C50C-407E-A947-70E740481C1C}">
                <a14:useLocalDpi xmlns:a14="http://schemas.microsoft.com/office/drawing/2010/main" val="0"/>
              </a:ext>
            </a:extLst>
          </a:blip>
          <a:srcRect b="29022"/>
          <a:stretch/>
        </p:blipFill>
        <p:spPr>
          <a:xfrm>
            <a:off x="312615" y="6254788"/>
            <a:ext cx="1897185" cy="466686"/>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92600" y="5750351"/>
            <a:ext cx="1159624" cy="1008873"/>
          </a:xfrm>
          <a:prstGeom prst="rect">
            <a:avLst/>
          </a:prstGeom>
        </p:spPr>
      </p:pic>
    </p:spTree>
    <p:extLst>
      <p:ext uri="{BB962C8B-B14F-4D97-AF65-F5344CB8AC3E}">
        <p14:creationId xmlns:p14="http://schemas.microsoft.com/office/powerpoint/2010/main" val="144504273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55" r:id="rId13"/>
  </p:sldLayoutIdLst>
  <p:txStyles>
    <p:titleStyle>
      <a:lvl1pPr algn="l" defTabSz="914400" rtl="0" eaLnBrk="1" latinLnBrk="0" hangingPunct="1">
        <a:lnSpc>
          <a:spcPct val="90000"/>
        </a:lnSpc>
        <a:spcBef>
          <a:spcPct val="0"/>
        </a:spcBef>
        <a:buNone/>
        <a:defRPr sz="4400" kern="1200">
          <a:solidFill>
            <a:srgbClr val="4F268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5126"/>
            <a:ext cx="10972800" cy="7101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219201"/>
            <a:ext cx="10972800" cy="37867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90AB4-713C-4D69-BD63-D0017379B8C6}" type="datetime1">
              <a:rPr lang="en-US" smtClean="0">
                <a:solidFill>
                  <a:prstClr val="black">
                    <a:tint val="75000"/>
                  </a:prstClr>
                </a:solidFill>
              </a:rPr>
              <a:pPr/>
              <a:t>10/31/2017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2456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81AFA-F021-4C04-A8BB-4BCA426F5CDD}" type="slidenum">
              <a:rPr lang="en-US" smtClean="0">
                <a:solidFill>
                  <a:prstClr val="black">
                    <a:tint val="75000"/>
                  </a:prstClr>
                </a:solidFill>
              </a:rPr>
              <a:pPr/>
              <a:t>‹#›</a:t>
            </a:fld>
            <a:endParaRPr lang="en-US">
              <a:solidFill>
                <a:prstClr val="black">
                  <a:tint val="75000"/>
                </a:prstClr>
              </a:solidFill>
            </a:endParaRPr>
          </a:p>
        </p:txBody>
      </p:sp>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5317" y="5947465"/>
            <a:ext cx="560907" cy="416624"/>
          </a:xfrm>
          <a:prstGeom prst="rect">
            <a:avLst/>
          </a:prstGeom>
        </p:spPr>
      </p:pic>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b="29022"/>
          <a:stretch/>
        </p:blipFill>
        <p:spPr>
          <a:xfrm>
            <a:off x="1298530" y="5941688"/>
            <a:ext cx="1897185" cy="466686"/>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5317" y="5947465"/>
            <a:ext cx="560907" cy="416624"/>
          </a:xfrm>
          <a:prstGeom prst="rect">
            <a:avLst/>
          </a:prstGeom>
        </p:spPr>
      </p:pic>
      <p:pic>
        <p:nvPicPr>
          <p:cNvPr id="10" name="Picture 9"/>
          <p:cNvPicPr>
            <a:picLocks noChangeAspect="1"/>
          </p:cNvPicPr>
          <p:nvPr/>
        </p:nvPicPr>
        <p:blipFill rotWithShape="1">
          <a:blip r:embed="rId14" cstate="print">
            <a:extLst>
              <a:ext uri="{28A0092B-C50C-407E-A947-70E740481C1C}">
                <a14:useLocalDpi xmlns:a14="http://schemas.microsoft.com/office/drawing/2010/main" val="0"/>
              </a:ext>
            </a:extLst>
          </a:blip>
          <a:srcRect b="29022"/>
          <a:stretch/>
        </p:blipFill>
        <p:spPr>
          <a:xfrm>
            <a:off x="1298530" y="5941688"/>
            <a:ext cx="1897185" cy="466686"/>
          </a:xfrm>
          <a:prstGeom prst="rect">
            <a:avLst/>
          </a:prstGeom>
        </p:spPr>
      </p:pic>
    </p:spTree>
    <p:extLst>
      <p:ext uri="{BB962C8B-B14F-4D97-AF65-F5344CB8AC3E}">
        <p14:creationId xmlns:p14="http://schemas.microsoft.com/office/powerpoint/2010/main" val="126958277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l" defTabSz="914400" rtl="0" eaLnBrk="1" latinLnBrk="0" hangingPunct="1">
        <a:lnSpc>
          <a:spcPct val="90000"/>
        </a:lnSpc>
        <a:spcBef>
          <a:spcPct val="0"/>
        </a:spcBef>
        <a:buNone/>
        <a:defRPr sz="4400" kern="1200">
          <a:solidFill>
            <a:srgbClr val="4F268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gmanager.info/pf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quickbooks.intuit.com/" TargetMode="External"/><Relationship Id="rId2" Type="http://schemas.openxmlformats.org/officeDocument/2006/relationships/hyperlink" Target="http://www.agecon.okstate.edu/quicken" TargetMode="External"/><Relationship Id="rId1" Type="http://schemas.openxmlformats.org/officeDocument/2006/relationships/slideLayout" Target="../slideLayouts/slideLayout2.xml"/><Relationship Id="rId4" Type="http://schemas.openxmlformats.org/officeDocument/2006/relationships/hyperlink" Target="http://www.sanderssoftware.com/programs-farmbooks.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redwingsoftware.com/rwssn/?page=308" TargetMode="External"/><Relationship Id="rId2" Type="http://schemas.openxmlformats.org/officeDocument/2006/relationships/hyperlink" Target="http://farmworks.com/products/account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agmanager.info/kfma"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www.agmanager.inf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139E-6226-457D-8F19-03A6F878F2EB}"/>
              </a:ext>
            </a:extLst>
          </p:cNvPr>
          <p:cNvSpPr>
            <a:spLocks noGrp="1"/>
          </p:cNvSpPr>
          <p:nvPr>
            <p:ph type="ctrTitle"/>
          </p:nvPr>
        </p:nvSpPr>
        <p:spPr>
          <a:xfrm>
            <a:off x="1524000" y="1122363"/>
            <a:ext cx="9144000" cy="1925637"/>
          </a:xfrm>
        </p:spPr>
        <p:txBody>
          <a:bodyPr/>
          <a:lstStyle/>
          <a:p>
            <a:r>
              <a:rPr lang="en-US" dirty="0"/>
              <a:t>Managing Your Farm Financials</a:t>
            </a:r>
          </a:p>
        </p:txBody>
      </p:sp>
      <p:sp>
        <p:nvSpPr>
          <p:cNvPr id="3" name="Subtitle 2">
            <a:extLst>
              <a:ext uri="{FF2B5EF4-FFF2-40B4-BE49-F238E27FC236}">
                <a16:creationId xmlns:a16="http://schemas.microsoft.com/office/drawing/2014/main" id="{2E46982B-3953-468D-AD7B-E998975B3BAC}"/>
              </a:ext>
            </a:extLst>
          </p:cNvPr>
          <p:cNvSpPr>
            <a:spLocks noGrp="1"/>
          </p:cNvSpPr>
          <p:nvPr>
            <p:ph type="subTitle" idx="1"/>
          </p:nvPr>
        </p:nvSpPr>
        <p:spPr>
          <a:xfrm>
            <a:off x="1524000" y="3657600"/>
            <a:ext cx="9144000" cy="1600200"/>
          </a:xfrm>
        </p:spPr>
        <p:txBody>
          <a:bodyPr/>
          <a:lstStyle/>
          <a:p>
            <a:r>
              <a:rPr lang="en-US" dirty="0">
                <a:solidFill>
                  <a:srgbClr val="FF0000"/>
                </a:solidFill>
              </a:rPr>
              <a:t>Willy Wildcat- Extension Agent</a:t>
            </a:r>
          </a:p>
          <a:p>
            <a:r>
              <a:rPr lang="en-US" dirty="0"/>
              <a:t>Robin Reid-K-State Ag. Economics Extension Associate</a:t>
            </a:r>
          </a:p>
          <a:p>
            <a:r>
              <a:rPr lang="en-US" dirty="0"/>
              <a:t>Kevin Herbel-Kansas Farm Management Association Executive Director</a:t>
            </a:r>
          </a:p>
        </p:txBody>
      </p:sp>
    </p:spTree>
    <p:extLst>
      <p:ext uri="{BB962C8B-B14F-4D97-AF65-F5344CB8AC3E}">
        <p14:creationId xmlns:p14="http://schemas.microsoft.com/office/powerpoint/2010/main" val="601474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981200" y="304800"/>
            <a:ext cx="8229600" cy="1143000"/>
          </a:xfrm>
        </p:spPr>
        <p:txBody>
          <a:bodyPr>
            <a:noAutofit/>
          </a:bodyPr>
          <a:lstStyle/>
          <a:p>
            <a:r>
              <a:rPr lang="en-US" dirty="0"/>
              <a:t>What do you need in a record keeping system?</a:t>
            </a:r>
          </a:p>
        </p:txBody>
      </p:sp>
      <p:sp>
        <p:nvSpPr>
          <p:cNvPr id="120835" name="Rectangle 3"/>
          <p:cNvSpPr>
            <a:spLocks noGrp="1" noChangeArrowheads="1"/>
          </p:cNvSpPr>
          <p:nvPr>
            <p:ph type="body" idx="1"/>
          </p:nvPr>
        </p:nvSpPr>
        <p:spPr>
          <a:xfrm>
            <a:off x="1981200" y="1828800"/>
            <a:ext cx="8915400" cy="4876800"/>
          </a:xfrm>
        </p:spPr>
        <p:txBody>
          <a:bodyPr>
            <a:normAutofit/>
          </a:bodyPr>
          <a:lstStyle/>
          <a:p>
            <a:r>
              <a:rPr lang="en-US" sz="3200" dirty="0"/>
              <a:t>Accrual accounting—accurately measure your operation’s profitability </a:t>
            </a:r>
            <a:r>
              <a:rPr lang="en-US" sz="3200" dirty="0">
                <a:solidFill>
                  <a:schemeClr val="bg1">
                    <a:lumMod val="50000"/>
                  </a:schemeClr>
                </a:solidFill>
              </a:rPr>
              <a:t>(discuss cash vs. accrual)</a:t>
            </a:r>
          </a:p>
          <a:p>
            <a:r>
              <a:rPr lang="en-US" sz="3200" dirty="0"/>
              <a:t>Ability to track your operation’s financial position and profitability over time</a:t>
            </a:r>
          </a:p>
          <a:p>
            <a:r>
              <a:rPr lang="en-US" sz="3200" dirty="0"/>
              <a:t>Ability to compare with others and with standards</a:t>
            </a:r>
          </a:p>
          <a:p>
            <a:r>
              <a:rPr lang="en-US" sz="3200" dirty="0"/>
              <a:t>Important to separate into profit centers to identify where you are making or losing money</a:t>
            </a:r>
          </a:p>
          <a:p>
            <a:r>
              <a:rPr lang="en-US" sz="3200" dirty="0"/>
              <a:t>Information to help you answer the question “is this really the best use of my resources?”</a:t>
            </a:r>
          </a:p>
        </p:txBody>
      </p:sp>
    </p:spTree>
    <p:extLst>
      <p:ext uri="{BB962C8B-B14F-4D97-AF65-F5344CB8AC3E}">
        <p14:creationId xmlns:p14="http://schemas.microsoft.com/office/powerpoint/2010/main" val="248184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524000" y="228600"/>
            <a:ext cx="9144000" cy="1143000"/>
          </a:xfrm>
        </p:spPr>
        <p:txBody>
          <a:bodyPr>
            <a:noAutofit/>
          </a:bodyPr>
          <a:lstStyle/>
          <a:p>
            <a:r>
              <a:rPr lang="en-US" dirty="0"/>
              <a:t>So…Why keep records?</a:t>
            </a:r>
          </a:p>
        </p:txBody>
      </p:sp>
      <p:sp>
        <p:nvSpPr>
          <p:cNvPr id="68611" name="Rectangle 3"/>
          <p:cNvSpPr>
            <a:spLocks noGrp="1" noChangeArrowheads="1"/>
          </p:cNvSpPr>
          <p:nvPr>
            <p:ph type="body" idx="1"/>
          </p:nvPr>
        </p:nvSpPr>
        <p:spPr>
          <a:xfrm>
            <a:off x="1981200" y="1371601"/>
            <a:ext cx="9220200" cy="5486399"/>
          </a:xfrm>
        </p:spPr>
        <p:txBody>
          <a:bodyPr>
            <a:normAutofit/>
          </a:bodyPr>
          <a:lstStyle/>
          <a:p>
            <a:pPr marL="0" indent="0">
              <a:lnSpc>
                <a:spcPct val="90000"/>
              </a:lnSpc>
              <a:buNone/>
            </a:pPr>
            <a:r>
              <a:rPr lang="en-US" sz="3200" b="1" dirty="0">
                <a:solidFill>
                  <a:srgbClr val="000000"/>
                </a:solidFill>
              </a:rPr>
              <a:t>Record keeping is the first step to good management</a:t>
            </a:r>
          </a:p>
          <a:p>
            <a:pPr>
              <a:lnSpc>
                <a:spcPct val="90000"/>
              </a:lnSpc>
            </a:pPr>
            <a:r>
              <a:rPr lang="en-US" sz="3200" dirty="0"/>
              <a:t>History of performance</a:t>
            </a:r>
          </a:p>
          <a:p>
            <a:pPr lvl="1">
              <a:lnSpc>
                <a:spcPct val="90000"/>
              </a:lnSpc>
              <a:buClr>
                <a:srgbClr val="660066"/>
              </a:buClr>
              <a:buSzPct val="80000"/>
              <a:buFont typeface="Wingdings" pitchFamily="2" charset="2"/>
              <a:buChar char="ü"/>
            </a:pPr>
            <a:r>
              <a:rPr lang="en-US" sz="2800" dirty="0"/>
              <a:t>Track progress</a:t>
            </a:r>
          </a:p>
          <a:p>
            <a:pPr lvl="1">
              <a:lnSpc>
                <a:spcPct val="90000"/>
              </a:lnSpc>
              <a:buClr>
                <a:srgbClr val="660066"/>
              </a:buClr>
              <a:buSzPct val="80000"/>
              <a:buFont typeface="Wingdings" pitchFamily="2" charset="2"/>
              <a:buChar char="ü"/>
            </a:pPr>
            <a:r>
              <a:rPr lang="en-US" sz="2800" dirty="0"/>
              <a:t>Understand resource base and how it is being used</a:t>
            </a:r>
          </a:p>
          <a:p>
            <a:pPr lvl="1">
              <a:lnSpc>
                <a:spcPct val="90000"/>
              </a:lnSpc>
              <a:buClr>
                <a:srgbClr val="660066"/>
              </a:buClr>
              <a:buSzPct val="80000"/>
              <a:buFont typeface="Wingdings" pitchFamily="2" charset="2"/>
              <a:buChar char="ü"/>
            </a:pPr>
            <a:r>
              <a:rPr lang="en-US" sz="2800" dirty="0"/>
              <a:t>Compare with benchmarks</a:t>
            </a:r>
          </a:p>
          <a:p>
            <a:pPr lvl="1">
              <a:lnSpc>
                <a:spcPct val="90000"/>
              </a:lnSpc>
              <a:buClr>
                <a:srgbClr val="660066"/>
              </a:buClr>
              <a:buSzPct val="80000"/>
              <a:buFont typeface="Wingdings" pitchFamily="2" charset="2"/>
              <a:buChar char="ü"/>
            </a:pPr>
            <a:r>
              <a:rPr lang="en-US" sz="2800" dirty="0"/>
              <a:t>Identify strengths and weaknesses</a:t>
            </a:r>
          </a:p>
          <a:p>
            <a:r>
              <a:rPr lang="en-US" sz="3200" dirty="0"/>
              <a:t>Control of operation</a:t>
            </a:r>
          </a:p>
          <a:p>
            <a:pPr lvl="1">
              <a:buClr>
                <a:srgbClr val="660066"/>
              </a:buClr>
              <a:buSzPct val="80000"/>
              <a:buFont typeface="Wingdings" pitchFamily="2" charset="2"/>
              <a:buChar char="ü"/>
            </a:pPr>
            <a:r>
              <a:rPr lang="en-US" sz="2800" dirty="0"/>
              <a:t>Know cost of production</a:t>
            </a:r>
          </a:p>
          <a:p>
            <a:pPr lvl="1">
              <a:buClr>
                <a:srgbClr val="660066"/>
              </a:buClr>
              <a:buSzPct val="80000"/>
              <a:buFont typeface="Wingdings" pitchFamily="2" charset="2"/>
              <a:buChar char="ü"/>
            </a:pPr>
            <a:r>
              <a:rPr lang="en-US" sz="2800" dirty="0"/>
              <a:t>Detect problems and concerns</a:t>
            </a:r>
          </a:p>
          <a:p>
            <a:pPr lvl="1">
              <a:buClr>
                <a:srgbClr val="660066"/>
              </a:buClr>
              <a:buSzPct val="80000"/>
              <a:buFont typeface="Wingdings" pitchFamily="2" charset="2"/>
              <a:buChar char="ü"/>
            </a:pPr>
            <a:r>
              <a:rPr lang="en-US" sz="2800" dirty="0"/>
              <a:t>Make adjustments and changes</a:t>
            </a:r>
          </a:p>
        </p:txBody>
      </p:sp>
    </p:spTree>
    <p:extLst>
      <p:ext uri="{BB962C8B-B14F-4D97-AF65-F5344CB8AC3E}">
        <p14:creationId xmlns:p14="http://schemas.microsoft.com/office/powerpoint/2010/main" val="227446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524000" y="228600"/>
            <a:ext cx="9144000" cy="1143000"/>
          </a:xfrm>
        </p:spPr>
        <p:txBody>
          <a:bodyPr>
            <a:noAutofit/>
          </a:bodyPr>
          <a:lstStyle/>
          <a:p>
            <a:r>
              <a:rPr lang="en-US" dirty="0"/>
              <a:t>So…Why keep records?</a:t>
            </a:r>
          </a:p>
        </p:txBody>
      </p:sp>
      <p:sp>
        <p:nvSpPr>
          <p:cNvPr id="74755" name="Rectangle 3"/>
          <p:cNvSpPr>
            <a:spLocks noGrp="1" noChangeArrowheads="1"/>
          </p:cNvSpPr>
          <p:nvPr>
            <p:ph type="body" idx="1"/>
          </p:nvPr>
        </p:nvSpPr>
        <p:spPr>
          <a:xfrm>
            <a:off x="1981200" y="1420586"/>
            <a:ext cx="9296400" cy="4648200"/>
          </a:xfrm>
        </p:spPr>
        <p:txBody>
          <a:bodyPr>
            <a:normAutofit lnSpcReduction="10000"/>
          </a:bodyPr>
          <a:lstStyle/>
          <a:p>
            <a:pPr marL="0" indent="0">
              <a:buNone/>
            </a:pPr>
            <a:r>
              <a:rPr lang="en-US" sz="3200" b="1" dirty="0">
                <a:solidFill>
                  <a:srgbClr val="000000"/>
                </a:solidFill>
              </a:rPr>
              <a:t>Record keeping is the first step to good management</a:t>
            </a:r>
          </a:p>
          <a:p>
            <a:r>
              <a:rPr lang="en-US" sz="3200" dirty="0"/>
              <a:t>Plan for the future</a:t>
            </a:r>
          </a:p>
          <a:p>
            <a:pPr lvl="1">
              <a:buClr>
                <a:srgbClr val="660066"/>
              </a:buClr>
              <a:buSzPct val="80000"/>
              <a:buFont typeface="Wingdings" pitchFamily="2" charset="2"/>
              <a:buChar char="ü"/>
            </a:pPr>
            <a:r>
              <a:rPr lang="en-US" sz="2800" dirty="0"/>
              <a:t>Goals and objectives</a:t>
            </a:r>
          </a:p>
          <a:p>
            <a:pPr lvl="1">
              <a:buClr>
                <a:srgbClr val="660066"/>
              </a:buClr>
              <a:buSzPct val="80000"/>
              <a:buFont typeface="Wingdings" pitchFamily="2" charset="2"/>
              <a:buChar char="ü"/>
            </a:pPr>
            <a:r>
              <a:rPr lang="en-US" sz="2800" dirty="0"/>
              <a:t>Long- and Short-run decision making</a:t>
            </a:r>
          </a:p>
          <a:p>
            <a:pPr>
              <a:lnSpc>
                <a:spcPct val="90000"/>
              </a:lnSpc>
            </a:pPr>
            <a:r>
              <a:rPr lang="en-US" sz="3200" dirty="0"/>
              <a:t>Filing of reports</a:t>
            </a:r>
          </a:p>
          <a:p>
            <a:pPr lvl="1">
              <a:lnSpc>
                <a:spcPct val="90000"/>
              </a:lnSpc>
              <a:buClr>
                <a:srgbClr val="660066"/>
              </a:buClr>
              <a:buSzPct val="80000"/>
              <a:buFont typeface="Wingdings" pitchFamily="2" charset="2"/>
              <a:buChar char="ü"/>
            </a:pPr>
            <a:r>
              <a:rPr lang="en-US" sz="2800" dirty="0"/>
              <a:t>IRS</a:t>
            </a:r>
          </a:p>
          <a:p>
            <a:pPr lvl="1">
              <a:lnSpc>
                <a:spcPct val="90000"/>
              </a:lnSpc>
              <a:buClr>
                <a:srgbClr val="660066"/>
              </a:buClr>
              <a:buSzPct val="80000"/>
              <a:buFont typeface="Wingdings" pitchFamily="2" charset="2"/>
              <a:buChar char="ü"/>
            </a:pPr>
            <a:r>
              <a:rPr lang="en-US" sz="2800" dirty="0"/>
              <a:t>Lender</a:t>
            </a:r>
          </a:p>
          <a:p>
            <a:pPr lvl="1">
              <a:lnSpc>
                <a:spcPct val="90000"/>
              </a:lnSpc>
              <a:buClr>
                <a:srgbClr val="660066"/>
              </a:buClr>
              <a:buSzPct val="80000"/>
              <a:buFont typeface="Wingdings" pitchFamily="2" charset="2"/>
              <a:buChar char="ü"/>
            </a:pPr>
            <a:r>
              <a:rPr lang="en-US" sz="2800" dirty="0"/>
              <a:t>Crop Insurance</a:t>
            </a:r>
          </a:p>
          <a:p>
            <a:pPr lvl="1">
              <a:lnSpc>
                <a:spcPct val="90000"/>
              </a:lnSpc>
              <a:buClr>
                <a:srgbClr val="660066"/>
              </a:buClr>
              <a:buSzPct val="80000"/>
              <a:buFont typeface="Wingdings" pitchFamily="2" charset="2"/>
              <a:buChar char="ü"/>
            </a:pPr>
            <a:r>
              <a:rPr lang="en-US" sz="2800" dirty="0"/>
              <a:t>FSA</a:t>
            </a:r>
          </a:p>
          <a:p>
            <a:pPr lvl="1">
              <a:lnSpc>
                <a:spcPct val="90000"/>
              </a:lnSpc>
              <a:buClr>
                <a:srgbClr val="660066"/>
              </a:buClr>
              <a:buSzPct val="80000"/>
              <a:buFont typeface="Wingdings" pitchFamily="2" charset="2"/>
              <a:buChar char="ü"/>
            </a:pPr>
            <a:r>
              <a:rPr lang="en-US" sz="2800" dirty="0"/>
              <a:t>Other</a:t>
            </a:r>
          </a:p>
        </p:txBody>
      </p:sp>
    </p:spTree>
    <p:extLst>
      <p:ext uri="{BB962C8B-B14F-4D97-AF65-F5344CB8AC3E}">
        <p14:creationId xmlns:p14="http://schemas.microsoft.com/office/powerpoint/2010/main" val="2323279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1524000" y="274638"/>
            <a:ext cx="9144000" cy="944562"/>
          </a:xfrm>
        </p:spPr>
        <p:txBody>
          <a:bodyPr>
            <a:normAutofit/>
          </a:bodyPr>
          <a:lstStyle/>
          <a:p>
            <a:r>
              <a:rPr lang="en-US" dirty="0"/>
              <a:t>How should I use my records?</a:t>
            </a:r>
          </a:p>
        </p:txBody>
      </p:sp>
      <p:sp>
        <p:nvSpPr>
          <p:cNvPr id="70661" name="Rectangle 5"/>
          <p:cNvSpPr>
            <a:spLocks noGrp="1" noChangeArrowheads="1"/>
          </p:cNvSpPr>
          <p:nvPr>
            <p:ph type="body" idx="1"/>
          </p:nvPr>
        </p:nvSpPr>
        <p:spPr>
          <a:xfrm>
            <a:off x="1981200" y="1219201"/>
            <a:ext cx="8229600" cy="5638799"/>
          </a:xfrm>
        </p:spPr>
        <p:txBody>
          <a:bodyPr>
            <a:noAutofit/>
          </a:bodyPr>
          <a:lstStyle/>
          <a:p>
            <a:pPr>
              <a:lnSpc>
                <a:spcPct val="80000"/>
              </a:lnSpc>
            </a:pPr>
            <a:r>
              <a:rPr lang="en-US" sz="3200" dirty="0"/>
              <a:t>Balance Sheet</a:t>
            </a:r>
          </a:p>
          <a:p>
            <a:pPr lvl="1">
              <a:lnSpc>
                <a:spcPct val="80000"/>
              </a:lnSpc>
              <a:buClr>
                <a:srgbClr val="660066"/>
              </a:buClr>
              <a:buSzPct val="80000"/>
              <a:buFont typeface="Wingdings" pitchFamily="2" charset="2"/>
              <a:buChar char="ü"/>
            </a:pPr>
            <a:r>
              <a:rPr lang="en-US" sz="2800" dirty="0"/>
              <a:t>Financial Position at a point in time</a:t>
            </a:r>
          </a:p>
          <a:p>
            <a:pPr lvl="1">
              <a:lnSpc>
                <a:spcPct val="80000"/>
              </a:lnSpc>
              <a:buClr>
                <a:srgbClr val="660066"/>
              </a:buClr>
              <a:buSzPct val="80000"/>
              <a:buFont typeface="Wingdings" pitchFamily="2" charset="2"/>
              <a:buChar char="ü"/>
            </a:pPr>
            <a:r>
              <a:rPr lang="en-US" sz="2800" dirty="0"/>
              <a:t>Change in Net Worth</a:t>
            </a:r>
          </a:p>
          <a:p>
            <a:pPr lvl="1">
              <a:lnSpc>
                <a:spcPct val="80000"/>
              </a:lnSpc>
              <a:buClr>
                <a:srgbClr val="660066"/>
              </a:buClr>
              <a:buSzPct val="80000"/>
              <a:buFont typeface="Wingdings" pitchFamily="2" charset="2"/>
              <a:buChar char="ü"/>
            </a:pPr>
            <a:r>
              <a:rPr lang="en-US" sz="2800" dirty="0"/>
              <a:t>Earned vs. FMV Net Worth</a:t>
            </a:r>
          </a:p>
          <a:p>
            <a:pPr>
              <a:lnSpc>
                <a:spcPct val="80000"/>
              </a:lnSpc>
            </a:pPr>
            <a:r>
              <a:rPr lang="en-US" sz="3200" dirty="0"/>
              <a:t>Accrual Income Statement</a:t>
            </a:r>
          </a:p>
          <a:p>
            <a:pPr lvl="1">
              <a:lnSpc>
                <a:spcPct val="80000"/>
              </a:lnSpc>
              <a:buClr>
                <a:srgbClr val="660066"/>
              </a:buClr>
              <a:buSzPct val="80000"/>
              <a:buFont typeface="Wingdings" pitchFamily="2" charset="2"/>
              <a:buChar char="ü"/>
            </a:pPr>
            <a:r>
              <a:rPr lang="en-US" sz="2800" dirty="0"/>
              <a:t>Accrual Accounting gives more accurate picture</a:t>
            </a:r>
          </a:p>
          <a:p>
            <a:pPr>
              <a:lnSpc>
                <a:spcPct val="80000"/>
              </a:lnSpc>
            </a:pPr>
            <a:r>
              <a:rPr lang="en-US" sz="3200" dirty="0"/>
              <a:t>Statement of Cash Flows</a:t>
            </a:r>
          </a:p>
          <a:p>
            <a:pPr lvl="1">
              <a:lnSpc>
                <a:spcPct val="80000"/>
              </a:lnSpc>
              <a:buClr>
                <a:srgbClr val="660066"/>
              </a:buClr>
              <a:buSzPct val="80000"/>
              <a:buFont typeface="Wingdings" pitchFamily="2" charset="2"/>
              <a:buChar char="ü"/>
            </a:pPr>
            <a:r>
              <a:rPr lang="en-US" sz="2800" dirty="0"/>
              <a:t>Source and uses of funds</a:t>
            </a:r>
          </a:p>
          <a:p>
            <a:pPr lvl="1">
              <a:lnSpc>
                <a:spcPct val="80000"/>
              </a:lnSpc>
              <a:buClr>
                <a:srgbClr val="660066"/>
              </a:buClr>
              <a:buSzPct val="80000"/>
              <a:buFont typeface="Wingdings" pitchFamily="2" charset="2"/>
              <a:buChar char="ü"/>
            </a:pPr>
            <a:r>
              <a:rPr lang="en-US" sz="2800" dirty="0"/>
              <a:t>Amount and timing</a:t>
            </a:r>
          </a:p>
          <a:p>
            <a:pPr>
              <a:lnSpc>
                <a:spcPct val="80000"/>
              </a:lnSpc>
            </a:pPr>
            <a:r>
              <a:rPr lang="en-US" sz="3200" dirty="0"/>
              <a:t>Comparative Analysis</a:t>
            </a:r>
          </a:p>
          <a:p>
            <a:pPr>
              <a:lnSpc>
                <a:spcPct val="80000"/>
              </a:lnSpc>
            </a:pPr>
            <a:r>
              <a:rPr lang="en-US" sz="3200" dirty="0"/>
              <a:t>Trend Analysis</a:t>
            </a:r>
          </a:p>
        </p:txBody>
      </p:sp>
    </p:spTree>
    <p:extLst>
      <p:ext uri="{BB962C8B-B14F-4D97-AF65-F5344CB8AC3E}">
        <p14:creationId xmlns:p14="http://schemas.microsoft.com/office/powerpoint/2010/main" val="241197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Records</a:t>
            </a:r>
          </a:p>
        </p:txBody>
      </p:sp>
      <p:sp>
        <p:nvSpPr>
          <p:cNvPr id="3" name="Content Placeholder 2"/>
          <p:cNvSpPr>
            <a:spLocks noGrp="1"/>
          </p:cNvSpPr>
          <p:nvPr>
            <p:ph idx="1"/>
          </p:nvPr>
        </p:nvSpPr>
        <p:spPr/>
        <p:txBody>
          <a:bodyPr>
            <a:normAutofit/>
          </a:bodyPr>
          <a:lstStyle/>
          <a:p>
            <a:r>
              <a:rPr lang="en-US" sz="3200" dirty="0"/>
              <a:t>Accurate record keeping takes time and effort</a:t>
            </a:r>
          </a:p>
          <a:p>
            <a:r>
              <a:rPr lang="en-US" sz="3200" dirty="0"/>
              <a:t>Once per year won’t get it done effectively</a:t>
            </a:r>
          </a:p>
          <a:p>
            <a:r>
              <a:rPr lang="en-US" sz="3200" dirty="0"/>
              <a:t>Don’t use the shoebox method</a:t>
            </a:r>
          </a:p>
          <a:p>
            <a:endParaRPr lang="en-US" sz="3200" dirty="0"/>
          </a:p>
          <a:p>
            <a:pPr marL="0" indent="0" algn="ctr">
              <a:buNone/>
            </a:pPr>
            <a:r>
              <a:rPr lang="en-US" sz="4000" b="1" i="1" dirty="0"/>
              <a:t>Know your operation…know your financial position…better than anyone else</a:t>
            </a:r>
            <a:endParaRPr lang="en-US" sz="1100" b="1" i="1" dirty="0"/>
          </a:p>
          <a:p>
            <a:endParaRPr lang="en-US" sz="3200" dirty="0"/>
          </a:p>
        </p:txBody>
      </p:sp>
    </p:spTree>
    <p:extLst>
      <p:ext uri="{BB962C8B-B14F-4D97-AF65-F5344CB8AC3E}">
        <p14:creationId xmlns:p14="http://schemas.microsoft.com/office/powerpoint/2010/main" val="367777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US" dirty="0"/>
              <a:t>Methods of Keeping Financial Records</a:t>
            </a:r>
          </a:p>
        </p:txBody>
      </p:sp>
      <p:sp>
        <p:nvSpPr>
          <p:cNvPr id="3" name="Content Placeholder 2"/>
          <p:cNvSpPr>
            <a:spLocks noGrp="1"/>
          </p:cNvSpPr>
          <p:nvPr>
            <p:ph idx="1"/>
          </p:nvPr>
        </p:nvSpPr>
        <p:spPr>
          <a:xfrm>
            <a:off x="1981200" y="1295401"/>
            <a:ext cx="8686800" cy="4525963"/>
          </a:xfrm>
        </p:spPr>
        <p:txBody>
          <a:bodyPr>
            <a:normAutofit/>
          </a:bodyPr>
          <a:lstStyle/>
          <a:p>
            <a:r>
              <a:rPr lang="en-US" sz="3200" b="1" dirty="0"/>
              <a:t>Manual record book</a:t>
            </a:r>
          </a:p>
          <a:p>
            <a:pPr lvl="1"/>
            <a:r>
              <a:rPr lang="en-US" sz="3200" dirty="0"/>
              <a:t>Low cost</a:t>
            </a:r>
          </a:p>
          <a:p>
            <a:pPr lvl="1"/>
            <a:r>
              <a:rPr lang="en-US" sz="3200" dirty="0"/>
              <a:t>Easy to get started</a:t>
            </a:r>
          </a:p>
          <a:p>
            <a:pPr lvl="1"/>
            <a:r>
              <a:rPr lang="en-US" sz="3200" dirty="0"/>
              <a:t>Time consuming</a:t>
            </a:r>
          </a:p>
          <a:p>
            <a:pPr lvl="1"/>
            <a:r>
              <a:rPr lang="en-US" sz="3200" dirty="0"/>
              <a:t>Opportunity for errors</a:t>
            </a:r>
          </a:p>
          <a:p>
            <a:pPr lvl="2"/>
            <a:r>
              <a:rPr lang="en-US" sz="2800" dirty="0"/>
              <a:t>Can be difficult to reconcile to bank statements</a:t>
            </a:r>
          </a:p>
          <a:p>
            <a:pPr lvl="2"/>
            <a:r>
              <a:rPr lang="en-US" sz="2800" dirty="0"/>
              <a:t>Can reduce errors by reconciling</a:t>
            </a:r>
          </a:p>
          <a:p>
            <a:pPr lvl="1"/>
            <a:r>
              <a:rPr lang="en-US" sz="3200" dirty="0"/>
              <a:t>Difficult to get reports and analyze records</a:t>
            </a:r>
          </a:p>
          <a:p>
            <a:pPr marL="457200" lvl="1" indent="0">
              <a:buNone/>
            </a:pPr>
            <a:endParaRPr lang="en-US" sz="2800" dirty="0"/>
          </a:p>
        </p:txBody>
      </p:sp>
    </p:spTree>
    <p:extLst>
      <p:ext uri="{BB962C8B-B14F-4D97-AF65-F5344CB8AC3E}">
        <p14:creationId xmlns:p14="http://schemas.microsoft.com/office/powerpoint/2010/main" val="145125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US" dirty="0"/>
              <a:t>Methods of Keeping Financial Records</a:t>
            </a:r>
          </a:p>
        </p:txBody>
      </p:sp>
      <p:sp>
        <p:nvSpPr>
          <p:cNvPr id="3" name="Content Placeholder 2"/>
          <p:cNvSpPr>
            <a:spLocks noGrp="1"/>
          </p:cNvSpPr>
          <p:nvPr>
            <p:ph idx="1"/>
          </p:nvPr>
        </p:nvSpPr>
        <p:spPr>
          <a:xfrm>
            <a:off x="1981200" y="1295401"/>
            <a:ext cx="8229600" cy="4602163"/>
          </a:xfrm>
        </p:spPr>
        <p:txBody>
          <a:bodyPr>
            <a:normAutofit/>
          </a:bodyPr>
          <a:lstStyle/>
          <a:p>
            <a:r>
              <a:rPr lang="en-US" sz="3200" b="1" dirty="0"/>
              <a:t>Computer Spreadsheet</a:t>
            </a:r>
          </a:p>
          <a:p>
            <a:pPr lvl="1"/>
            <a:r>
              <a:rPr lang="en-US" sz="3200" dirty="0"/>
              <a:t>Low cost</a:t>
            </a:r>
          </a:p>
          <a:p>
            <a:pPr lvl="1"/>
            <a:r>
              <a:rPr lang="en-US" sz="3200" dirty="0"/>
              <a:t>More difficult to get started</a:t>
            </a:r>
          </a:p>
          <a:p>
            <a:pPr lvl="1"/>
            <a:r>
              <a:rPr lang="en-US" sz="3200" dirty="0"/>
              <a:t>Need for skills with use of spreadsheet</a:t>
            </a:r>
          </a:p>
          <a:p>
            <a:pPr lvl="1"/>
            <a:r>
              <a:rPr lang="en-US" sz="3200" dirty="0"/>
              <a:t>Time consuming</a:t>
            </a:r>
          </a:p>
          <a:p>
            <a:pPr lvl="1"/>
            <a:r>
              <a:rPr lang="en-US" sz="3200" dirty="0"/>
              <a:t>Opportunity for errors</a:t>
            </a:r>
          </a:p>
          <a:p>
            <a:pPr lvl="2"/>
            <a:r>
              <a:rPr lang="en-US" sz="2800" dirty="0"/>
              <a:t>Can be difficult to reconcile to bank statements</a:t>
            </a:r>
          </a:p>
          <a:p>
            <a:pPr lvl="2"/>
            <a:r>
              <a:rPr lang="en-US" sz="2800" dirty="0"/>
              <a:t>Can reduce errors by reconciling</a:t>
            </a:r>
          </a:p>
          <a:p>
            <a:pPr lvl="1"/>
            <a:r>
              <a:rPr lang="en-US" sz="3200" dirty="0"/>
              <a:t>Difficult to get reports and analyze records</a:t>
            </a:r>
          </a:p>
        </p:txBody>
      </p:sp>
    </p:spTree>
    <p:extLst>
      <p:ext uri="{BB962C8B-B14F-4D97-AF65-F5344CB8AC3E}">
        <p14:creationId xmlns:p14="http://schemas.microsoft.com/office/powerpoint/2010/main" val="462109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US" dirty="0"/>
              <a:t>Methods of Keeping Financial Records</a:t>
            </a:r>
          </a:p>
        </p:txBody>
      </p:sp>
      <p:sp>
        <p:nvSpPr>
          <p:cNvPr id="3" name="Content Placeholder 2"/>
          <p:cNvSpPr>
            <a:spLocks noGrp="1"/>
          </p:cNvSpPr>
          <p:nvPr>
            <p:ph idx="1"/>
          </p:nvPr>
        </p:nvSpPr>
        <p:spPr>
          <a:xfrm>
            <a:off x="1981200" y="1295400"/>
            <a:ext cx="8839200" cy="4953000"/>
          </a:xfrm>
        </p:spPr>
        <p:txBody>
          <a:bodyPr>
            <a:normAutofit/>
          </a:bodyPr>
          <a:lstStyle/>
          <a:p>
            <a:r>
              <a:rPr lang="en-US" sz="3200" b="1" dirty="0"/>
              <a:t>Computer Accounting Software</a:t>
            </a:r>
          </a:p>
          <a:p>
            <a:pPr lvl="1"/>
            <a:r>
              <a:rPr lang="en-US" sz="3200" dirty="0"/>
              <a:t>Increase in cost – depends on software product</a:t>
            </a:r>
          </a:p>
          <a:p>
            <a:pPr lvl="1"/>
            <a:r>
              <a:rPr lang="en-US" sz="3200" dirty="0"/>
              <a:t>Can be time saving</a:t>
            </a:r>
          </a:p>
          <a:p>
            <a:pPr lvl="2"/>
            <a:r>
              <a:rPr lang="en-US" sz="2800" dirty="0"/>
              <a:t>Import of bank statements</a:t>
            </a:r>
          </a:p>
          <a:p>
            <a:pPr lvl="2"/>
            <a:r>
              <a:rPr lang="en-US" sz="2800" dirty="0"/>
              <a:t>Memorized vendors</a:t>
            </a:r>
          </a:p>
          <a:p>
            <a:pPr lvl="2"/>
            <a:r>
              <a:rPr lang="en-US" sz="2800" dirty="0"/>
              <a:t>Check printing </a:t>
            </a:r>
          </a:p>
          <a:p>
            <a:pPr lvl="1"/>
            <a:r>
              <a:rPr lang="en-US" sz="3200" dirty="0"/>
              <a:t>Reduced opportunity for errors</a:t>
            </a:r>
          </a:p>
          <a:p>
            <a:pPr lvl="2"/>
            <a:r>
              <a:rPr lang="en-US" sz="2800" dirty="0"/>
              <a:t>Account reconciliation</a:t>
            </a:r>
          </a:p>
          <a:p>
            <a:pPr lvl="1"/>
            <a:r>
              <a:rPr lang="en-US" sz="3200" dirty="0"/>
              <a:t>Track account and loan balances</a:t>
            </a:r>
          </a:p>
          <a:p>
            <a:pPr lvl="1"/>
            <a:r>
              <a:rPr lang="en-US" sz="3200" dirty="0"/>
              <a:t>Important to have appropriate accounts set up</a:t>
            </a:r>
          </a:p>
        </p:txBody>
      </p:sp>
    </p:spTree>
    <p:extLst>
      <p:ext uri="{BB962C8B-B14F-4D97-AF65-F5344CB8AC3E}">
        <p14:creationId xmlns:p14="http://schemas.microsoft.com/office/powerpoint/2010/main" val="414427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US" dirty="0"/>
              <a:t>Methods of Keeping Financial Records</a:t>
            </a:r>
          </a:p>
        </p:txBody>
      </p:sp>
      <p:sp>
        <p:nvSpPr>
          <p:cNvPr id="3" name="Content Placeholder 2"/>
          <p:cNvSpPr>
            <a:spLocks noGrp="1"/>
          </p:cNvSpPr>
          <p:nvPr>
            <p:ph idx="1"/>
          </p:nvPr>
        </p:nvSpPr>
        <p:spPr>
          <a:xfrm>
            <a:off x="1981200" y="1295401"/>
            <a:ext cx="8839200" cy="5105399"/>
          </a:xfrm>
        </p:spPr>
        <p:txBody>
          <a:bodyPr>
            <a:normAutofit/>
          </a:bodyPr>
          <a:lstStyle/>
          <a:p>
            <a:r>
              <a:rPr lang="en-US" sz="3200" b="1" dirty="0"/>
              <a:t>Computer Accounting Software</a:t>
            </a:r>
          </a:p>
          <a:p>
            <a:pPr lvl="1"/>
            <a:r>
              <a:rPr lang="en-US" sz="3200" dirty="0"/>
              <a:t>Built in reports for review and analysis of records</a:t>
            </a:r>
          </a:p>
          <a:p>
            <a:pPr lvl="1"/>
            <a:r>
              <a:rPr lang="en-US" sz="3200" dirty="0"/>
              <a:t>Some products allow for payroll and invoicing</a:t>
            </a:r>
          </a:p>
          <a:p>
            <a:pPr lvl="1"/>
            <a:r>
              <a:rPr lang="en-US" sz="3200" dirty="0"/>
              <a:t>Choose software that you can use efficiently and that provides useful data and reports</a:t>
            </a:r>
          </a:p>
          <a:p>
            <a:pPr lvl="1"/>
            <a:r>
              <a:rPr lang="en-US" sz="3200" dirty="0"/>
              <a:t>The more detailed the results desired, the more time it will take to keep the records</a:t>
            </a:r>
          </a:p>
          <a:p>
            <a:pPr lvl="1"/>
            <a:r>
              <a:rPr lang="en-US" sz="3200" dirty="0"/>
              <a:t>The software you learn to use first and are most familiar with, will almost always be the “best”</a:t>
            </a:r>
          </a:p>
        </p:txBody>
      </p:sp>
    </p:spTree>
    <p:extLst>
      <p:ext uri="{BB962C8B-B14F-4D97-AF65-F5344CB8AC3E}">
        <p14:creationId xmlns:p14="http://schemas.microsoft.com/office/powerpoint/2010/main" val="102706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dirty="0"/>
              <a:t>Software for Farm Record Keeping</a:t>
            </a:r>
          </a:p>
        </p:txBody>
      </p:sp>
      <p:sp>
        <p:nvSpPr>
          <p:cNvPr id="3" name="Content Placeholder 2"/>
          <p:cNvSpPr>
            <a:spLocks noGrp="1"/>
          </p:cNvSpPr>
          <p:nvPr>
            <p:ph idx="1"/>
          </p:nvPr>
        </p:nvSpPr>
        <p:spPr>
          <a:xfrm>
            <a:off x="1981200" y="1295401"/>
            <a:ext cx="8229600" cy="4525963"/>
          </a:xfrm>
        </p:spPr>
        <p:txBody>
          <a:bodyPr>
            <a:normAutofit/>
          </a:bodyPr>
          <a:lstStyle/>
          <a:p>
            <a:r>
              <a:rPr lang="en-US" sz="3200" dirty="0"/>
              <a:t>Quicken</a:t>
            </a:r>
          </a:p>
          <a:p>
            <a:r>
              <a:rPr lang="en-US" sz="3200" dirty="0"/>
              <a:t>QuickBooks/QB Pro/QB for Mac</a:t>
            </a:r>
          </a:p>
          <a:p>
            <a:r>
              <a:rPr lang="en-US" sz="3200" dirty="0" err="1"/>
              <a:t>FarmBooks</a:t>
            </a:r>
            <a:endParaRPr lang="en-US" sz="3200" dirty="0"/>
          </a:p>
          <a:p>
            <a:r>
              <a:rPr lang="en-US" sz="3200" dirty="0"/>
              <a:t>Farm Works – Farm </a:t>
            </a:r>
            <a:r>
              <a:rPr lang="en-US" sz="3200" dirty="0" err="1"/>
              <a:t>Trac</a:t>
            </a:r>
            <a:r>
              <a:rPr lang="en-US" sz="3200" dirty="0"/>
              <a:t>, </a:t>
            </a:r>
            <a:r>
              <a:rPr lang="en-US" sz="3200" dirty="0" err="1"/>
              <a:t>Acctg</a:t>
            </a:r>
            <a:r>
              <a:rPr lang="en-US" sz="3200" dirty="0"/>
              <a:t>, Stock</a:t>
            </a:r>
          </a:p>
          <a:p>
            <a:r>
              <a:rPr lang="en-US" sz="3200" dirty="0"/>
              <a:t>Red Wing – Center Point </a:t>
            </a:r>
            <a:r>
              <a:rPr lang="en-US" sz="3200" dirty="0" err="1"/>
              <a:t>Acctg</a:t>
            </a:r>
            <a:r>
              <a:rPr lang="en-US" sz="3200" dirty="0"/>
              <a:t> for Ag</a:t>
            </a:r>
          </a:p>
          <a:p>
            <a:r>
              <a:rPr lang="en-US" sz="3200" dirty="0"/>
              <a:t>Numerous others…</a:t>
            </a:r>
          </a:p>
        </p:txBody>
      </p:sp>
    </p:spTree>
    <p:extLst>
      <p:ext uri="{BB962C8B-B14F-4D97-AF65-F5344CB8AC3E}">
        <p14:creationId xmlns:p14="http://schemas.microsoft.com/office/powerpoint/2010/main" val="4156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65A1-E463-48B8-AD8A-BA3F9BE92F3B}"/>
              </a:ext>
            </a:extLst>
          </p:cNvPr>
          <p:cNvSpPr>
            <a:spLocks noGrp="1"/>
          </p:cNvSpPr>
          <p:nvPr>
            <p:ph type="title"/>
          </p:nvPr>
        </p:nvSpPr>
        <p:spPr/>
        <p:txBody>
          <a:bodyPr/>
          <a:lstStyle/>
          <a:p>
            <a:r>
              <a:rPr lang="en-US" dirty="0"/>
              <a:t>4 Subject Areas and Associated Activities</a:t>
            </a:r>
          </a:p>
        </p:txBody>
      </p:sp>
      <p:sp>
        <p:nvSpPr>
          <p:cNvPr id="3" name="Content Placeholder 2">
            <a:extLst>
              <a:ext uri="{FF2B5EF4-FFF2-40B4-BE49-F238E27FC236}">
                <a16:creationId xmlns:a16="http://schemas.microsoft.com/office/drawing/2014/main" id="{84CFD85B-F4ED-4D44-8A35-CC9B964C2316}"/>
              </a:ext>
            </a:extLst>
          </p:cNvPr>
          <p:cNvSpPr>
            <a:spLocks noGrp="1"/>
          </p:cNvSpPr>
          <p:nvPr>
            <p:ph idx="1"/>
          </p:nvPr>
        </p:nvSpPr>
        <p:spPr/>
        <p:txBody>
          <a:bodyPr/>
          <a:lstStyle/>
          <a:p>
            <a:r>
              <a:rPr lang="en-US" dirty="0"/>
              <a:t>Keeping Quality Farm Records</a:t>
            </a:r>
          </a:p>
          <a:p>
            <a:r>
              <a:rPr lang="en-US" dirty="0"/>
              <a:t>Balance Sheet</a:t>
            </a:r>
          </a:p>
          <a:p>
            <a:r>
              <a:rPr lang="en-US" dirty="0"/>
              <a:t>Income Statement</a:t>
            </a:r>
          </a:p>
          <a:p>
            <a:r>
              <a:rPr lang="en-US" dirty="0"/>
              <a:t>Cash Flow</a:t>
            </a:r>
          </a:p>
          <a:p>
            <a:pPr marL="0" indent="0">
              <a:buNone/>
            </a:pPr>
            <a:endParaRPr lang="en-US" dirty="0"/>
          </a:p>
          <a:p>
            <a:pPr marL="0" indent="0">
              <a:buNone/>
            </a:pPr>
            <a:endParaRPr lang="en-US" dirty="0"/>
          </a:p>
          <a:p>
            <a:pPr marL="0" indent="0">
              <a:buNone/>
            </a:pPr>
            <a:r>
              <a:rPr lang="en-US" dirty="0"/>
              <a:t>**Will be posted to </a:t>
            </a:r>
            <a:r>
              <a:rPr lang="en-US" dirty="0">
                <a:hlinkClick r:id="rId3"/>
              </a:rPr>
              <a:t>www.AgManager.info/pft</a:t>
            </a:r>
            <a:r>
              <a:rPr lang="en-US" dirty="0"/>
              <a:t>   (password is </a:t>
            </a:r>
            <a:r>
              <a:rPr lang="en-US" dirty="0" err="1"/>
              <a:t>KSREAgent</a:t>
            </a:r>
            <a:r>
              <a:rPr lang="en-US" dirty="0"/>
              <a:t>)</a:t>
            </a:r>
          </a:p>
        </p:txBody>
      </p:sp>
    </p:spTree>
    <p:extLst>
      <p:ext uri="{BB962C8B-B14F-4D97-AF65-F5344CB8AC3E}">
        <p14:creationId xmlns:p14="http://schemas.microsoft.com/office/powerpoint/2010/main" val="2022164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dirty="0"/>
              <a:t>Software for Farm Record Keeping</a:t>
            </a:r>
          </a:p>
        </p:txBody>
      </p:sp>
      <p:sp>
        <p:nvSpPr>
          <p:cNvPr id="3" name="Content Placeholder 2"/>
          <p:cNvSpPr>
            <a:spLocks noGrp="1"/>
          </p:cNvSpPr>
          <p:nvPr>
            <p:ph idx="1"/>
          </p:nvPr>
        </p:nvSpPr>
        <p:spPr>
          <a:xfrm>
            <a:off x="1981200" y="1295400"/>
            <a:ext cx="8229600" cy="4953000"/>
          </a:xfrm>
        </p:spPr>
        <p:txBody>
          <a:bodyPr>
            <a:normAutofit/>
          </a:bodyPr>
          <a:lstStyle/>
          <a:p>
            <a:r>
              <a:rPr lang="en-US" sz="3200" dirty="0"/>
              <a:t>Quicken</a:t>
            </a:r>
          </a:p>
          <a:p>
            <a:pPr lvl="1"/>
            <a:r>
              <a:rPr lang="en-US" sz="2800" dirty="0"/>
              <a:t>Low cost, import bank </a:t>
            </a:r>
            <a:r>
              <a:rPr lang="en-US" sz="2800" dirty="0" err="1"/>
              <a:t>stmts</a:t>
            </a:r>
            <a:r>
              <a:rPr lang="en-US" sz="2800" dirty="0"/>
              <a:t>, memorized vendors, reconcile accts, built in reports, cash basis only</a:t>
            </a:r>
          </a:p>
          <a:p>
            <a:r>
              <a:rPr lang="en-US" sz="3200" dirty="0"/>
              <a:t>QuickBooks/QB Pro/QB for Mac </a:t>
            </a:r>
          </a:p>
          <a:p>
            <a:pPr lvl="1"/>
            <a:r>
              <a:rPr lang="en-US" sz="2800" dirty="0"/>
              <a:t>More expensive, added flexibility for business records, double entry </a:t>
            </a:r>
            <a:r>
              <a:rPr lang="en-US" sz="2800" dirty="0" err="1"/>
              <a:t>acctg</a:t>
            </a:r>
            <a:r>
              <a:rPr lang="en-US" sz="2800" dirty="0"/>
              <a:t>, options for payroll, A/R, A/P and invoicing, accrual reports</a:t>
            </a:r>
          </a:p>
          <a:p>
            <a:r>
              <a:rPr lang="en-US" sz="3200" dirty="0" err="1"/>
              <a:t>FarmBooks</a:t>
            </a:r>
            <a:endParaRPr lang="en-US" sz="3200" dirty="0"/>
          </a:p>
          <a:p>
            <a:pPr lvl="1"/>
            <a:r>
              <a:rPr lang="en-US" sz="2800" dirty="0"/>
              <a:t>More expensive, farm specific accounts and reports, built in payroll and invoicing, accrual reports</a:t>
            </a:r>
          </a:p>
        </p:txBody>
      </p:sp>
    </p:spTree>
    <p:extLst>
      <p:ext uri="{BB962C8B-B14F-4D97-AF65-F5344CB8AC3E}">
        <p14:creationId xmlns:p14="http://schemas.microsoft.com/office/powerpoint/2010/main" val="3876540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dirty="0"/>
              <a:t>Software for Farm Record Keeping</a:t>
            </a:r>
          </a:p>
        </p:txBody>
      </p:sp>
      <p:sp>
        <p:nvSpPr>
          <p:cNvPr id="3" name="Content Placeholder 2"/>
          <p:cNvSpPr>
            <a:spLocks noGrp="1"/>
          </p:cNvSpPr>
          <p:nvPr>
            <p:ph idx="1"/>
          </p:nvPr>
        </p:nvSpPr>
        <p:spPr>
          <a:xfrm>
            <a:off x="1981200" y="1295400"/>
            <a:ext cx="8534400" cy="4953000"/>
          </a:xfrm>
        </p:spPr>
        <p:txBody>
          <a:bodyPr>
            <a:normAutofit/>
          </a:bodyPr>
          <a:lstStyle/>
          <a:p>
            <a:r>
              <a:rPr lang="en-US" sz="3200" dirty="0"/>
              <a:t>Farm Works – Farm </a:t>
            </a:r>
            <a:r>
              <a:rPr lang="en-US" sz="3200" dirty="0" err="1"/>
              <a:t>Trac</a:t>
            </a:r>
            <a:r>
              <a:rPr lang="en-US" sz="3200" dirty="0"/>
              <a:t>, </a:t>
            </a:r>
            <a:r>
              <a:rPr lang="en-US" sz="3200" dirty="0" err="1"/>
              <a:t>Acctg</a:t>
            </a:r>
            <a:r>
              <a:rPr lang="en-US" sz="3200" dirty="0"/>
              <a:t>, Stock</a:t>
            </a:r>
          </a:p>
          <a:p>
            <a:pPr lvl="1"/>
            <a:r>
              <a:rPr lang="en-US" sz="2800" dirty="0"/>
              <a:t>Includes mapping, field records, inventory, payroll, built in reports, cash &amp; accrual w/ single entry </a:t>
            </a:r>
            <a:r>
              <a:rPr lang="en-US" sz="2800" dirty="0" err="1"/>
              <a:t>acctg</a:t>
            </a:r>
            <a:endParaRPr lang="en-US" sz="2800" dirty="0"/>
          </a:p>
          <a:p>
            <a:r>
              <a:rPr lang="en-US" sz="3200" dirty="0"/>
              <a:t>Red Wing – Center Point </a:t>
            </a:r>
            <a:r>
              <a:rPr lang="en-US" sz="3200" dirty="0" err="1"/>
              <a:t>Acctg</a:t>
            </a:r>
            <a:r>
              <a:rPr lang="en-US" sz="3200" dirty="0"/>
              <a:t> for Ag</a:t>
            </a:r>
          </a:p>
          <a:p>
            <a:pPr lvl="1"/>
            <a:r>
              <a:rPr lang="en-US" sz="2800" dirty="0"/>
              <a:t>Higher cost, double entry </a:t>
            </a:r>
            <a:r>
              <a:rPr lang="en-US" sz="2800" dirty="0" err="1"/>
              <a:t>acctg</a:t>
            </a:r>
            <a:r>
              <a:rPr lang="en-US" sz="2800" dirty="0"/>
              <a:t>, more difficult to use</a:t>
            </a:r>
          </a:p>
        </p:txBody>
      </p:sp>
    </p:spTree>
    <p:extLst>
      <p:ext uri="{BB962C8B-B14F-4D97-AF65-F5344CB8AC3E}">
        <p14:creationId xmlns:p14="http://schemas.microsoft.com/office/powerpoint/2010/main" val="122223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for Information on Software</a:t>
            </a:r>
          </a:p>
        </p:txBody>
      </p:sp>
      <p:sp>
        <p:nvSpPr>
          <p:cNvPr id="3" name="Content Placeholder 2"/>
          <p:cNvSpPr>
            <a:spLocks noGrp="1"/>
          </p:cNvSpPr>
          <p:nvPr>
            <p:ph idx="1"/>
          </p:nvPr>
        </p:nvSpPr>
        <p:spPr>
          <a:xfrm>
            <a:off x="770466" y="1447801"/>
            <a:ext cx="11421534" cy="4525963"/>
          </a:xfrm>
        </p:spPr>
        <p:txBody>
          <a:bodyPr>
            <a:normAutofit/>
          </a:bodyPr>
          <a:lstStyle/>
          <a:p>
            <a:pPr marL="0" indent="0">
              <a:buNone/>
            </a:pPr>
            <a:r>
              <a:rPr lang="en-US" sz="3200" b="1" dirty="0"/>
              <a:t>Quicken</a:t>
            </a:r>
          </a:p>
          <a:p>
            <a:r>
              <a:rPr lang="en-US" sz="3200" dirty="0">
                <a:hlinkClick r:id="rId2"/>
              </a:rPr>
              <a:t>http://quicken.intuit.com/</a:t>
            </a:r>
          </a:p>
          <a:p>
            <a:pPr marL="0" indent="0">
              <a:buNone/>
            </a:pPr>
            <a:r>
              <a:rPr lang="en-US" sz="3200" b="1" dirty="0"/>
              <a:t>QuickBooks (QB, QB Pro and QB for Mac)</a:t>
            </a:r>
          </a:p>
          <a:p>
            <a:r>
              <a:rPr lang="en-US" sz="3200" dirty="0">
                <a:hlinkClick r:id="rId3"/>
              </a:rPr>
              <a:t>http://quickbooks.intuit.com/</a:t>
            </a:r>
            <a:r>
              <a:rPr lang="en-US" sz="3200" dirty="0"/>
              <a:t>  </a:t>
            </a:r>
          </a:p>
          <a:p>
            <a:pPr marL="0" indent="0">
              <a:buNone/>
            </a:pPr>
            <a:r>
              <a:rPr lang="en-US" sz="3200" b="1" dirty="0" err="1"/>
              <a:t>FarmBooks</a:t>
            </a:r>
            <a:endParaRPr lang="en-US" sz="3200" b="1" dirty="0"/>
          </a:p>
          <a:p>
            <a:r>
              <a:rPr lang="en-US" sz="3200" dirty="0">
                <a:hlinkClick r:id="rId4"/>
              </a:rPr>
              <a:t>http://www.sanderssoftware.com/programs-farmbooks.htm</a:t>
            </a:r>
            <a:r>
              <a:rPr lang="en-US" sz="3200" dirty="0"/>
              <a:t> </a:t>
            </a:r>
          </a:p>
        </p:txBody>
      </p:sp>
    </p:spTree>
    <p:extLst>
      <p:ext uri="{BB962C8B-B14F-4D97-AF65-F5344CB8AC3E}">
        <p14:creationId xmlns:p14="http://schemas.microsoft.com/office/powerpoint/2010/main" val="1786563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for Information on Software</a:t>
            </a:r>
          </a:p>
        </p:txBody>
      </p:sp>
      <p:sp>
        <p:nvSpPr>
          <p:cNvPr id="3" name="Content Placeholder 2"/>
          <p:cNvSpPr>
            <a:spLocks noGrp="1"/>
          </p:cNvSpPr>
          <p:nvPr>
            <p:ph idx="1"/>
          </p:nvPr>
        </p:nvSpPr>
        <p:spPr>
          <a:xfrm>
            <a:off x="770466" y="1447801"/>
            <a:ext cx="10659534" cy="4525963"/>
          </a:xfrm>
        </p:spPr>
        <p:txBody>
          <a:bodyPr>
            <a:normAutofit/>
          </a:bodyPr>
          <a:lstStyle/>
          <a:p>
            <a:pPr marL="0" indent="0">
              <a:buNone/>
            </a:pPr>
            <a:r>
              <a:rPr lang="en-US" sz="3200" b="1" dirty="0"/>
              <a:t>Farm Works</a:t>
            </a:r>
          </a:p>
          <a:p>
            <a:r>
              <a:rPr lang="en-US" sz="3200" dirty="0">
                <a:hlinkClick r:id="rId2"/>
              </a:rPr>
              <a:t>http://farmworks.com/products/accounting</a:t>
            </a:r>
            <a:r>
              <a:rPr lang="en-US" sz="3200" dirty="0"/>
              <a:t> </a:t>
            </a:r>
          </a:p>
          <a:p>
            <a:pPr marL="0" indent="0">
              <a:buNone/>
            </a:pPr>
            <a:r>
              <a:rPr lang="en-US" sz="3200" b="1" dirty="0"/>
              <a:t>Red Wing </a:t>
            </a:r>
          </a:p>
          <a:p>
            <a:r>
              <a:rPr lang="en-US" sz="3200" dirty="0">
                <a:hlinkClick r:id="rId3"/>
              </a:rPr>
              <a:t>http://www.redwingsoftware.com/rwssn/?page=308</a:t>
            </a:r>
            <a:r>
              <a:rPr lang="en-US" sz="3200" dirty="0"/>
              <a:t> </a:t>
            </a:r>
          </a:p>
        </p:txBody>
      </p:sp>
    </p:spTree>
    <p:extLst>
      <p:ext uri="{BB962C8B-B14F-4D97-AF65-F5344CB8AC3E}">
        <p14:creationId xmlns:p14="http://schemas.microsoft.com/office/powerpoint/2010/main" val="418819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6E99490-634E-4C75-B855-D6F181DD503A}"/>
              </a:ext>
            </a:extLst>
          </p:cNvPr>
          <p:cNvSpPr>
            <a:spLocks noGrp="1" noChangeArrowheads="1"/>
          </p:cNvSpPr>
          <p:nvPr>
            <p:ph type="ctrTitle"/>
          </p:nvPr>
        </p:nvSpPr>
        <p:spPr>
          <a:xfrm>
            <a:off x="1524000" y="2057400"/>
            <a:ext cx="9144000" cy="1736725"/>
          </a:xfrm>
        </p:spPr>
        <p:txBody>
          <a:bodyPr>
            <a:normAutofit/>
          </a:bodyPr>
          <a:lstStyle/>
          <a:p>
            <a:r>
              <a:rPr lang="en-US" altLang="en-US" dirty="0"/>
              <a:t>Balance Sheet</a:t>
            </a:r>
            <a:br>
              <a:rPr lang="en-US" altLang="en-US" sz="4800" dirty="0"/>
            </a:br>
            <a:r>
              <a:rPr lang="en-US" altLang="en-US" sz="3600" dirty="0"/>
              <a:t>-A Financial Management Tool</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46FB2BE-F613-487A-81D9-FA337E63CE9B}"/>
              </a:ext>
            </a:extLst>
          </p:cNvPr>
          <p:cNvSpPr>
            <a:spLocks noGrp="1" noChangeArrowheads="1"/>
          </p:cNvSpPr>
          <p:nvPr>
            <p:ph type="title"/>
          </p:nvPr>
        </p:nvSpPr>
        <p:spPr>
          <a:xfrm>
            <a:off x="1524000" y="381000"/>
            <a:ext cx="9144000" cy="1143000"/>
          </a:xfrm>
        </p:spPr>
        <p:txBody>
          <a:bodyPr>
            <a:normAutofit fontScale="90000"/>
          </a:bodyPr>
          <a:lstStyle/>
          <a:p>
            <a:r>
              <a:rPr lang="en-US" altLang="en-US" sz="5400"/>
              <a:t>Balance Sheet</a:t>
            </a:r>
            <a:br>
              <a:rPr lang="en-US" altLang="en-US" sz="4800"/>
            </a:br>
            <a:r>
              <a:rPr lang="en-US" altLang="en-US" sz="3600"/>
              <a:t>Definition and Purpose</a:t>
            </a:r>
          </a:p>
        </p:txBody>
      </p:sp>
      <p:sp>
        <p:nvSpPr>
          <p:cNvPr id="70659" name="Rectangle 3">
            <a:extLst>
              <a:ext uri="{FF2B5EF4-FFF2-40B4-BE49-F238E27FC236}">
                <a16:creationId xmlns:a16="http://schemas.microsoft.com/office/drawing/2014/main" id="{DE12BA09-70D7-4309-803B-85AE20BE880F}"/>
              </a:ext>
            </a:extLst>
          </p:cNvPr>
          <p:cNvSpPr>
            <a:spLocks noGrp="1" noChangeArrowheads="1"/>
          </p:cNvSpPr>
          <p:nvPr>
            <p:ph idx="1"/>
          </p:nvPr>
        </p:nvSpPr>
        <p:spPr>
          <a:xfrm>
            <a:off x="1981200" y="1905000"/>
            <a:ext cx="8229600" cy="3962400"/>
          </a:xfrm>
        </p:spPr>
        <p:txBody>
          <a:bodyPr>
            <a:normAutofit/>
          </a:bodyPr>
          <a:lstStyle/>
          <a:p>
            <a:pPr>
              <a:lnSpc>
                <a:spcPct val="90000"/>
              </a:lnSpc>
            </a:pPr>
            <a:r>
              <a:rPr lang="en-US" altLang="en-US" dirty="0"/>
              <a:t>Systematic organization of everything “owned” and “owed” by a business or individual at a given point in time</a:t>
            </a:r>
            <a:endParaRPr lang="en-US" altLang="en-US" sz="2800" dirty="0"/>
          </a:p>
          <a:p>
            <a:pPr>
              <a:lnSpc>
                <a:spcPct val="90000"/>
              </a:lnSpc>
            </a:pPr>
            <a:r>
              <a:rPr lang="en-US" altLang="en-US" dirty="0"/>
              <a:t>Features:</a:t>
            </a:r>
          </a:p>
          <a:p>
            <a:pPr lvl="1"/>
            <a:r>
              <a:rPr lang="en-US" altLang="en-US" dirty="0"/>
              <a:t>Provides a SNAPSHOT of the business</a:t>
            </a:r>
          </a:p>
          <a:p>
            <a:pPr lvl="1"/>
            <a:r>
              <a:rPr lang="en-US" altLang="en-US" dirty="0"/>
              <a:t>Fundamental to sound management decision making</a:t>
            </a:r>
          </a:p>
          <a:p>
            <a:pPr lvl="1"/>
            <a:r>
              <a:rPr lang="en-US" altLang="en-US" dirty="0"/>
              <a:t>Measurement of financial success</a:t>
            </a:r>
          </a:p>
          <a:p>
            <a:pPr lvl="1"/>
            <a:r>
              <a:rPr lang="en-US" altLang="en-US" dirty="0"/>
              <a:t>Communicates financial position to creditors</a:t>
            </a:r>
            <a:endParaRPr lang="en-US" altLang="en-US" sz="2800" dirty="0"/>
          </a:p>
          <a:p>
            <a:pPr>
              <a:lnSpc>
                <a:spcPct val="90000"/>
              </a:lnSpc>
            </a:pPr>
            <a:endParaRPr lang="en-US" altLang="en-US" sz="2800" dirty="0"/>
          </a:p>
          <a:p>
            <a:pPr>
              <a:lnSpc>
                <a:spcPct val="90000"/>
              </a:lnSpc>
            </a:pPr>
            <a:endParaRPr lang="en-US" altLang="en-US" sz="2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06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06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1" nodeType="clickEffect">
                                  <p:stCondLst>
                                    <p:cond delay="0"/>
                                  </p:stCondLst>
                                  <p:childTnLst>
                                    <p:set>
                                      <p:cBhvr>
                                        <p:cTn id="13" dur="1" fill="hold">
                                          <p:stCondLst>
                                            <p:cond delay="0"/>
                                          </p:stCondLst>
                                        </p:cTn>
                                        <p:tgtEl>
                                          <p:spTgt spid="70659">
                                            <p:txEl>
                                              <p:pRg st="1" end="1"/>
                                            </p:txEl>
                                          </p:spTgt>
                                        </p:tgtEl>
                                        <p:attrNameLst>
                                          <p:attrName>style.visibility</p:attrName>
                                        </p:attrNameLst>
                                      </p:cBhvr>
                                      <p:to>
                                        <p:strVal val="visible"/>
                                      </p:to>
                                    </p:set>
                                    <p:anim calcmode="lin" valueType="num">
                                      <p:cBhvr>
                                        <p:cTn id="14" dur="500" fill="hold"/>
                                        <p:tgtEl>
                                          <p:spTgt spid="7065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065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0659">
                                            <p:txEl>
                                              <p:pRg st="1" end="1"/>
                                            </p:txEl>
                                          </p:spTgt>
                                        </p:tgtEl>
                                      </p:cBhvr>
                                    </p:animEffect>
                                  </p:childTnLst>
                                </p:cTn>
                              </p:par>
                              <p:par>
                                <p:cTn id="17" presetID="53" presetClass="entr" presetSubtype="0" fill="hold" grpId="1" nodeType="with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p:cTn id="19" dur="500" fill="hold"/>
                                        <p:tgtEl>
                                          <p:spTgt spid="7065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065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0659">
                                            <p:txEl>
                                              <p:pRg st="2" end="2"/>
                                            </p:txEl>
                                          </p:spTgt>
                                        </p:tgtEl>
                                      </p:cBhvr>
                                    </p:animEffect>
                                  </p:childTnLst>
                                </p:cTn>
                              </p:par>
                              <p:par>
                                <p:cTn id="22" presetID="53" presetClass="entr" presetSubtype="0" fill="hold" grpId="1" nodeType="withEffect">
                                  <p:stCondLst>
                                    <p:cond delay="0"/>
                                  </p:stCondLst>
                                  <p:childTnLst>
                                    <p:set>
                                      <p:cBhvr>
                                        <p:cTn id="23" dur="1" fill="hold">
                                          <p:stCondLst>
                                            <p:cond delay="0"/>
                                          </p:stCondLst>
                                        </p:cTn>
                                        <p:tgtEl>
                                          <p:spTgt spid="70659">
                                            <p:txEl>
                                              <p:pRg st="3" end="3"/>
                                            </p:txEl>
                                          </p:spTgt>
                                        </p:tgtEl>
                                        <p:attrNameLst>
                                          <p:attrName>style.visibility</p:attrName>
                                        </p:attrNameLst>
                                      </p:cBhvr>
                                      <p:to>
                                        <p:strVal val="visible"/>
                                      </p:to>
                                    </p:set>
                                    <p:anim calcmode="lin" valueType="num">
                                      <p:cBhvr>
                                        <p:cTn id="24" dur="500" fill="hold"/>
                                        <p:tgtEl>
                                          <p:spTgt spid="7065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7065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70659">
                                            <p:txEl>
                                              <p:pRg st="3" end="3"/>
                                            </p:txEl>
                                          </p:spTgt>
                                        </p:tgtEl>
                                      </p:cBhvr>
                                    </p:animEffect>
                                  </p:childTnLst>
                                </p:cTn>
                              </p:par>
                              <p:par>
                                <p:cTn id="27" presetID="53" presetClass="entr" presetSubtype="0" fill="hold" grpId="1" nodeType="withEffect">
                                  <p:stCondLst>
                                    <p:cond delay="0"/>
                                  </p:stCondLst>
                                  <p:childTnLst>
                                    <p:set>
                                      <p:cBhvr>
                                        <p:cTn id="28" dur="1" fill="hold">
                                          <p:stCondLst>
                                            <p:cond delay="0"/>
                                          </p:stCondLst>
                                        </p:cTn>
                                        <p:tgtEl>
                                          <p:spTgt spid="70659">
                                            <p:txEl>
                                              <p:pRg st="4" end="4"/>
                                            </p:txEl>
                                          </p:spTgt>
                                        </p:tgtEl>
                                        <p:attrNameLst>
                                          <p:attrName>style.visibility</p:attrName>
                                        </p:attrNameLst>
                                      </p:cBhvr>
                                      <p:to>
                                        <p:strVal val="visible"/>
                                      </p:to>
                                    </p:set>
                                    <p:anim calcmode="lin" valueType="num">
                                      <p:cBhvr>
                                        <p:cTn id="29" dur="500" fill="hold"/>
                                        <p:tgtEl>
                                          <p:spTgt spid="70659">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70659">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70659">
                                            <p:txEl>
                                              <p:pRg st="4" end="4"/>
                                            </p:txEl>
                                          </p:spTgt>
                                        </p:tgtEl>
                                      </p:cBhvr>
                                    </p:animEffect>
                                  </p:childTnLst>
                                </p:cTn>
                              </p:par>
                              <p:par>
                                <p:cTn id="32" presetID="53" presetClass="entr" presetSubtype="0" fill="hold" grpId="1" nodeType="withEffect">
                                  <p:stCondLst>
                                    <p:cond delay="0"/>
                                  </p:stCondLst>
                                  <p:childTnLst>
                                    <p:set>
                                      <p:cBhvr>
                                        <p:cTn id="33" dur="1" fill="hold">
                                          <p:stCondLst>
                                            <p:cond delay="0"/>
                                          </p:stCondLst>
                                        </p:cTn>
                                        <p:tgtEl>
                                          <p:spTgt spid="70659">
                                            <p:txEl>
                                              <p:pRg st="5" end="5"/>
                                            </p:txEl>
                                          </p:spTgt>
                                        </p:tgtEl>
                                        <p:attrNameLst>
                                          <p:attrName>style.visibility</p:attrName>
                                        </p:attrNameLst>
                                      </p:cBhvr>
                                      <p:to>
                                        <p:strVal val="visible"/>
                                      </p:to>
                                    </p:set>
                                    <p:anim calcmode="lin" valueType="num">
                                      <p:cBhvr>
                                        <p:cTn id="34" dur="500" fill="hold"/>
                                        <p:tgtEl>
                                          <p:spTgt spid="70659">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70659">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706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1"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9E8F836-86BD-4D08-9168-D1067AAB6596}"/>
              </a:ext>
            </a:extLst>
          </p:cNvPr>
          <p:cNvSpPr>
            <a:spLocks noGrp="1" noChangeArrowheads="1"/>
          </p:cNvSpPr>
          <p:nvPr>
            <p:ph type="title"/>
          </p:nvPr>
        </p:nvSpPr>
        <p:spPr>
          <a:xfrm>
            <a:off x="1524000" y="381000"/>
            <a:ext cx="9144000" cy="1143000"/>
          </a:xfrm>
        </p:spPr>
        <p:txBody>
          <a:bodyPr>
            <a:normAutofit fontScale="90000"/>
          </a:bodyPr>
          <a:lstStyle/>
          <a:p>
            <a:r>
              <a:rPr lang="en-US" altLang="en-US" sz="5400"/>
              <a:t>Balance Sheet</a:t>
            </a:r>
            <a:br>
              <a:rPr lang="en-US" altLang="en-US" sz="4800"/>
            </a:br>
            <a:r>
              <a:rPr lang="en-US" altLang="en-US" sz="3600"/>
              <a:t>Key Measures</a:t>
            </a:r>
          </a:p>
        </p:txBody>
      </p:sp>
      <p:sp>
        <p:nvSpPr>
          <p:cNvPr id="71685" name="Rectangle 5">
            <a:extLst>
              <a:ext uri="{FF2B5EF4-FFF2-40B4-BE49-F238E27FC236}">
                <a16:creationId xmlns:a16="http://schemas.microsoft.com/office/drawing/2014/main" id="{8D3BACF0-0FDF-49E5-B567-6121E5304F7F}"/>
              </a:ext>
            </a:extLst>
          </p:cNvPr>
          <p:cNvSpPr>
            <a:spLocks noGrp="1" noChangeArrowheads="1"/>
          </p:cNvSpPr>
          <p:nvPr>
            <p:ph idx="1"/>
          </p:nvPr>
        </p:nvSpPr>
        <p:spPr>
          <a:xfrm>
            <a:off x="1981200" y="1981201"/>
            <a:ext cx="8229600" cy="4530725"/>
          </a:xfrm>
          <a:noFill/>
          <a:ln/>
        </p:spPr>
        <p:txBody>
          <a:bodyPr/>
          <a:lstStyle/>
          <a:p>
            <a:pPr>
              <a:lnSpc>
                <a:spcPct val="90000"/>
              </a:lnSpc>
            </a:pPr>
            <a:r>
              <a:rPr lang="en-US" altLang="en-US" dirty="0"/>
              <a:t>Total Assets:</a:t>
            </a:r>
          </a:p>
          <a:p>
            <a:pPr lvl="1">
              <a:lnSpc>
                <a:spcPct val="90000"/>
              </a:lnSpc>
            </a:pPr>
            <a:r>
              <a:rPr lang="en-US" altLang="en-US" dirty="0"/>
              <a:t>The value of all financial and capital resources owned by the business</a:t>
            </a:r>
          </a:p>
          <a:p>
            <a:pPr>
              <a:lnSpc>
                <a:spcPct val="90000"/>
              </a:lnSpc>
            </a:pPr>
            <a:r>
              <a:rPr lang="en-US" altLang="en-US" dirty="0"/>
              <a:t>Total Liabilities:</a:t>
            </a:r>
          </a:p>
          <a:p>
            <a:pPr lvl="1">
              <a:lnSpc>
                <a:spcPct val="90000"/>
              </a:lnSpc>
            </a:pPr>
            <a:r>
              <a:rPr lang="en-US" altLang="en-US" dirty="0"/>
              <a:t>The value of total debt obligations</a:t>
            </a:r>
          </a:p>
          <a:p>
            <a:pPr>
              <a:lnSpc>
                <a:spcPct val="90000"/>
              </a:lnSpc>
            </a:pPr>
            <a:r>
              <a:rPr lang="en-US" altLang="en-US" dirty="0"/>
              <a:t>Owner’s Equity or Net Worth:</a:t>
            </a:r>
          </a:p>
          <a:p>
            <a:pPr lvl="1">
              <a:lnSpc>
                <a:spcPct val="90000"/>
              </a:lnSpc>
            </a:pPr>
            <a:r>
              <a:rPr lang="en-US" altLang="en-US" dirty="0"/>
              <a:t>The value of the owner’s investment as determined by subtracting total liabilities from total assets</a:t>
            </a:r>
          </a:p>
          <a:p>
            <a:pPr marL="0" indent="0">
              <a:buNone/>
            </a:pPr>
            <a:r>
              <a:rPr lang="en-US" i="1" dirty="0"/>
              <a:t>	Assets </a:t>
            </a:r>
            <a:r>
              <a:rPr lang="en-US" dirty="0"/>
              <a:t>−</a:t>
            </a:r>
            <a:r>
              <a:rPr lang="en-US" i="1" dirty="0"/>
              <a:t> Liabilities = Net Worth (Equity) </a:t>
            </a:r>
            <a:endParaRPr lang="en-US" alt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 calcmode="lin" valueType="num">
                                      <p:cBhvr>
                                        <p:cTn id="7" dur="500" fill="hold"/>
                                        <p:tgtEl>
                                          <p:spTgt spid="716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68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168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685">
                                            <p:txEl>
                                              <p:pRg st="1" end="1"/>
                                            </p:txEl>
                                          </p:spTgt>
                                        </p:tgtEl>
                                        <p:attrNameLst>
                                          <p:attrName>style.visibility</p:attrName>
                                        </p:attrNameLst>
                                      </p:cBhvr>
                                      <p:to>
                                        <p:strVal val="visible"/>
                                      </p:to>
                                    </p:set>
                                    <p:anim calcmode="lin" valueType="num">
                                      <p:cBhvr>
                                        <p:cTn id="12" dur="500" fill="hold"/>
                                        <p:tgtEl>
                                          <p:spTgt spid="7168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168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168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1685">
                                            <p:txEl>
                                              <p:pRg st="2" end="2"/>
                                            </p:txEl>
                                          </p:spTgt>
                                        </p:tgtEl>
                                        <p:attrNameLst>
                                          <p:attrName>style.visibility</p:attrName>
                                        </p:attrNameLst>
                                      </p:cBhvr>
                                      <p:to>
                                        <p:strVal val="visible"/>
                                      </p:to>
                                    </p:set>
                                    <p:anim calcmode="lin" valueType="num">
                                      <p:cBhvr>
                                        <p:cTn id="19" dur="500" fill="hold"/>
                                        <p:tgtEl>
                                          <p:spTgt spid="7168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168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1685">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71685">
                                            <p:txEl>
                                              <p:pRg st="3" end="3"/>
                                            </p:txEl>
                                          </p:spTgt>
                                        </p:tgtEl>
                                        <p:attrNameLst>
                                          <p:attrName>style.visibility</p:attrName>
                                        </p:attrNameLst>
                                      </p:cBhvr>
                                      <p:to>
                                        <p:strVal val="visible"/>
                                      </p:to>
                                    </p:set>
                                    <p:anim calcmode="lin" valueType="num">
                                      <p:cBhvr>
                                        <p:cTn id="24" dur="500" fill="hold"/>
                                        <p:tgtEl>
                                          <p:spTgt spid="7168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7168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7168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71685">
                                            <p:txEl>
                                              <p:pRg st="4" end="4"/>
                                            </p:txEl>
                                          </p:spTgt>
                                        </p:tgtEl>
                                        <p:attrNameLst>
                                          <p:attrName>style.visibility</p:attrName>
                                        </p:attrNameLst>
                                      </p:cBhvr>
                                      <p:to>
                                        <p:strVal val="visible"/>
                                      </p:to>
                                    </p:set>
                                    <p:anim calcmode="lin" valueType="num">
                                      <p:cBhvr>
                                        <p:cTn id="31" dur="500" fill="hold"/>
                                        <p:tgtEl>
                                          <p:spTgt spid="7168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168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71685">
                                            <p:txEl>
                                              <p:pRg st="4" end="4"/>
                                            </p:txEl>
                                          </p:spTgt>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71685">
                                            <p:txEl>
                                              <p:pRg st="5" end="5"/>
                                            </p:txEl>
                                          </p:spTgt>
                                        </p:tgtEl>
                                        <p:attrNameLst>
                                          <p:attrName>style.visibility</p:attrName>
                                        </p:attrNameLst>
                                      </p:cBhvr>
                                      <p:to>
                                        <p:strVal val="visible"/>
                                      </p:to>
                                    </p:set>
                                    <p:anim calcmode="lin" valueType="num">
                                      <p:cBhvr>
                                        <p:cTn id="36" dur="500" fill="hold"/>
                                        <p:tgtEl>
                                          <p:spTgt spid="7168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7168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71685">
                                            <p:txEl>
                                              <p:pRg st="5" end="5"/>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71685">
                                            <p:txEl>
                                              <p:pRg st="6" end="6"/>
                                            </p:txEl>
                                          </p:spTgt>
                                        </p:tgtEl>
                                        <p:attrNameLst>
                                          <p:attrName>style.visibility</p:attrName>
                                        </p:attrNameLst>
                                      </p:cBhvr>
                                      <p:to>
                                        <p:strVal val="visible"/>
                                      </p:to>
                                    </p:set>
                                    <p:anim calcmode="lin" valueType="num">
                                      <p:cBhvr>
                                        <p:cTn id="41" dur="500" fill="hold"/>
                                        <p:tgtEl>
                                          <p:spTgt spid="71685">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71685">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716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68A0FFB-20DC-4706-8B15-9B2F46A0A8BA}"/>
              </a:ext>
            </a:extLst>
          </p:cNvPr>
          <p:cNvSpPr>
            <a:spLocks noGrp="1" noChangeArrowheads="1"/>
          </p:cNvSpPr>
          <p:nvPr>
            <p:ph type="title"/>
          </p:nvPr>
        </p:nvSpPr>
        <p:spPr>
          <a:xfrm>
            <a:off x="1524000" y="277813"/>
            <a:ext cx="9144000" cy="1143000"/>
          </a:xfrm>
        </p:spPr>
        <p:txBody>
          <a:bodyPr/>
          <a:lstStyle/>
          <a:p>
            <a:r>
              <a:rPr lang="en-US" altLang="en-US"/>
              <a:t>Completing a Balance Sheet</a:t>
            </a:r>
          </a:p>
        </p:txBody>
      </p:sp>
      <p:sp>
        <p:nvSpPr>
          <p:cNvPr id="72707" name="Rectangle 3">
            <a:extLst>
              <a:ext uri="{FF2B5EF4-FFF2-40B4-BE49-F238E27FC236}">
                <a16:creationId xmlns:a16="http://schemas.microsoft.com/office/drawing/2014/main" id="{19A6D1C1-8D6F-445B-9F07-6D30F321F718}"/>
              </a:ext>
            </a:extLst>
          </p:cNvPr>
          <p:cNvSpPr>
            <a:spLocks noGrp="1" noChangeArrowheads="1"/>
          </p:cNvSpPr>
          <p:nvPr>
            <p:ph idx="1"/>
          </p:nvPr>
        </p:nvSpPr>
        <p:spPr/>
        <p:txBody>
          <a:bodyPr/>
          <a:lstStyle/>
          <a:p>
            <a:pPr>
              <a:lnSpc>
                <a:spcPct val="90000"/>
              </a:lnSpc>
            </a:pPr>
            <a:r>
              <a:rPr lang="en-US" altLang="en-US" dirty="0"/>
              <a:t>Current Assets</a:t>
            </a:r>
          </a:p>
          <a:p>
            <a:pPr lvl="1">
              <a:lnSpc>
                <a:spcPct val="90000"/>
              </a:lnSpc>
            </a:pPr>
            <a:r>
              <a:rPr lang="en-US" altLang="en-US" dirty="0"/>
              <a:t>Cash</a:t>
            </a:r>
          </a:p>
          <a:p>
            <a:pPr lvl="1">
              <a:lnSpc>
                <a:spcPct val="90000"/>
              </a:lnSpc>
            </a:pPr>
            <a:r>
              <a:rPr lang="en-US" altLang="en-US" dirty="0"/>
              <a:t>Accounts Receivable</a:t>
            </a:r>
          </a:p>
          <a:p>
            <a:pPr lvl="1">
              <a:lnSpc>
                <a:spcPct val="90000"/>
              </a:lnSpc>
            </a:pPr>
            <a:r>
              <a:rPr lang="en-US" altLang="en-US" dirty="0"/>
              <a:t>Fertilizer and Supplies</a:t>
            </a:r>
          </a:p>
          <a:p>
            <a:pPr lvl="1">
              <a:lnSpc>
                <a:spcPct val="90000"/>
              </a:lnSpc>
            </a:pPr>
            <a:r>
              <a:rPr lang="en-US" altLang="en-US" dirty="0"/>
              <a:t>Investment in Growing Crops</a:t>
            </a:r>
          </a:p>
          <a:p>
            <a:pPr lvl="1">
              <a:lnSpc>
                <a:spcPct val="90000"/>
              </a:lnSpc>
            </a:pPr>
            <a:r>
              <a:rPr lang="en-US" altLang="en-US" dirty="0"/>
              <a:t>Crops Held for Sale</a:t>
            </a:r>
          </a:p>
          <a:p>
            <a:pPr lvl="1">
              <a:lnSpc>
                <a:spcPct val="90000"/>
              </a:lnSpc>
            </a:pPr>
            <a:r>
              <a:rPr lang="en-US" altLang="en-US" dirty="0"/>
              <a:t>Market Livestock</a:t>
            </a:r>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p:txBody>
      </p:sp>
    </p:spTree>
  </p:cSld>
  <p:clrMapOvr>
    <a:masterClrMapping/>
  </p:clrMapOvr>
  <p:transition>
    <p:comb/>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0A7D6A2-7DB5-420D-8156-F1542C380198}"/>
              </a:ext>
            </a:extLst>
          </p:cNvPr>
          <p:cNvSpPr>
            <a:spLocks noGrp="1" noChangeArrowheads="1"/>
          </p:cNvSpPr>
          <p:nvPr>
            <p:ph type="title"/>
          </p:nvPr>
        </p:nvSpPr>
        <p:spPr>
          <a:xfrm>
            <a:off x="1524000" y="277813"/>
            <a:ext cx="9144000" cy="1143000"/>
          </a:xfrm>
        </p:spPr>
        <p:txBody>
          <a:bodyPr/>
          <a:lstStyle/>
          <a:p>
            <a:r>
              <a:rPr lang="en-US" altLang="en-US"/>
              <a:t>Completing a Balance Sheet</a:t>
            </a:r>
          </a:p>
        </p:txBody>
      </p:sp>
      <p:sp>
        <p:nvSpPr>
          <p:cNvPr id="73733" name="Rectangle 5">
            <a:extLst>
              <a:ext uri="{FF2B5EF4-FFF2-40B4-BE49-F238E27FC236}">
                <a16:creationId xmlns:a16="http://schemas.microsoft.com/office/drawing/2014/main" id="{3D622E97-B7F7-421C-AC47-F3ECF600658B}"/>
              </a:ext>
            </a:extLst>
          </p:cNvPr>
          <p:cNvSpPr>
            <a:spLocks noGrp="1" noChangeArrowheads="1"/>
          </p:cNvSpPr>
          <p:nvPr>
            <p:ph idx="1"/>
          </p:nvPr>
        </p:nvSpPr>
        <p:spPr>
          <a:noFill/>
          <a:ln/>
        </p:spPr>
        <p:txBody>
          <a:bodyPr/>
          <a:lstStyle/>
          <a:p>
            <a:r>
              <a:rPr lang="en-US" altLang="en-US"/>
              <a:t>Noncurrent Assets:</a:t>
            </a:r>
          </a:p>
          <a:p>
            <a:pPr lvl="1"/>
            <a:r>
              <a:rPr lang="en-US" altLang="en-US"/>
              <a:t>Breeding Livestock</a:t>
            </a:r>
          </a:p>
          <a:p>
            <a:pPr lvl="1"/>
            <a:r>
              <a:rPr lang="en-US" altLang="en-US"/>
              <a:t>Machinery and Equipment</a:t>
            </a:r>
          </a:p>
          <a:p>
            <a:pPr lvl="1"/>
            <a:r>
              <a:rPr lang="en-US" altLang="en-US"/>
              <a:t>Buildings</a:t>
            </a:r>
          </a:p>
          <a:p>
            <a:pPr lvl="1"/>
            <a:r>
              <a:rPr lang="en-US" altLang="en-US"/>
              <a:t>Investments in Cooperatives</a:t>
            </a:r>
          </a:p>
          <a:p>
            <a:pPr lvl="1"/>
            <a:r>
              <a:rPr lang="en-US" altLang="en-US"/>
              <a:t>Land</a:t>
            </a:r>
          </a:p>
          <a:p>
            <a:pPr lvl="1"/>
            <a:endParaRPr lang="en-US" altLang="en-US"/>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5D2D960-365C-44D6-BC0E-724EB1E0CE9F}"/>
              </a:ext>
            </a:extLst>
          </p:cNvPr>
          <p:cNvSpPr>
            <a:spLocks noGrp="1" noChangeArrowheads="1"/>
          </p:cNvSpPr>
          <p:nvPr>
            <p:ph type="title"/>
          </p:nvPr>
        </p:nvSpPr>
        <p:spPr>
          <a:xfrm>
            <a:off x="1524000" y="277813"/>
            <a:ext cx="9144000" cy="1143000"/>
          </a:xfrm>
        </p:spPr>
        <p:txBody>
          <a:bodyPr/>
          <a:lstStyle/>
          <a:p>
            <a:r>
              <a:rPr lang="en-US" altLang="en-US"/>
              <a:t>Completing a Balance Sheet</a:t>
            </a:r>
          </a:p>
        </p:txBody>
      </p:sp>
      <p:sp>
        <p:nvSpPr>
          <p:cNvPr id="74757" name="Rectangle 5">
            <a:extLst>
              <a:ext uri="{FF2B5EF4-FFF2-40B4-BE49-F238E27FC236}">
                <a16:creationId xmlns:a16="http://schemas.microsoft.com/office/drawing/2014/main" id="{E833F4B6-9A8F-4DD3-AB30-9FA265788DB5}"/>
              </a:ext>
            </a:extLst>
          </p:cNvPr>
          <p:cNvSpPr>
            <a:spLocks noGrp="1" noChangeArrowheads="1"/>
          </p:cNvSpPr>
          <p:nvPr>
            <p:ph idx="1"/>
          </p:nvPr>
        </p:nvSpPr>
        <p:spPr>
          <a:noFill/>
          <a:ln/>
        </p:spPr>
        <p:txBody>
          <a:bodyPr/>
          <a:lstStyle/>
          <a:p>
            <a:r>
              <a:rPr lang="en-US" altLang="en-US" dirty="0"/>
              <a:t>Current Liabilities:</a:t>
            </a:r>
          </a:p>
          <a:p>
            <a:pPr lvl="1"/>
            <a:r>
              <a:rPr lang="en-US" altLang="en-US" dirty="0"/>
              <a:t>Accounts Payable/Accrued Expenses</a:t>
            </a:r>
          </a:p>
          <a:p>
            <a:pPr lvl="1"/>
            <a:r>
              <a:rPr lang="en-US" altLang="en-US" dirty="0"/>
              <a:t>Taxes Payable (Income and Social Security)</a:t>
            </a:r>
          </a:p>
          <a:p>
            <a:pPr lvl="1"/>
            <a:r>
              <a:rPr lang="en-US" altLang="en-US" dirty="0"/>
              <a:t>Current Portion: Deferred Taxes</a:t>
            </a:r>
          </a:p>
          <a:p>
            <a:pPr lvl="1"/>
            <a:r>
              <a:rPr lang="en-US" altLang="en-US" dirty="0"/>
              <a:t>Current Loans Due within One Year</a:t>
            </a:r>
          </a:p>
          <a:p>
            <a:pPr lvl="1"/>
            <a:r>
              <a:rPr lang="en-US" altLang="en-US" dirty="0"/>
              <a:t>Current Portion of Term Debt</a:t>
            </a:r>
          </a:p>
          <a:p>
            <a:pPr lvl="1"/>
            <a:r>
              <a:rPr lang="en-US" altLang="en-US" dirty="0"/>
              <a:t>Accrued Interest</a:t>
            </a:r>
          </a:p>
          <a:p>
            <a:pPr lvl="1">
              <a:lnSpc>
                <a:spcPct val="90000"/>
              </a:lnSpc>
            </a:pPr>
            <a:endParaRPr lang="en-US" alt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6E99490-634E-4C75-B855-D6F181DD503A}"/>
              </a:ext>
            </a:extLst>
          </p:cNvPr>
          <p:cNvSpPr>
            <a:spLocks noGrp="1" noChangeArrowheads="1"/>
          </p:cNvSpPr>
          <p:nvPr>
            <p:ph type="ctrTitle"/>
          </p:nvPr>
        </p:nvSpPr>
        <p:spPr>
          <a:xfrm>
            <a:off x="1524000" y="2057400"/>
            <a:ext cx="9144000" cy="1736725"/>
          </a:xfrm>
        </p:spPr>
        <p:txBody>
          <a:bodyPr>
            <a:normAutofit fontScale="90000"/>
          </a:bodyPr>
          <a:lstStyle/>
          <a:p>
            <a:r>
              <a:rPr lang="en-US" altLang="en-US" dirty="0"/>
              <a:t>Keeping Quality Farm Records</a:t>
            </a:r>
            <a:br>
              <a:rPr lang="en-US" altLang="en-US" sz="4800" dirty="0"/>
            </a:br>
            <a:endParaRPr lang="en-US" altLang="en-US" sz="3600" dirty="0"/>
          </a:p>
        </p:txBody>
      </p:sp>
    </p:spTree>
    <p:extLst>
      <p:ext uri="{BB962C8B-B14F-4D97-AF65-F5344CB8AC3E}">
        <p14:creationId xmlns:p14="http://schemas.microsoft.com/office/powerpoint/2010/main" val="630335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581E9877-6567-44B9-9F9E-DD9920903297}"/>
              </a:ext>
            </a:extLst>
          </p:cNvPr>
          <p:cNvSpPr>
            <a:spLocks noGrp="1" noChangeArrowheads="1"/>
          </p:cNvSpPr>
          <p:nvPr>
            <p:ph type="title"/>
          </p:nvPr>
        </p:nvSpPr>
        <p:spPr>
          <a:xfrm>
            <a:off x="1524000" y="277813"/>
            <a:ext cx="9144000" cy="1143000"/>
          </a:xfrm>
        </p:spPr>
        <p:txBody>
          <a:bodyPr/>
          <a:lstStyle/>
          <a:p>
            <a:r>
              <a:rPr lang="en-US" altLang="en-US"/>
              <a:t>Completing a Balance Sheet</a:t>
            </a:r>
          </a:p>
        </p:txBody>
      </p:sp>
      <p:sp>
        <p:nvSpPr>
          <p:cNvPr id="75781" name="Rectangle 5">
            <a:extLst>
              <a:ext uri="{FF2B5EF4-FFF2-40B4-BE49-F238E27FC236}">
                <a16:creationId xmlns:a16="http://schemas.microsoft.com/office/drawing/2014/main" id="{113D6B20-88E1-4088-9598-881C6B3BE63D}"/>
              </a:ext>
            </a:extLst>
          </p:cNvPr>
          <p:cNvSpPr>
            <a:spLocks noGrp="1" noChangeArrowheads="1"/>
          </p:cNvSpPr>
          <p:nvPr>
            <p:ph idx="1"/>
          </p:nvPr>
        </p:nvSpPr>
        <p:spPr>
          <a:noFill/>
          <a:ln/>
        </p:spPr>
        <p:txBody>
          <a:bodyPr/>
          <a:lstStyle/>
          <a:p>
            <a:r>
              <a:rPr lang="en-US" altLang="en-US"/>
              <a:t>Noncurrent Liabilities:</a:t>
            </a:r>
          </a:p>
          <a:p>
            <a:pPr lvl="1"/>
            <a:r>
              <a:rPr lang="en-US" altLang="en-US"/>
              <a:t>Noncurrent Portion: Deferred Taxes</a:t>
            </a:r>
          </a:p>
          <a:p>
            <a:pPr lvl="1"/>
            <a:r>
              <a:rPr lang="en-US" altLang="en-US"/>
              <a:t>Noncurrent Portion: Notes Payable</a:t>
            </a:r>
          </a:p>
          <a:p>
            <a:pPr lvl="1"/>
            <a:r>
              <a:rPr lang="en-US" altLang="en-US"/>
              <a:t>Noncurrent Portion: Real Estate Debt</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F5C3-1F62-43E0-AA18-4E168133E3ED}"/>
              </a:ext>
            </a:extLst>
          </p:cNvPr>
          <p:cNvSpPr>
            <a:spLocks noGrp="1"/>
          </p:cNvSpPr>
          <p:nvPr>
            <p:ph type="title"/>
          </p:nvPr>
        </p:nvSpPr>
        <p:spPr/>
        <p:txBody>
          <a:bodyPr/>
          <a:lstStyle/>
          <a:p>
            <a:r>
              <a:rPr lang="en-US" dirty="0"/>
              <a:t>Balance Sheet Example</a:t>
            </a:r>
          </a:p>
        </p:txBody>
      </p:sp>
      <p:graphicFrame>
        <p:nvGraphicFramePr>
          <p:cNvPr id="6" name="Table 5">
            <a:extLst>
              <a:ext uri="{FF2B5EF4-FFF2-40B4-BE49-F238E27FC236}">
                <a16:creationId xmlns:a16="http://schemas.microsoft.com/office/drawing/2014/main" id="{CE3CE054-95B3-49E3-A17B-E47E127E9425}"/>
              </a:ext>
            </a:extLst>
          </p:cNvPr>
          <p:cNvGraphicFramePr>
            <a:graphicFrameLocks noGrp="1"/>
          </p:cNvGraphicFramePr>
          <p:nvPr>
            <p:extLst/>
          </p:nvPr>
        </p:nvGraphicFramePr>
        <p:xfrm>
          <a:off x="5836839" y="1075266"/>
          <a:ext cx="5397218" cy="4890105"/>
        </p:xfrm>
        <a:graphic>
          <a:graphicData uri="http://schemas.openxmlformats.org/drawingml/2006/table">
            <a:tbl>
              <a:tblPr/>
              <a:tblGrid>
                <a:gridCol w="2862161">
                  <a:extLst>
                    <a:ext uri="{9D8B030D-6E8A-4147-A177-3AD203B41FA5}">
                      <a16:colId xmlns:a16="http://schemas.microsoft.com/office/drawing/2014/main" val="2501426286"/>
                    </a:ext>
                  </a:extLst>
                </a:gridCol>
                <a:gridCol w="817760">
                  <a:extLst>
                    <a:ext uri="{9D8B030D-6E8A-4147-A177-3AD203B41FA5}">
                      <a16:colId xmlns:a16="http://schemas.microsoft.com/office/drawing/2014/main" val="4107945882"/>
                    </a:ext>
                  </a:extLst>
                </a:gridCol>
                <a:gridCol w="885907">
                  <a:extLst>
                    <a:ext uri="{9D8B030D-6E8A-4147-A177-3AD203B41FA5}">
                      <a16:colId xmlns:a16="http://schemas.microsoft.com/office/drawing/2014/main" val="1718875639"/>
                    </a:ext>
                  </a:extLst>
                </a:gridCol>
                <a:gridCol w="831390">
                  <a:extLst>
                    <a:ext uri="{9D8B030D-6E8A-4147-A177-3AD203B41FA5}">
                      <a16:colId xmlns:a16="http://schemas.microsoft.com/office/drawing/2014/main" val="478068291"/>
                    </a:ext>
                  </a:extLst>
                </a:gridCol>
              </a:tblGrid>
              <a:tr h="264330">
                <a:tc>
                  <a:txBody>
                    <a:bodyPr/>
                    <a:lstStyle/>
                    <a:p>
                      <a:pPr algn="l" fontAlgn="b"/>
                      <a:r>
                        <a:rPr lang="en-US" sz="1200" b="1" i="0" u="none" strike="noStrike">
                          <a:solidFill>
                            <a:srgbClr val="000000"/>
                          </a:solidFill>
                          <a:effectLst/>
                          <a:latin typeface="Calibri" panose="020F0502020204030204" pitchFamily="34" charset="0"/>
                        </a:rPr>
                        <a:t>LIABILITIES AND NET WORTH:</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863689"/>
                  </a:ext>
                </a:extLst>
              </a:tr>
              <a:tr h="220275">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0000"/>
                          </a:solidFill>
                          <a:effectLst/>
                          <a:latin typeface="Calibri" panose="020F0502020204030204" pitchFamily="34" charset="0"/>
                        </a:rPr>
                        <a:t>January 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0000"/>
                          </a:solidFill>
                          <a:effectLst/>
                          <a:latin typeface="Calibri" panose="020F0502020204030204" pitchFamily="34" charset="0"/>
                        </a:rPr>
                        <a:t>December 31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0000"/>
                          </a:solidFill>
                          <a:effectLst/>
                          <a:latin typeface="Calibri" panose="020F0502020204030204" pitchFamily="34" charset="0"/>
                        </a:rPr>
                        <a:t>Average</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27660144"/>
                  </a:ext>
                </a:extLst>
              </a:tr>
              <a:tr h="220275">
                <a:tc>
                  <a:txBody>
                    <a:bodyPr/>
                    <a:lstStyle/>
                    <a:p>
                      <a:pPr algn="l" fontAlgn="b"/>
                      <a:r>
                        <a:rPr lang="en-US" sz="1000" b="0" i="0" u="none" strike="noStrike">
                          <a:solidFill>
                            <a:srgbClr val="000000"/>
                          </a:solidFill>
                          <a:effectLst/>
                          <a:latin typeface="Calibri" panose="020F0502020204030204" pitchFamily="34" charset="0"/>
                        </a:rPr>
                        <a:t>16) Accounts Payable/Accrued Expenses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$550</a:t>
                      </a:r>
                    </a:p>
                  </a:txBody>
                  <a:tcPr marL="0" marR="0" marT="0" marB="0" anchor="b">
                    <a:lnL>
                      <a:noFill/>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$800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$675</a:t>
                      </a:r>
                    </a:p>
                  </a:txBody>
                  <a:tcPr marL="0" marR="0" marT="0" marB="0" anchor="b">
                    <a:lnL>
                      <a:noFill/>
                    </a:lnL>
                    <a:lnR>
                      <a:noFill/>
                    </a:lnR>
                    <a:lnT>
                      <a:noFill/>
                    </a:lnT>
                    <a:lnB>
                      <a:noFill/>
                    </a:lnB>
                  </a:tcPr>
                </a:tc>
                <a:extLst>
                  <a:ext uri="{0D108BD9-81ED-4DB2-BD59-A6C34878D82A}">
                    <a16:rowId xmlns:a16="http://schemas.microsoft.com/office/drawing/2014/main" val="1126777"/>
                  </a:ext>
                </a:extLst>
              </a:tr>
              <a:tr h="220275">
                <a:tc>
                  <a:txBody>
                    <a:bodyPr/>
                    <a:lstStyle/>
                    <a:p>
                      <a:pPr algn="l" fontAlgn="b"/>
                      <a:r>
                        <a:rPr lang="en-US" sz="1000" b="0" i="0" u="none" strike="noStrike">
                          <a:solidFill>
                            <a:srgbClr val="000000"/>
                          </a:solidFill>
                          <a:effectLst/>
                          <a:latin typeface="Calibri" panose="020F0502020204030204" pitchFamily="34" charset="0"/>
                        </a:rPr>
                        <a:t>17) Income &amp; Social Security Taxes Payable</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$16,500</a:t>
                      </a:r>
                    </a:p>
                  </a:txBody>
                  <a:tcPr marL="0" marR="0" marT="0" marB="0" anchor="b">
                    <a:lnL>
                      <a:noFill/>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$17,810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$17,155</a:t>
                      </a:r>
                    </a:p>
                  </a:txBody>
                  <a:tcPr marL="0" marR="0" marT="0" marB="0" anchor="b">
                    <a:lnL>
                      <a:noFill/>
                    </a:lnL>
                    <a:lnR>
                      <a:noFill/>
                    </a:lnR>
                    <a:lnT>
                      <a:noFill/>
                    </a:lnT>
                    <a:lnB>
                      <a:noFill/>
                    </a:lnB>
                  </a:tcPr>
                </a:tc>
                <a:extLst>
                  <a:ext uri="{0D108BD9-81ED-4DB2-BD59-A6C34878D82A}">
                    <a16:rowId xmlns:a16="http://schemas.microsoft.com/office/drawing/2014/main" val="533870560"/>
                  </a:ext>
                </a:extLst>
              </a:tr>
              <a:tr h="220275">
                <a:tc>
                  <a:txBody>
                    <a:bodyPr/>
                    <a:lstStyle/>
                    <a:p>
                      <a:pPr algn="l" fontAlgn="b"/>
                      <a:r>
                        <a:rPr lang="en-US" sz="1000" b="0" i="0" u="none" strike="noStrike">
                          <a:solidFill>
                            <a:srgbClr val="000000"/>
                          </a:solidFill>
                          <a:effectLst/>
                          <a:latin typeface="Calibri" panose="020F0502020204030204" pitchFamily="34" charset="0"/>
                        </a:rPr>
                        <a:t>18) Current Portion: Deferred Taxes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981835016"/>
                  </a:ext>
                </a:extLst>
              </a:tr>
              <a:tr h="220275">
                <a:tc>
                  <a:txBody>
                    <a:bodyPr/>
                    <a:lstStyle/>
                    <a:p>
                      <a:pPr algn="l" fontAlgn="b"/>
                      <a:r>
                        <a:rPr lang="en-US" sz="1000" b="0" i="0" u="none" strike="noStrike" dirty="0">
                          <a:solidFill>
                            <a:srgbClr val="000000"/>
                          </a:solidFill>
                          <a:effectLst/>
                          <a:latin typeface="Calibri" panose="020F0502020204030204" pitchFamily="34" charset="0"/>
                        </a:rPr>
                        <a:t>19) Current Loans Due Within One Year</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$130,048</a:t>
                      </a:r>
                    </a:p>
                  </a:txBody>
                  <a:tcPr marL="0" marR="0" marT="0" marB="0" anchor="b">
                    <a:lnL>
                      <a:noFill/>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$150,000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$140,024</a:t>
                      </a:r>
                    </a:p>
                  </a:txBody>
                  <a:tcPr marL="0" marR="0" marT="0" marB="0" anchor="b">
                    <a:lnL>
                      <a:noFill/>
                    </a:lnL>
                    <a:lnR>
                      <a:noFill/>
                    </a:lnR>
                    <a:lnT>
                      <a:noFill/>
                    </a:lnT>
                    <a:lnB>
                      <a:noFill/>
                    </a:lnB>
                  </a:tcPr>
                </a:tc>
                <a:extLst>
                  <a:ext uri="{0D108BD9-81ED-4DB2-BD59-A6C34878D82A}">
                    <a16:rowId xmlns:a16="http://schemas.microsoft.com/office/drawing/2014/main" val="4103426609"/>
                  </a:ext>
                </a:extLst>
              </a:tr>
              <a:tr h="220275">
                <a:tc>
                  <a:txBody>
                    <a:bodyPr/>
                    <a:lstStyle/>
                    <a:p>
                      <a:pPr algn="l" fontAlgn="b"/>
                      <a:r>
                        <a:rPr lang="en-US" sz="1000" b="0" i="0" u="none" strike="noStrike">
                          <a:solidFill>
                            <a:srgbClr val="000000"/>
                          </a:solidFill>
                          <a:effectLst/>
                          <a:latin typeface="Calibri" panose="020F0502020204030204" pitchFamily="34" charset="0"/>
                        </a:rPr>
                        <a:t>20) Current Portion of Term Debt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$80,578</a:t>
                      </a:r>
                    </a:p>
                  </a:txBody>
                  <a:tcPr marL="0" marR="0" marT="0" marB="0" anchor="b">
                    <a:lnL>
                      <a:noFill/>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$72,019</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$76,299</a:t>
                      </a:r>
                    </a:p>
                  </a:txBody>
                  <a:tcPr marL="0" marR="0" marT="0" marB="0" anchor="b">
                    <a:lnL>
                      <a:noFill/>
                    </a:lnL>
                    <a:lnR>
                      <a:noFill/>
                    </a:lnR>
                    <a:lnT>
                      <a:noFill/>
                    </a:lnT>
                    <a:lnB>
                      <a:noFill/>
                    </a:lnB>
                  </a:tcPr>
                </a:tc>
                <a:extLst>
                  <a:ext uri="{0D108BD9-81ED-4DB2-BD59-A6C34878D82A}">
                    <a16:rowId xmlns:a16="http://schemas.microsoft.com/office/drawing/2014/main" val="3606672821"/>
                  </a:ext>
                </a:extLst>
              </a:tr>
              <a:tr h="220275">
                <a:tc>
                  <a:txBody>
                    <a:bodyPr/>
                    <a:lstStyle/>
                    <a:p>
                      <a:pPr algn="l" fontAlgn="b"/>
                      <a:r>
                        <a:rPr lang="en-US" sz="1000" b="0" i="0" u="none" strike="noStrike">
                          <a:solidFill>
                            <a:srgbClr val="000000"/>
                          </a:solidFill>
                          <a:effectLst/>
                          <a:latin typeface="Calibri" panose="020F0502020204030204" pitchFamily="34" charset="0"/>
                        </a:rPr>
                        <a:t>21) Accrued Interest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$28,477</a:t>
                      </a:r>
                    </a:p>
                  </a:txBody>
                  <a:tcPr marL="0" marR="0" marT="0" marB="0" anchor="b">
                    <a:lnL>
                      <a:noFill/>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$25,660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$27,069</a:t>
                      </a:r>
                    </a:p>
                  </a:txBody>
                  <a:tcPr marL="0" marR="0" marT="0" marB="0" anchor="b">
                    <a:lnL>
                      <a:noFill/>
                    </a:lnL>
                    <a:lnR>
                      <a:noFill/>
                    </a:lnR>
                    <a:lnT>
                      <a:noFill/>
                    </a:lnT>
                    <a:lnB>
                      <a:noFill/>
                    </a:lnB>
                  </a:tcPr>
                </a:tc>
                <a:extLst>
                  <a:ext uri="{0D108BD9-81ED-4DB2-BD59-A6C34878D82A}">
                    <a16:rowId xmlns:a16="http://schemas.microsoft.com/office/drawing/2014/main" val="3923363163"/>
                  </a:ext>
                </a:extLst>
              </a:tr>
              <a:tr h="220275">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534000186"/>
                  </a:ext>
                </a:extLst>
              </a:tr>
              <a:tr h="220275">
                <a:tc>
                  <a:txBody>
                    <a:bodyPr/>
                    <a:lstStyle/>
                    <a:p>
                      <a:pPr algn="l" fontAlgn="b"/>
                      <a:r>
                        <a:rPr lang="en-US" sz="1000" b="0" i="0" u="none" strike="noStrike">
                          <a:solidFill>
                            <a:srgbClr val="000000"/>
                          </a:solidFill>
                          <a:effectLst/>
                          <a:latin typeface="Calibri" panose="020F0502020204030204" pitchFamily="34" charset="0"/>
                        </a:rPr>
                        <a:t>22)TOTAL CURRENT LIABILITIES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$256,153 </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$266,289 </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$261,221</a:t>
                      </a:r>
                    </a:p>
                  </a:txBody>
                  <a:tcPr marL="0" marR="0" marT="0" marB="0" anchor="b">
                    <a:lnL>
                      <a:noFill/>
                    </a:lnL>
                    <a:lnR>
                      <a:noFill/>
                    </a:lnR>
                    <a:lnT>
                      <a:noFill/>
                    </a:lnT>
                    <a:lnB>
                      <a:noFill/>
                    </a:lnB>
                  </a:tcPr>
                </a:tc>
                <a:extLst>
                  <a:ext uri="{0D108BD9-81ED-4DB2-BD59-A6C34878D82A}">
                    <a16:rowId xmlns:a16="http://schemas.microsoft.com/office/drawing/2014/main" val="2258416604"/>
                  </a:ext>
                </a:extLst>
              </a:tr>
              <a:tr h="220275">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12833765"/>
                  </a:ext>
                </a:extLst>
              </a:tr>
              <a:tr h="220275">
                <a:tc>
                  <a:txBody>
                    <a:bodyPr/>
                    <a:lstStyle/>
                    <a:p>
                      <a:pPr algn="l" fontAlgn="b"/>
                      <a:r>
                        <a:rPr lang="en-US" sz="1000" b="0" i="0" u="none" strike="noStrike">
                          <a:solidFill>
                            <a:srgbClr val="000000"/>
                          </a:solidFill>
                          <a:effectLst/>
                          <a:latin typeface="Calibri" panose="020F0502020204030204" pitchFamily="34" charset="0"/>
                        </a:rPr>
                        <a:t>23) Noncurrent Portion: Deferred Taxes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817637254"/>
                  </a:ext>
                </a:extLst>
              </a:tr>
              <a:tr h="220275">
                <a:tc>
                  <a:txBody>
                    <a:bodyPr/>
                    <a:lstStyle/>
                    <a:p>
                      <a:pPr algn="l" fontAlgn="b"/>
                      <a:r>
                        <a:rPr lang="fr-FR" sz="1000" b="0" i="0" u="none" strike="noStrike">
                          <a:solidFill>
                            <a:srgbClr val="000000"/>
                          </a:solidFill>
                          <a:effectLst/>
                          <a:latin typeface="Calibri" panose="020F0502020204030204" pitchFamily="34" charset="0"/>
                        </a:rPr>
                        <a:t>24) Noncurrent Portion: Intermediate Loans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$154,933</a:t>
                      </a:r>
                    </a:p>
                  </a:txBody>
                  <a:tcPr marL="0" marR="0" marT="0" marB="0" anchor="b">
                    <a:lnL>
                      <a:noFill/>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$112,497</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$133,715</a:t>
                      </a:r>
                    </a:p>
                  </a:txBody>
                  <a:tcPr marL="0" marR="0" marT="0" marB="0" anchor="b">
                    <a:lnL>
                      <a:noFill/>
                    </a:lnL>
                    <a:lnR>
                      <a:noFill/>
                    </a:lnR>
                    <a:lnT>
                      <a:noFill/>
                    </a:lnT>
                    <a:lnB>
                      <a:noFill/>
                    </a:lnB>
                  </a:tcPr>
                </a:tc>
                <a:extLst>
                  <a:ext uri="{0D108BD9-81ED-4DB2-BD59-A6C34878D82A}">
                    <a16:rowId xmlns:a16="http://schemas.microsoft.com/office/drawing/2014/main" val="1973190743"/>
                  </a:ext>
                </a:extLst>
              </a:tr>
              <a:tr h="220275">
                <a:tc>
                  <a:txBody>
                    <a:bodyPr/>
                    <a:lstStyle/>
                    <a:p>
                      <a:pPr algn="l" fontAlgn="b"/>
                      <a:r>
                        <a:rPr lang="en-US" sz="1000" b="0" i="0" u="none" strike="noStrike">
                          <a:solidFill>
                            <a:srgbClr val="000000"/>
                          </a:solidFill>
                          <a:effectLst/>
                          <a:latin typeface="Calibri" panose="020F0502020204030204" pitchFamily="34" charset="0"/>
                        </a:rPr>
                        <a:t>25) Noncurrent Portion: Long-term Loans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$526,495</a:t>
                      </a:r>
                    </a:p>
                  </a:txBody>
                  <a:tcPr marL="0" marR="0" marT="0" marB="0" anchor="b">
                    <a:lnL>
                      <a:noFill/>
                    </a:lnL>
                    <a:lnR>
                      <a:noFill/>
                    </a:lnR>
                    <a:lnT>
                      <a:noFill/>
                    </a:lnT>
                    <a:lnB>
                      <a:noFill/>
                    </a:lnB>
                  </a:tcPr>
                </a:tc>
                <a:tc>
                  <a:txBody>
                    <a:bodyPr/>
                    <a:lstStyle/>
                    <a:p>
                      <a:pPr algn="r" fontAlgn="b"/>
                      <a:r>
                        <a:rPr lang="en-US" sz="1000" b="1" i="0" u="none" strike="noStrike">
                          <a:solidFill>
                            <a:srgbClr val="0070C0"/>
                          </a:solidFill>
                          <a:effectLst/>
                          <a:latin typeface="Calibri" panose="020F0502020204030204" pitchFamily="34" charset="0"/>
                        </a:rPr>
                        <a:t>$496,552</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$511,523</a:t>
                      </a:r>
                    </a:p>
                  </a:txBody>
                  <a:tcPr marL="0" marR="0" marT="0" marB="0" anchor="b">
                    <a:lnL>
                      <a:noFill/>
                    </a:lnL>
                    <a:lnR>
                      <a:noFill/>
                    </a:lnR>
                    <a:lnT>
                      <a:noFill/>
                    </a:lnT>
                    <a:lnB>
                      <a:noFill/>
                    </a:lnB>
                  </a:tcPr>
                </a:tc>
                <a:extLst>
                  <a:ext uri="{0D108BD9-81ED-4DB2-BD59-A6C34878D82A}">
                    <a16:rowId xmlns:a16="http://schemas.microsoft.com/office/drawing/2014/main" val="2356075615"/>
                  </a:ext>
                </a:extLst>
              </a:tr>
              <a:tr h="220275">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88248948"/>
                  </a:ext>
                </a:extLst>
              </a:tr>
              <a:tr h="220275">
                <a:tc>
                  <a:txBody>
                    <a:bodyPr/>
                    <a:lstStyle/>
                    <a:p>
                      <a:pPr algn="l" fontAlgn="b"/>
                      <a:r>
                        <a:rPr lang="en-US" sz="1000" b="0" i="0" u="none" strike="noStrike">
                          <a:solidFill>
                            <a:srgbClr val="000000"/>
                          </a:solidFill>
                          <a:effectLst/>
                          <a:latin typeface="Calibri" panose="020F0502020204030204" pitchFamily="34" charset="0"/>
                        </a:rPr>
                        <a:t>26) TOTAL NONCURRENT LIABILITIES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$681,428 </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$609,049 </a:t>
                      </a:r>
                    </a:p>
                  </a:txBody>
                  <a:tcPr marL="0" marR="0" marT="0"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$645,238</a:t>
                      </a:r>
                    </a:p>
                  </a:txBody>
                  <a:tcPr marL="0" marR="0" marT="0" marB="0" anchor="b">
                    <a:lnL>
                      <a:noFill/>
                    </a:lnL>
                    <a:lnR>
                      <a:noFill/>
                    </a:lnR>
                    <a:lnT>
                      <a:noFill/>
                    </a:lnT>
                    <a:lnB>
                      <a:noFill/>
                    </a:lnB>
                  </a:tcPr>
                </a:tc>
                <a:extLst>
                  <a:ext uri="{0D108BD9-81ED-4DB2-BD59-A6C34878D82A}">
                    <a16:rowId xmlns:a16="http://schemas.microsoft.com/office/drawing/2014/main" val="2447036728"/>
                  </a:ext>
                </a:extLst>
              </a:tr>
              <a:tr h="220275">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152271817"/>
                  </a:ext>
                </a:extLst>
              </a:tr>
              <a:tr h="220275">
                <a:tc>
                  <a:txBody>
                    <a:bodyPr/>
                    <a:lstStyle/>
                    <a:p>
                      <a:pPr algn="l" fontAlgn="b"/>
                      <a:r>
                        <a:rPr lang="en-US" sz="1000" b="1" i="0" u="none" strike="noStrike">
                          <a:solidFill>
                            <a:srgbClr val="000000"/>
                          </a:solidFill>
                          <a:effectLst/>
                          <a:latin typeface="Calibri" panose="020F0502020204030204" pitchFamily="34" charset="0"/>
                        </a:rPr>
                        <a:t>27) TOTAL FARM LIABILITIES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Calibri" panose="020F0502020204030204" pitchFamily="34" charset="0"/>
                        </a:rPr>
                        <a:t>$937,581 </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Calibri" panose="020F0502020204030204" pitchFamily="34" charset="0"/>
                        </a:rPr>
                        <a:t>$875,338 </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Calibri" panose="020F0502020204030204" pitchFamily="34" charset="0"/>
                        </a:rPr>
                        <a:t>$906,459</a:t>
                      </a:r>
                    </a:p>
                  </a:txBody>
                  <a:tcPr marL="0" marR="0" marT="0" marB="0" anchor="b">
                    <a:lnL>
                      <a:noFill/>
                    </a:lnL>
                    <a:lnR>
                      <a:noFill/>
                    </a:lnR>
                    <a:lnT>
                      <a:noFill/>
                    </a:lnT>
                    <a:lnB>
                      <a:noFill/>
                    </a:lnB>
                  </a:tcPr>
                </a:tc>
                <a:extLst>
                  <a:ext uri="{0D108BD9-81ED-4DB2-BD59-A6C34878D82A}">
                    <a16:rowId xmlns:a16="http://schemas.microsoft.com/office/drawing/2014/main" val="467680780"/>
                  </a:ext>
                </a:extLst>
              </a:tr>
              <a:tr h="220275">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9457388"/>
                  </a:ext>
                </a:extLst>
              </a:tr>
              <a:tr h="220275">
                <a:tc>
                  <a:txBody>
                    <a:bodyPr/>
                    <a:lstStyle/>
                    <a:p>
                      <a:pPr algn="l" fontAlgn="b"/>
                      <a:r>
                        <a:rPr lang="en-US" sz="1000" b="1" i="0" u="none" strike="noStrike">
                          <a:solidFill>
                            <a:srgbClr val="000000"/>
                          </a:solidFill>
                          <a:effectLst/>
                          <a:latin typeface="Calibri" panose="020F0502020204030204" pitchFamily="34" charset="0"/>
                        </a:rPr>
                        <a:t>28) FARM NET WORTH</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000" b="1" i="0" u="none" strike="noStrike">
                          <a:solidFill>
                            <a:srgbClr val="000000"/>
                          </a:solidFill>
                          <a:effectLst/>
                          <a:latin typeface="Calibri" panose="020F0502020204030204" pitchFamily="34" charset="0"/>
                        </a:rPr>
                        <a:t>$2,007,549 </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Calibri" panose="020F0502020204030204" pitchFamily="34" charset="0"/>
                        </a:rPr>
                        <a:t>$2,055,567 </a:t>
                      </a:r>
                    </a:p>
                  </a:txBody>
                  <a:tcPr marL="0" marR="0" marT="0" marB="0" anchor="b">
                    <a:lnL>
                      <a:noFill/>
                    </a:lnL>
                    <a:lnR>
                      <a:noFill/>
                    </a:lnR>
                    <a:lnT>
                      <a:noFill/>
                    </a:lnT>
                    <a:lnB>
                      <a:noFill/>
                    </a:lnB>
                  </a:tcPr>
                </a:tc>
                <a:tc>
                  <a:txBody>
                    <a:bodyPr/>
                    <a:lstStyle/>
                    <a:p>
                      <a:pPr algn="r" fontAlgn="b"/>
                      <a:r>
                        <a:rPr lang="en-US" sz="1000" b="1" i="0" u="none" strike="noStrike">
                          <a:solidFill>
                            <a:srgbClr val="000000"/>
                          </a:solidFill>
                          <a:effectLst/>
                          <a:latin typeface="Calibri" panose="020F0502020204030204" pitchFamily="34" charset="0"/>
                        </a:rPr>
                        <a:t>$2,031,558</a:t>
                      </a:r>
                    </a:p>
                  </a:txBody>
                  <a:tcPr marL="0" marR="0" marT="0" marB="0" anchor="b">
                    <a:lnL>
                      <a:noFill/>
                    </a:lnL>
                    <a:lnR>
                      <a:noFill/>
                    </a:lnR>
                    <a:lnT>
                      <a:noFill/>
                    </a:lnT>
                    <a:lnB>
                      <a:noFill/>
                    </a:lnB>
                  </a:tcPr>
                </a:tc>
                <a:extLst>
                  <a:ext uri="{0D108BD9-81ED-4DB2-BD59-A6C34878D82A}">
                    <a16:rowId xmlns:a16="http://schemas.microsoft.com/office/drawing/2014/main" val="350546304"/>
                  </a:ext>
                </a:extLst>
              </a:tr>
              <a:tr h="220275">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07190894"/>
                  </a:ext>
                </a:extLst>
              </a:tr>
              <a:tr h="220275">
                <a:tc>
                  <a:txBody>
                    <a:bodyPr/>
                    <a:lstStyle/>
                    <a:p>
                      <a:pPr algn="l" fontAlgn="b"/>
                      <a:r>
                        <a:rPr lang="en-US" sz="1000" b="1" i="0" u="none" strike="noStrike">
                          <a:solidFill>
                            <a:srgbClr val="000000"/>
                          </a:solidFill>
                          <a:effectLst/>
                          <a:latin typeface="Calibri" panose="020F0502020204030204" pitchFamily="34" charset="0"/>
                        </a:rPr>
                        <a:t>29) TOTAL LIABILITIES AND NET WORTH</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$2,945,131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$2,930,905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effectLst/>
                          <a:latin typeface="Calibri" panose="020F0502020204030204" pitchFamily="34" charset="0"/>
                        </a:rPr>
                        <a:t>$2,938,018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223585"/>
                  </a:ext>
                </a:extLst>
              </a:tr>
            </a:tbl>
          </a:graphicData>
        </a:graphic>
      </p:graphicFrame>
      <p:graphicFrame>
        <p:nvGraphicFramePr>
          <p:cNvPr id="9" name="Content Placeholder 8">
            <a:extLst>
              <a:ext uri="{FF2B5EF4-FFF2-40B4-BE49-F238E27FC236}">
                <a16:creationId xmlns:a16="http://schemas.microsoft.com/office/drawing/2014/main" id="{1763E377-72E6-42D9-A4C4-E7D80DE064FF}"/>
              </a:ext>
            </a:extLst>
          </p:cNvPr>
          <p:cNvGraphicFramePr>
            <a:graphicFrameLocks noGrp="1"/>
          </p:cNvGraphicFramePr>
          <p:nvPr>
            <p:ph idx="1"/>
            <p:extLst/>
          </p:nvPr>
        </p:nvGraphicFramePr>
        <p:xfrm>
          <a:off x="287220" y="1075265"/>
          <a:ext cx="5286265" cy="4356695"/>
        </p:xfrm>
        <a:graphic>
          <a:graphicData uri="http://schemas.openxmlformats.org/drawingml/2006/table">
            <a:tbl>
              <a:tblPr/>
              <a:tblGrid>
                <a:gridCol w="2803322">
                  <a:extLst>
                    <a:ext uri="{9D8B030D-6E8A-4147-A177-3AD203B41FA5}">
                      <a16:colId xmlns:a16="http://schemas.microsoft.com/office/drawing/2014/main" val="1698986657"/>
                    </a:ext>
                  </a:extLst>
                </a:gridCol>
                <a:gridCol w="800949">
                  <a:extLst>
                    <a:ext uri="{9D8B030D-6E8A-4147-A177-3AD203B41FA5}">
                      <a16:colId xmlns:a16="http://schemas.microsoft.com/office/drawing/2014/main" val="416114261"/>
                    </a:ext>
                  </a:extLst>
                </a:gridCol>
                <a:gridCol w="867695">
                  <a:extLst>
                    <a:ext uri="{9D8B030D-6E8A-4147-A177-3AD203B41FA5}">
                      <a16:colId xmlns:a16="http://schemas.microsoft.com/office/drawing/2014/main" val="1018424895"/>
                    </a:ext>
                  </a:extLst>
                </a:gridCol>
                <a:gridCol w="814299">
                  <a:extLst>
                    <a:ext uri="{9D8B030D-6E8A-4147-A177-3AD203B41FA5}">
                      <a16:colId xmlns:a16="http://schemas.microsoft.com/office/drawing/2014/main" val="2736028111"/>
                    </a:ext>
                  </a:extLst>
                </a:gridCol>
              </a:tblGrid>
              <a:tr h="243164">
                <a:tc>
                  <a:txBody>
                    <a:bodyPr/>
                    <a:lstStyle/>
                    <a:p>
                      <a:pPr algn="l" fontAlgn="b"/>
                      <a:r>
                        <a:rPr lang="en-US" sz="1300" b="1" i="0" u="none" strike="noStrike">
                          <a:solidFill>
                            <a:srgbClr val="000000"/>
                          </a:solidFill>
                          <a:effectLst/>
                          <a:latin typeface="Calibri" panose="020F0502020204030204" pitchFamily="34" charset="0"/>
                        </a:rPr>
                        <a:t>ASSETS:</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794348"/>
                  </a:ext>
                </a:extLst>
              </a:tr>
              <a:tr h="20263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January 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December 31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a:solidFill>
                            <a:srgbClr val="000000"/>
                          </a:solidFill>
                          <a:effectLst/>
                          <a:latin typeface="Calibri" panose="020F0502020204030204" pitchFamily="34" charset="0"/>
                        </a:rPr>
                        <a:t>Average</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6324966"/>
                  </a:ext>
                </a:extLst>
              </a:tr>
              <a:tr h="202637">
                <a:tc>
                  <a:txBody>
                    <a:bodyPr/>
                    <a:lstStyle/>
                    <a:p>
                      <a:pPr algn="l" fontAlgn="b"/>
                      <a:r>
                        <a:rPr lang="en-US" sz="1100" b="0" i="0" u="none" strike="noStrike">
                          <a:solidFill>
                            <a:srgbClr val="000000"/>
                          </a:solidFill>
                          <a:effectLst/>
                          <a:latin typeface="Calibri" panose="020F0502020204030204" pitchFamily="34" charset="0"/>
                        </a:rPr>
                        <a:t>1) Cash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$13,019</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$7,473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$10,246</a:t>
                      </a:r>
                    </a:p>
                  </a:txBody>
                  <a:tcPr marL="0" marR="0" marT="0" marB="0" anchor="b">
                    <a:lnL>
                      <a:noFill/>
                    </a:lnL>
                    <a:lnR>
                      <a:noFill/>
                    </a:lnR>
                    <a:lnT>
                      <a:noFill/>
                    </a:lnT>
                    <a:lnB>
                      <a:noFill/>
                    </a:lnB>
                  </a:tcPr>
                </a:tc>
                <a:extLst>
                  <a:ext uri="{0D108BD9-81ED-4DB2-BD59-A6C34878D82A}">
                    <a16:rowId xmlns:a16="http://schemas.microsoft.com/office/drawing/2014/main" val="4053961012"/>
                  </a:ext>
                </a:extLst>
              </a:tr>
              <a:tr h="202637">
                <a:tc>
                  <a:txBody>
                    <a:bodyPr/>
                    <a:lstStyle/>
                    <a:p>
                      <a:pPr algn="l" fontAlgn="b"/>
                      <a:r>
                        <a:rPr lang="en-US" sz="1100" b="0" i="0" u="none" strike="noStrike">
                          <a:solidFill>
                            <a:srgbClr val="000000"/>
                          </a:solidFill>
                          <a:effectLst/>
                          <a:latin typeface="Calibri" panose="020F0502020204030204" pitchFamily="34" charset="0"/>
                        </a:rPr>
                        <a:t>2) Accounts Receivable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$205</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$550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$378</a:t>
                      </a:r>
                    </a:p>
                  </a:txBody>
                  <a:tcPr marL="0" marR="0" marT="0" marB="0" anchor="b">
                    <a:lnL>
                      <a:noFill/>
                    </a:lnL>
                    <a:lnR>
                      <a:noFill/>
                    </a:lnR>
                    <a:lnT>
                      <a:noFill/>
                    </a:lnT>
                    <a:lnB>
                      <a:noFill/>
                    </a:lnB>
                  </a:tcPr>
                </a:tc>
                <a:extLst>
                  <a:ext uri="{0D108BD9-81ED-4DB2-BD59-A6C34878D82A}">
                    <a16:rowId xmlns:a16="http://schemas.microsoft.com/office/drawing/2014/main" val="3567953617"/>
                  </a:ext>
                </a:extLst>
              </a:tr>
              <a:tr h="202637">
                <a:tc>
                  <a:txBody>
                    <a:bodyPr/>
                    <a:lstStyle/>
                    <a:p>
                      <a:pPr algn="l" fontAlgn="b"/>
                      <a:r>
                        <a:rPr lang="en-US" sz="1100" b="0" i="0" u="none" strike="noStrike">
                          <a:solidFill>
                            <a:srgbClr val="000000"/>
                          </a:solidFill>
                          <a:effectLst/>
                          <a:latin typeface="Calibri" panose="020F0502020204030204" pitchFamily="34" charset="0"/>
                        </a:rPr>
                        <a:t>3) Fertilizer and Supplies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$67,905</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$80,600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$74,253</a:t>
                      </a:r>
                    </a:p>
                  </a:txBody>
                  <a:tcPr marL="0" marR="0" marT="0" marB="0" anchor="b">
                    <a:lnL>
                      <a:noFill/>
                    </a:lnL>
                    <a:lnR>
                      <a:noFill/>
                    </a:lnR>
                    <a:lnT>
                      <a:noFill/>
                    </a:lnT>
                    <a:lnB>
                      <a:noFill/>
                    </a:lnB>
                  </a:tcPr>
                </a:tc>
                <a:extLst>
                  <a:ext uri="{0D108BD9-81ED-4DB2-BD59-A6C34878D82A}">
                    <a16:rowId xmlns:a16="http://schemas.microsoft.com/office/drawing/2014/main" val="2508286343"/>
                  </a:ext>
                </a:extLst>
              </a:tr>
              <a:tr h="202637">
                <a:tc>
                  <a:txBody>
                    <a:bodyPr/>
                    <a:lstStyle/>
                    <a:p>
                      <a:pPr algn="l" fontAlgn="b"/>
                      <a:r>
                        <a:rPr lang="en-US" sz="1100" b="0" i="0" u="none" strike="noStrike">
                          <a:solidFill>
                            <a:srgbClr val="000000"/>
                          </a:solidFill>
                          <a:effectLst/>
                          <a:latin typeface="Calibri" panose="020F0502020204030204" pitchFamily="34" charset="0"/>
                        </a:rPr>
                        <a:t>4) Investment in Growing Crops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$45,563</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$30,375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$37,969</a:t>
                      </a:r>
                    </a:p>
                  </a:txBody>
                  <a:tcPr marL="0" marR="0" marT="0" marB="0" anchor="b">
                    <a:lnL>
                      <a:noFill/>
                    </a:lnL>
                    <a:lnR>
                      <a:noFill/>
                    </a:lnR>
                    <a:lnT>
                      <a:noFill/>
                    </a:lnT>
                    <a:lnB>
                      <a:noFill/>
                    </a:lnB>
                  </a:tcPr>
                </a:tc>
                <a:extLst>
                  <a:ext uri="{0D108BD9-81ED-4DB2-BD59-A6C34878D82A}">
                    <a16:rowId xmlns:a16="http://schemas.microsoft.com/office/drawing/2014/main" val="2218379181"/>
                  </a:ext>
                </a:extLst>
              </a:tr>
              <a:tr h="202637">
                <a:tc>
                  <a:txBody>
                    <a:bodyPr/>
                    <a:lstStyle/>
                    <a:p>
                      <a:pPr algn="l" fontAlgn="b"/>
                      <a:r>
                        <a:rPr lang="en-US" sz="1100" b="0" i="0" u="none" strike="noStrike">
                          <a:solidFill>
                            <a:srgbClr val="000000"/>
                          </a:solidFill>
                          <a:effectLst/>
                          <a:latin typeface="Calibri" panose="020F0502020204030204" pitchFamily="34" charset="0"/>
                        </a:rPr>
                        <a:t>5) Crops Held for Sale and Feed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$50,850</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$52,875</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$51,863</a:t>
                      </a:r>
                    </a:p>
                  </a:txBody>
                  <a:tcPr marL="0" marR="0" marT="0" marB="0" anchor="b">
                    <a:lnL>
                      <a:noFill/>
                    </a:lnL>
                    <a:lnR>
                      <a:noFill/>
                    </a:lnR>
                    <a:lnT>
                      <a:noFill/>
                    </a:lnT>
                    <a:lnB>
                      <a:noFill/>
                    </a:lnB>
                  </a:tcPr>
                </a:tc>
                <a:extLst>
                  <a:ext uri="{0D108BD9-81ED-4DB2-BD59-A6C34878D82A}">
                    <a16:rowId xmlns:a16="http://schemas.microsoft.com/office/drawing/2014/main" val="1065081161"/>
                  </a:ext>
                </a:extLst>
              </a:tr>
              <a:tr h="202637">
                <a:tc>
                  <a:txBody>
                    <a:bodyPr/>
                    <a:lstStyle/>
                    <a:p>
                      <a:pPr algn="l" fontAlgn="b"/>
                      <a:r>
                        <a:rPr lang="en-US" sz="1100" b="0" i="0" u="none" strike="noStrike">
                          <a:solidFill>
                            <a:srgbClr val="000000"/>
                          </a:solidFill>
                          <a:effectLst/>
                          <a:latin typeface="Calibri" panose="020F0502020204030204" pitchFamily="34" charset="0"/>
                        </a:rPr>
                        <a:t>6) Market Livestock</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$37,800</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$36,750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$37,275</a:t>
                      </a:r>
                    </a:p>
                  </a:txBody>
                  <a:tcPr marL="0" marR="0" marT="0" marB="0" anchor="b">
                    <a:lnL>
                      <a:noFill/>
                    </a:lnL>
                    <a:lnR>
                      <a:noFill/>
                    </a:lnR>
                    <a:lnT>
                      <a:noFill/>
                    </a:lnT>
                    <a:lnB>
                      <a:noFill/>
                    </a:lnB>
                  </a:tcPr>
                </a:tc>
                <a:extLst>
                  <a:ext uri="{0D108BD9-81ED-4DB2-BD59-A6C34878D82A}">
                    <a16:rowId xmlns:a16="http://schemas.microsoft.com/office/drawing/2014/main" val="1128978179"/>
                  </a:ext>
                </a:extLst>
              </a:tr>
              <a:tr h="263428">
                <a:tc>
                  <a:txBody>
                    <a:bodyPr/>
                    <a:lstStyle/>
                    <a:p>
                      <a:pPr algn="l" fontAlgn="b"/>
                      <a:r>
                        <a:rPr lang="en-US" sz="1100" b="0" i="0" u="none" strike="noStrike" dirty="0">
                          <a:solidFill>
                            <a:srgbClr val="000000"/>
                          </a:solidFill>
                          <a:effectLst/>
                          <a:latin typeface="Calibri" panose="020F0502020204030204" pitchFamily="34" charset="0"/>
                        </a:rPr>
                        <a:t>7) Other Current Assets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$0</a:t>
                      </a:r>
                    </a:p>
                  </a:txBody>
                  <a:tcPr marL="0" marR="0" marT="0" marB="0" anchor="b">
                    <a:lnL>
                      <a:noFill/>
                    </a:lnL>
                    <a:lnR>
                      <a:noFill/>
                    </a:lnR>
                    <a:lnT>
                      <a:noFill/>
                    </a:lnT>
                    <a:lnB>
                      <a:noFill/>
                    </a:lnB>
                  </a:tcPr>
                </a:tc>
                <a:extLst>
                  <a:ext uri="{0D108BD9-81ED-4DB2-BD59-A6C34878D82A}">
                    <a16:rowId xmlns:a16="http://schemas.microsoft.com/office/drawing/2014/main" val="1471008572"/>
                  </a:ext>
                </a:extLst>
              </a:tr>
              <a:tr h="20263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05914532"/>
                  </a:ext>
                </a:extLst>
              </a:tr>
              <a:tr h="202637">
                <a:tc>
                  <a:txBody>
                    <a:bodyPr/>
                    <a:lstStyle/>
                    <a:p>
                      <a:pPr algn="l" fontAlgn="b"/>
                      <a:r>
                        <a:rPr lang="en-US" sz="1100" b="0" i="0" u="none" strike="noStrike">
                          <a:solidFill>
                            <a:srgbClr val="000000"/>
                          </a:solidFill>
                          <a:effectLst/>
                          <a:latin typeface="Calibri" panose="020F0502020204030204" pitchFamily="34" charset="0"/>
                        </a:rPr>
                        <a:t>8) TOTAL CURRENT ASSETS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$215,342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$208,623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$211,982</a:t>
                      </a:r>
                    </a:p>
                  </a:txBody>
                  <a:tcPr marL="0" marR="0" marT="0" marB="0" anchor="b">
                    <a:lnL>
                      <a:noFill/>
                    </a:lnL>
                    <a:lnR>
                      <a:noFill/>
                    </a:lnR>
                    <a:lnT>
                      <a:noFill/>
                    </a:lnT>
                    <a:lnB>
                      <a:noFill/>
                    </a:lnB>
                  </a:tcPr>
                </a:tc>
                <a:extLst>
                  <a:ext uri="{0D108BD9-81ED-4DB2-BD59-A6C34878D82A}">
                    <a16:rowId xmlns:a16="http://schemas.microsoft.com/office/drawing/2014/main" val="1564403807"/>
                  </a:ext>
                </a:extLst>
              </a:tr>
              <a:tr h="20263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5509493"/>
                  </a:ext>
                </a:extLst>
              </a:tr>
              <a:tr h="202637">
                <a:tc>
                  <a:txBody>
                    <a:bodyPr/>
                    <a:lstStyle/>
                    <a:p>
                      <a:pPr algn="l" fontAlgn="b"/>
                      <a:r>
                        <a:rPr lang="en-US" sz="1100" b="0" i="0" u="none" strike="noStrike">
                          <a:solidFill>
                            <a:srgbClr val="000000"/>
                          </a:solidFill>
                          <a:effectLst/>
                          <a:latin typeface="Calibri" panose="020F0502020204030204" pitchFamily="34" charset="0"/>
                        </a:rPr>
                        <a:t>9) Breeding Livestock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$295,100</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$296,200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$295,650</a:t>
                      </a:r>
                    </a:p>
                  </a:txBody>
                  <a:tcPr marL="0" marR="0" marT="0" marB="0" anchor="b">
                    <a:lnL>
                      <a:noFill/>
                    </a:lnL>
                    <a:lnR>
                      <a:noFill/>
                    </a:lnR>
                    <a:lnT>
                      <a:noFill/>
                    </a:lnT>
                    <a:lnB>
                      <a:noFill/>
                    </a:lnB>
                  </a:tcPr>
                </a:tc>
                <a:extLst>
                  <a:ext uri="{0D108BD9-81ED-4DB2-BD59-A6C34878D82A}">
                    <a16:rowId xmlns:a16="http://schemas.microsoft.com/office/drawing/2014/main" val="2589186492"/>
                  </a:ext>
                </a:extLst>
              </a:tr>
              <a:tr h="202637">
                <a:tc>
                  <a:txBody>
                    <a:bodyPr/>
                    <a:lstStyle/>
                    <a:p>
                      <a:pPr algn="l" fontAlgn="b"/>
                      <a:r>
                        <a:rPr lang="en-US" sz="1100" b="0" i="0" u="none" strike="noStrike">
                          <a:solidFill>
                            <a:srgbClr val="000000"/>
                          </a:solidFill>
                          <a:effectLst/>
                          <a:latin typeface="Calibri" panose="020F0502020204030204" pitchFamily="34" charset="0"/>
                        </a:rPr>
                        <a:t>10) Machinery and Equipment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$465,035</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$423,279</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$444,157</a:t>
                      </a:r>
                    </a:p>
                  </a:txBody>
                  <a:tcPr marL="0" marR="0" marT="0" marB="0" anchor="b">
                    <a:lnL>
                      <a:noFill/>
                    </a:lnL>
                    <a:lnR>
                      <a:noFill/>
                    </a:lnR>
                    <a:lnT>
                      <a:noFill/>
                    </a:lnT>
                    <a:lnB>
                      <a:noFill/>
                    </a:lnB>
                  </a:tcPr>
                </a:tc>
                <a:extLst>
                  <a:ext uri="{0D108BD9-81ED-4DB2-BD59-A6C34878D82A}">
                    <a16:rowId xmlns:a16="http://schemas.microsoft.com/office/drawing/2014/main" val="2143471992"/>
                  </a:ext>
                </a:extLst>
              </a:tr>
              <a:tr h="202637">
                <a:tc>
                  <a:txBody>
                    <a:bodyPr/>
                    <a:lstStyle/>
                    <a:p>
                      <a:pPr algn="l" fontAlgn="b"/>
                      <a:r>
                        <a:rPr lang="en-US" sz="1100" b="0" i="0" u="none" strike="noStrike">
                          <a:solidFill>
                            <a:srgbClr val="000000"/>
                          </a:solidFill>
                          <a:effectLst/>
                          <a:latin typeface="Calibri" panose="020F0502020204030204" pitchFamily="34" charset="0"/>
                        </a:rPr>
                        <a:t>11) Buildings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$40,201</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$71,040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$55,621</a:t>
                      </a:r>
                    </a:p>
                  </a:txBody>
                  <a:tcPr marL="0" marR="0" marT="0" marB="0" anchor="b">
                    <a:lnL>
                      <a:noFill/>
                    </a:lnL>
                    <a:lnR>
                      <a:noFill/>
                    </a:lnR>
                    <a:lnT>
                      <a:noFill/>
                    </a:lnT>
                    <a:lnB>
                      <a:noFill/>
                    </a:lnB>
                  </a:tcPr>
                </a:tc>
                <a:extLst>
                  <a:ext uri="{0D108BD9-81ED-4DB2-BD59-A6C34878D82A}">
                    <a16:rowId xmlns:a16="http://schemas.microsoft.com/office/drawing/2014/main" val="2042895461"/>
                  </a:ext>
                </a:extLst>
              </a:tr>
              <a:tr h="202637">
                <a:tc>
                  <a:txBody>
                    <a:bodyPr/>
                    <a:lstStyle/>
                    <a:p>
                      <a:pPr algn="l" fontAlgn="b"/>
                      <a:r>
                        <a:rPr lang="en-US" sz="1100" b="0" i="0" u="none" strike="noStrike">
                          <a:solidFill>
                            <a:srgbClr val="000000"/>
                          </a:solidFill>
                          <a:effectLst/>
                          <a:latin typeface="Calibri" panose="020F0502020204030204" pitchFamily="34" charset="0"/>
                        </a:rPr>
                        <a:t>12) Investments in Cooperatives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$25,453</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$27,763</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$26,608</a:t>
                      </a:r>
                    </a:p>
                  </a:txBody>
                  <a:tcPr marL="0" marR="0" marT="0" marB="0" anchor="b">
                    <a:lnL>
                      <a:noFill/>
                    </a:lnL>
                    <a:lnR>
                      <a:noFill/>
                    </a:lnR>
                    <a:lnT>
                      <a:noFill/>
                    </a:lnT>
                    <a:lnB>
                      <a:noFill/>
                    </a:lnB>
                  </a:tcPr>
                </a:tc>
                <a:extLst>
                  <a:ext uri="{0D108BD9-81ED-4DB2-BD59-A6C34878D82A}">
                    <a16:rowId xmlns:a16="http://schemas.microsoft.com/office/drawing/2014/main" val="2835684907"/>
                  </a:ext>
                </a:extLst>
              </a:tr>
              <a:tr h="202637">
                <a:tc>
                  <a:txBody>
                    <a:bodyPr/>
                    <a:lstStyle/>
                    <a:p>
                      <a:pPr algn="l" fontAlgn="b"/>
                      <a:r>
                        <a:rPr lang="en-US" sz="1100" b="0" i="0" u="none" strike="noStrike">
                          <a:solidFill>
                            <a:srgbClr val="000000"/>
                          </a:solidFill>
                          <a:effectLst/>
                          <a:latin typeface="Calibri" panose="020F0502020204030204" pitchFamily="34" charset="0"/>
                        </a:rPr>
                        <a:t>13) Land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$1,904,000</a:t>
                      </a:r>
                    </a:p>
                  </a:txBody>
                  <a:tcPr marL="0" marR="0" marT="0" marB="0" anchor="b">
                    <a:lnL>
                      <a:noFill/>
                    </a:lnL>
                    <a:lnR>
                      <a:noFill/>
                    </a:lnR>
                    <a:lnT>
                      <a:noFill/>
                    </a:lnT>
                    <a:lnB>
                      <a:noFill/>
                    </a:lnB>
                  </a:tcPr>
                </a:tc>
                <a:tc>
                  <a:txBody>
                    <a:bodyPr/>
                    <a:lstStyle/>
                    <a:p>
                      <a:pPr algn="r" fontAlgn="b"/>
                      <a:r>
                        <a:rPr lang="en-US" sz="1100" b="1" i="0" u="none" strike="noStrike">
                          <a:solidFill>
                            <a:srgbClr val="0070C0"/>
                          </a:solidFill>
                          <a:effectLst/>
                          <a:latin typeface="Calibri" panose="020F0502020204030204" pitchFamily="34" charset="0"/>
                        </a:rPr>
                        <a:t>$1,904,000</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$1,904,000</a:t>
                      </a:r>
                    </a:p>
                  </a:txBody>
                  <a:tcPr marL="0" marR="0" marT="0" marB="0" anchor="b">
                    <a:lnL>
                      <a:noFill/>
                    </a:lnL>
                    <a:lnR>
                      <a:noFill/>
                    </a:lnR>
                    <a:lnT>
                      <a:noFill/>
                    </a:lnT>
                    <a:lnB>
                      <a:noFill/>
                    </a:lnB>
                  </a:tcPr>
                </a:tc>
                <a:extLst>
                  <a:ext uri="{0D108BD9-81ED-4DB2-BD59-A6C34878D82A}">
                    <a16:rowId xmlns:a16="http://schemas.microsoft.com/office/drawing/2014/main" val="2247658397"/>
                  </a:ext>
                </a:extLst>
              </a:tr>
              <a:tr h="20263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34830912"/>
                  </a:ext>
                </a:extLst>
              </a:tr>
              <a:tr h="202637">
                <a:tc>
                  <a:txBody>
                    <a:bodyPr/>
                    <a:lstStyle/>
                    <a:p>
                      <a:pPr algn="l" fontAlgn="b"/>
                      <a:r>
                        <a:rPr lang="en-US" sz="1100" b="0" i="0" u="none" strike="noStrike">
                          <a:solidFill>
                            <a:srgbClr val="000000"/>
                          </a:solidFill>
                          <a:effectLst/>
                          <a:latin typeface="Calibri" panose="020F0502020204030204" pitchFamily="34" charset="0"/>
                        </a:rPr>
                        <a:t>14) TOTAL NONCURRENT ASSETS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$2,729,789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$2,722,282 </a:t>
                      </a:r>
                    </a:p>
                  </a:txBody>
                  <a:tcPr marL="0" marR="0" marT="0"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$2,726,036</a:t>
                      </a:r>
                    </a:p>
                  </a:txBody>
                  <a:tcPr marL="0" marR="0" marT="0" marB="0" anchor="b">
                    <a:lnL>
                      <a:noFill/>
                    </a:lnL>
                    <a:lnR>
                      <a:noFill/>
                    </a:lnR>
                    <a:lnT>
                      <a:noFill/>
                    </a:lnT>
                    <a:lnB>
                      <a:noFill/>
                    </a:lnB>
                  </a:tcPr>
                </a:tc>
                <a:extLst>
                  <a:ext uri="{0D108BD9-81ED-4DB2-BD59-A6C34878D82A}">
                    <a16:rowId xmlns:a16="http://schemas.microsoft.com/office/drawing/2014/main" val="3068014924"/>
                  </a:ext>
                </a:extLst>
              </a:tr>
              <a:tr h="202637">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055254852"/>
                  </a:ext>
                </a:extLst>
              </a:tr>
              <a:tr h="202637">
                <a:tc>
                  <a:txBody>
                    <a:bodyPr/>
                    <a:lstStyle/>
                    <a:p>
                      <a:pPr algn="l" fontAlgn="b"/>
                      <a:r>
                        <a:rPr lang="en-US" sz="1100" b="1" i="0" u="none" strike="noStrike">
                          <a:solidFill>
                            <a:srgbClr val="000000"/>
                          </a:solidFill>
                          <a:effectLst/>
                          <a:latin typeface="Calibri" panose="020F0502020204030204" pitchFamily="34" charset="0"/>
                        </a:rPr>
                        <a:t>15) TOTAL FARM ASSETS</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$2,945,131 </a:t>
                      </a:r>
                    </a:p>
                  </a:txBody>
                  <a:tcPr marL="0" marR="0" marT="0"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$2,930,905 </a:t>
                      </a:r>
                    </a:p>
                  </a:txBody>
                  <a:tcPr marL="0" marR="0" marT="0"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$2,938,018</a:t>
                      </a:r>
                    </a:p>
                  </a:txBody>
                  <a:tcPr marL="0" marR="0" marT="0" marB="0" anchor="b">
                    <a:lnL>
                      <a:noFill/>
                    </a:lnL>
                    <a:lnR>
                      <a:noFill/>
                    </a:lnR>
                    <a:lnT>
                      <a:noFill/>
                    </a:lnT>
                    <a:lnB>
                      <a:noFill/>
                    </a:lnB>
                  </a:tcPr>
                </a:tc>
                <a:extLst>
                  <a:ext uri="{0D108BD9-81ED-4DB2-BD59-A6C34878D82A}">
                    <a16:rowId xmlns:a16="http://schemas.microsoft.com/office/drawing/2014/main" val="10659261"/>
                  </a:ext>
                </a:extLst>
              </a:tr>
            </a:tbl>
          </a:graphicData>
        </a:graphic>
      </p:graphicFrame>
    </p:spTree>
    <p:extLst>
      <p:ext uri="{BB962C8B-B14F-4D97-AF65-F5344CB8AC3E}">
        <p14:creationId xmlns:p14="http://schemas.microsoft.com/office/powerpoint/2010/main" val="2113124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C9DFFDA-F41A-4B33-9BBC-8AC767C5B8A2}"/>
              </a:ext>
            </a:extLst>
          </p:cNvPr>
          <p:cNvSpPr>
            <a:spLocks noGrp="1" noChangeArrowheads="1"/>
          </p:cNvSpPr>
          <p:nvPr>
            <p:ph type="title"/>
          </p:nvPr>
        </p:nvSpPr>
        <p:spPr>
          <a:xfrm>
            <a:off x="1524000" y="277813"/>
            <a:ext cx="9144000" cy="1143000"/>
          </a:xfrm>
        </p:spPr>
        <p:txBody>
          <a:bodyPr/>
          <a:lstStyle/>
          <a:p>
            <a:r>
              <a:rPr lang="en-US" altLang="en-US" dirty="0"/>
              <a:t>Completing a Balance Sheet</a:t>
            </a:r>
          </a:p>
        </p:txBody>
      </p:sp>
      <p:sp>
        <p:nvSpPr>
          <p:cNvPr id="78853" name="Rectangle 5">
            <a:extLst>
              <a:ext uri="{FF2B5EF4-FFF2-40B4-BE49-F238E27FC236}">
                <a16:creationId xmlns:a16="http://schemas.microsoft.com/office/drawing/2014/main" id="{D40AF0DC-D107-4A46-83C9-A564C8961A30}"/>
              </a:ext>
            </a:extLst>
          </p:cNvPr>
          <p:cNvSpPr>
            <a:spLocks noGrp="1" noChangeArrowheads="1"/>
          </p:cNvSpPr>
          <p:nvPr>
            <p:ph idx="1"/>
          </p:nvPr>
        </p:nvSpPr>
        <p:spPr>
          <a:noFill/>
          <a:ln/>
        </p:spPr>
        <p:txBody>
          <a:bodyPr/>
          <a:lstStyle/>
          <a:p>
            <a:r>
              <a:rPr lang="en-US" altLang="en-US"/>
              <a:t>Valuation Issues</a:t>
            </a:r>
          </a:p>
          <a:p>
            <a:pPr lvl="1"/>
            <a:r>
              <a:rPr lang="en-US" altLang="en-US"/>
              <a:t>Sources of Equity</a:t>
            </a:r>
          </a:p>
          <a:p>
            <a:pPr lvl="2"/>
            <a:r>
              <a:rPr lang="en-US" altLang="en-US"/>
              <a:t>Contributions of equity from owners</a:t>
            </a:r>
          </a:p>
          <a:p>
            <a:pPr lvl="2"/>
            <a:r>
              <a:rPr lang="en-US" altLang="en-US"/>
              <a:t>Retained earnings—Net income less owner withdrawals</a:t>
            </a:r>
          </a:p>
          <a:p>
            <a:pPr lvl="2"/>
            <a:r>
              <a:rPr lang="en-US" altLang="en-US"/>
              <a:t>Valuation equity—Market value over cost of noncurrent assets</a:t>
            </a:r>
          </a:p>
          <a:p>
            <a:pPr lvl="3"/>
            <a:r>
              <a:rPr lang="en-US" altLang="en-US"/>
              <a:t>Unearned and may never be realized</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B8F5D74-295C-466E-9863-5612A4DD8FFA}"/>
              </a:ext>
            </a:extLst>
          </p:cNvPr>
          <p:cNvSpPr>
            <a:spLocks noGrp="1" noChangeArrowheads="1"/>
          </p:cNvSpPr>
          <p:nvPr>
            <p:ph type="title"/>
          </p:nvPr>
        </p:nvSpPr>
        <p:spPr>
          <a:xfrm>
            <a:off x="1524000" y="277813"/>
            <a:ext cx="9144000" cy="1143000"/>
          </a:xfrm>
        </p:spPr>
        <p:txBody>
          <a:bodyPr/>
          <a:lstStyle/>
          <a:p>
            <a:r>
              <a:rPr lang="en-US" altLang="en-US"/>
              <a:t>Completing a Balance Sheet</a:t>
            </a:r>
          </a:p>
        </p:txBody>
      </p:sp>
      <p:sp>
        <p:nvSpPr>
          <p:cNvPr id="77829" name="Rectangle 5">
            <a:extLst>
              <a:ext uri="{FF2B5EF4-FFF2-40B4-BE49-F238E27FC236}">
                <a16:creationId xmlns:a16="http://schemas.microsoft.com/office/drawing/2014/main" id="{21DA24C5-DF80-43D2-A518-A5F70C9E4606}"/>
              </a:ext>
            </a:extLst>
          </p:cNvPr>
          <p:cNvSpPr>
            <a:spLocks noGrp="1" noChangeArrowheads="1"/>
          </p:cNvSpPr>
          <p:nvPr>
            <p:ph idx="1"/>
          </p:nvPr>
        </p:nvSpPr>
        <p:spPr>
          <a:xfrm>
            <a:off x="1981200" y="1600200"/>
            <a:ext cx="8229600" cy="4876800"/>
          </a:xfrm>
          <a:noFill/>
          <a:ln/>
        </p:spPr>
        <p:txBody>
          <a:bodyPr/>
          <a:lstStyle/>
          <a:p>
            <a:pPr>
              <a:lnSpc>
                <a:spcPct val="90000"/>
              </a:lnSpc>
            </a:pPr>
            <a:r>
              <a:rPr lang="en-US" altLang="en-US" dirty="0"/>
              <a:t>Valuation Issues</a:t>
            </a:r>
          </a:p>
          <a:p>
            <a:pPr lvl="1"/>
            <a:r>
              <a:rPr lang="en-US" altLang="en-US" dirty="0"/>
              <a:t>Cost Approach —Initial cost plus improvements less depreciation</a:t>
            </a:r>
          </a:p>
          <a:p>
            <a:pPr lvl="2">
              <a:lnSpc>
                <a:spcPct val="90000"/>
              </a:lnSpc>
            </a:pPr>
            <a:r>
              <a:rPr lang="en-US" altLang="en-US" dirty="0"/>
              <a:t>More accurate measure of actual performance of invested capital</a:t>
            </a:r>
          </a:p>
          <a:p>
            <a:pPr lvl="2">
              <a:lnSpc>
                <a:spcPct val="90000"/>
              </a:lnSpc>
            </a:pPr>
            <a:r>
              <a:rPr lang="en-US" altLang="en-US" dirty="0"/>
              <a:t>Critical to the examination of changes in equity</a:t>
            </a:r>
          </a:p>
          <a:p>
            <a:pPr marL="914400" lvl="2" indent="0">
              <a:lnSpc>
                <a:spcPct val="90000"/>
              </a:lnSpc>
              <a:buNone/>
            </a:pPr>
            <a:endParaRPr lang="en-US" altLang="en-US" dirty="0"/>
          </a:p>
          <a:p>
            <a:pPr lvl="1"/>
            <a:r>
              <a:rPr lang="en-US" altLang="en-US" dirty="0"/>
              <a:t>Market Value Approach —Estimate asset values using current prices for similar assets</a:t>
            </a:r>
          </a:p>
          <a:p>
            <a:pPr lvl="2">
              <a:lnSpc>
                <a:spcPct val="90000"/>
              </a:lnSpc>
            </a:pPr>
            <a:r>
              <a:rPr lang="en-US" altLang="en-US" dirty="0"/>
              <a:t>Easy to derive</a:t>
            </a:r>
          </a:p>
          <a:p>
            <a:pPr lvl="2">
              <a:lnSpc>
                <a:spcPct val="90000"/>
              </a:lnSpc>
            </a:pPr>
            <a:r>
              <a:rPr lang="en-US" altLang="en-US" dirty="0"/>
              <a:t>More comparable across farms</a:t>
            </a:r>
          </a:p>
          <a:p>
            <a:pPr lvl="2">
              <a:lnSpc>
                <a:spcPct val="90000"/>
              </a:lnSpc>
            </a:pPr>
            <a:r>
              <a:rPr lang="en-US" altLang="en-US" dirty="0"/>
              <a:t>Includes opportunity cost</a:t>
            </a:r>
          </a:p>
          <a:p>
            <a:pPr lvl="2">
              <a:lnSpc>
                <a:spcPct val="90000"/>
              </a:lnSpc>
            </a:pPr>
            <a:r>
              <a:rPr lang="en-US" altLang="en-US" dirty="0"/>
              <a:t>Often required by lenders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7829">
                                            <p:txEl>
                                              <p:pRg st="1" end="1"/>
                                            </p:txEl>
                                          </p:spTgt>
                                        </p:tgtEl>
                                        <p:attrNameLst>
                                          <p:attrName>style.visibility</p:attrName>
                                        </p:attrNameLst>
                                      </p:cBhvr>
                                      <p:to>
                                        <p:strVal val="visible"/>
                                      </p:to>
                                    </p:set>
                                    <p:anim calcmode="lin" valueType="num">
                                      <p:cBhvr>
                                        <p:cTn id="7" dur="500" fill="hold"/>
                                        <p:tgtEl>
                                          <p:spTgt spid="7782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782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7829">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7829">
                                            <p:txEl>
                                              <p:pRg st="2" end="2"/>
                                            </p:txEl>
                                          </p:spTgt>
                                        </p:tgtEl>
                                        <p:attrNameLst>
                                          <p:attrName>style.visibility</p:attrName>
                                        </p:attrNameLst>
                                      </p:cBhvr>
                                      <p:to>
                                        <p:strVal val="visible"/>
                                      </p:to>
                                    </p:set>
                                    <p:anim calcmode="lin" valueType="num">
                                      <p:cBhvr>
                                        <p:cTn id="12" dur="500" fill="hold"/>
                                        <p:tgtEl>
                                          <p:spTgt spid="77829">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77829">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77829">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7829">
                                            <p:txEl>
                                              <p:pRg st="3" end="3"/>
                                            </p:txEl>
                                          </p:spTgt>
                                        </p:tgtEl>
                                        <p:attrNameLst>
                                          <p:attrName>style.visibility</p:attrName>
                                        </p:attrNameLst>
                                      </p:cBhvr>
                                      <p:to>
                                        <p:strVal val="visible"/>
                                      </p:to>
                                    </p:set>
                                    <p:anim calcmode="lin" valueType="num">
                                      <p:cBhvr>
                                        <p:cTn id="17" dur="500" fill="hold"/>
                                        <p:tgtEl>
                                          <p:spTgt spid="77829">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77829">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77829">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77829">
                                            <p:txEl>
                                              <p:pRg st="5" end="5"/>
                                            </p:txEl>
                                          </p:spTgt>
                                        </p:tgtEl>
                                        <p:attrNameLst>
                                          <p:attrName>style.visibility</p:attrName>
                                        </p:attrNameLst>
                                      </p:cBhvr>
                                      <p:to>
                                        <p:strVal val="visible"/>
                                      </p:to>
                                    </p:set>
                                    <p:anim calcmode="lin" valueType="num">
                                      <p:cBhvr>
                                        <p:cTn id="24" dur="500" fill="hold"/>
                                        <p:tgtEl>
                                          <p:spTgt spid="77829">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77829">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77829">
                                            <p:txEl>
                                              <p:pRg st="5" end="5"/>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77829">
                                            <p:txEl>
                                              <p:pRg st="6" end="6"/>
                                            </p:txEl>
                                          </p:spTgt>
                                        </p:tgtEl>
                                        <p:attrNameLst>
                                          <p:attrName>style.visibility</p:attrName>
                                        </p:attrNameLst>
                                      </p:cBhvr>
                                      <p:to>
                                        <p:strVal val="visible"/>
                                      </p:to>
                                    </p:set>
                                    <p:anim calcmode="lin" valueType="num">
                                      <p:cBhvr>
                                        <p:cTn id="29" dur="500" fill="hold"/>
                                        <p:tgtEl>
                                          <p:spTgt spid="77829">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77829">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77829">
                                            <p:txEl>
                                              <p:pRg st="6" end="6"/>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77829">
                                            <p:txEl>
                                              <p:pRg st="7" end="7"/>
                                            </p:txEl>
                                          </p:spTgt>
                                        </p:tgtEl>
                                        <p:attrNameLst>
                                          <p:attrName>style.visibility</p:attrName>
                                        </p:attrNameLst>
                                      </p:cBhvr>
                                      <p:to>
                                        <p:strVal val="visible"/>
                                      </p:to>
                                    </p:set>
                                    <p:anim calcmode="lin" valueType="num">
                                      <p:cBhvr>
                                        <p:cTn id="34" dur="500" fill="hold"/>
                                        <p:tgtEl>
                                          <p:spTgt spid="77829">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77829">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77829">
                                            <p:txEl>
                                              <p:pRg st="7" end="7"/>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77829">
                                            <p:txEl>
                                              <p:pRg st="8" end="8"/>
                                            </p:txEl>
                                          </p:spTgt>
                                        </p:tgtEl>
                                        <p:attrNameLst>
                                          <p:attrName>style.visibility</p:attrName>
                                        </p:attrNameLst>
                                      </p:cBhvr>
                                      <p:to>
                                        <p:strVal val="visible"/>
                                      </p:to>
                                    </p:set>
                                    <p:anim calcmode="lin" valueType="num">
                                      <p:cBhvr>
                                        <p:cTn id="39" dur="500" fill="hold"/>
                                        <p:tgtEl>
                                          <p:spTgt spid="77829">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77829">
                                            <p:txEl>
                                              <p:pRg st="8" end="8"/>
                                            </p:txEl>
                                          </p:spTgt>
                                        </p:tgtEl>
                                        <p:attrNameLst>
                                          <p:attrName>ppt_h</p:attrName>
                                        </p:attrNameLst>
                                      </p:cBhvr>
                                      <p:tavLst>
                                        <p:tav tm="0">
                                          <p:val>
                                            <p:fltVal val="0"/>
                                          </p:val>
                                        </p:tav>
                                        <p:tav tm="100000">
                                          <p:val>
                                            <p:strVal val="#ppt_h"/>
                                          </p:val>
                                        </p:tav>
                                      </p:tavLst>
                                    </p:anim>
                                    <p:animEffect transition="in" filter="fade">
                                      <p:cBhvr>
                                        <p:cTn id="41" dur="500"/>
                                        <p:tgtEl>
                                          <p:spTgt spid="77829">
                                            <p:txEl>
                                              <p:pRg st="8" end="8"/>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77829">
                                            <p:txEl>
                                              <p:pRg st="9" end="9"/>
                                            </p:txEl>
                                          </p:spTgt>
                                        </p:tgtEl>
                                        <p:attrNameLst>
                                          <p:attrName>style.visibility</p:attrName>
                                        </p:attrNameLst>
                                      </p:cBhvr>
                                      <p:to>
                                        <p:strVal val="visible"/>
                                      </p:to>
                                    </p:set>
                                    <p:anim calcmode="lin" valueType="num">
                                      <p:cBhvr>
                                        <p:cTn id="44" dur="500" fill="hold"/>
                                        <p:tgtEl>
                                          <p:spTgt spid="77829">
                                            <p:txEl>
                                              <p:pRg st="9" end="9"/>
                                            </p:txEl>
                                          </p:spTgt>
                                        </p:tgtEl>
                                        <p:attrNameLst>
                                          <p:attrName>ppt_w</p:attrName>
                                        </p:attrNameLst>
                                      </p:cBhvr>
                                      <p:tavLst>
                                        <p:tav tm="0">
                                          <p:val>
                                            <p:fltVal val="0"/>
                                          </p:val>
                                        </p:tav>
                                        <p:tav tm="100000">
                                          <p:val>
                                            <p:strVal val="#ppt_w"/>
                                          </p:val>
                                        </p:tav>
                                      </p:tavLst>
                                    </p:anim>
                                    <p:anim calcmode="lin" valueType="num">
                                      <p:cBhvr>
                                        <p:cTn id="45" dur="500" fill="hold"/>
                                        <p:tgtEl>
                                          <p:spTgt spid="77829">
                                            <p:txEl>
                                              <p:pRg st="9" end="9"/>
                                            </p:txEl>
                                          </p:spTgt>
                                        </p:tgtEl>
                                        <p:attrNameLst>
                                          <p:attrName>ppt_h</p:attrName>
                                        </p:attrNameLst>
                                      </p:cBhvr>
                                      <p:tavLst>
                                        <p:tav tm="0">
                                          <p:val>
                                            <p:fltVal val="0"/>
                                          </p:val>
                                        </p:tav>
                                        <p:tav tm="100000">
                                          <p:val>
                                            <p:strVal val="#ppt_h"/>
                                          </p:val>
                                        </p:tav>
                                      </p:tavLst>
                                    </p:anim>
                                    <p:animEffect transition="in" filter="fade">
                                      <p:cBhvr>
                                        <p:cTn id="46" dur="500"/>
                                        <p:tgtEl>
                                          <p:spTgt spid="7782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D4AE-6F21-41EF-8009-A585A66A6BD0}"/>
              </a:ext>
            </a:extLst>
          </p:cNvPr>
          <p:cNvSpPr>
            <a:spLocks noGrp="1"/>
          </p:cNvSpPr>
          <p:nvPr>
            <p:ph type="title"/>
          </p:nvPr>
        </p:nvSpPr>
        <p:spPr/>
        <p:txBody>
          <a:bodyPr/>
          <a:lstStyle/>
          <a:p>
            <a:r>
              <a:rPr lang="en-US" altLang="en-US" dirty="0"/>
              <a:t>Completing a Balance Sheet</a:t>
            </a:r>
            <a:endParaRPr lang="en-US" dirty="0"/>
          </a:p>
        </p:txBody>
      </p:sp>
      <p:sp>
        <p:nvSpPr>
          <p:cNvPr id="3" name="Content Placeholder 2">
            <a:extLst>
              <a:ext uri="{FF2B5EF4-FFF2-40B4-BE49-F238E27FC236}">
                <a16:creationId xmlns:a16="http://schemas.microsoft.com/office/drawing/2014/main" id="{C0F3E1C4-187F-419B-88A5-D60A09288C92}"/>
              </a:ext>
            </a:extLst>
          </p:cNvPr>
          <p:cNvSpPr>
            <a:spLocks noGrp="1"/>
          </p:cNvSpPr>
          <p:nvPr>
            <p:ph idx="1"/>
          </p:nvPr>
        </p:nvSpPr>
        <p:spPr/>
        <p:txBody>
          <a:bodyPr/>
          <a:lstStyle/>
          <a:p>
            <a:r>
              <a:rPr lang="en-US" dirty="0"/>
              <a:t>Do you include Personal Assets and Liabilities?</a:t>
            </a:r>
          </a:p>
          <a:p>
            <a:pPr lvl="1"/>
            <a:r>
              <a:rPr lang="en-US" dirty="0"/>
              <a:t>Sometimes hard to distinguish between </a:t>
            </a:r>
          </a:p>
          <a:p>
            <a:pPr lvl="1"/>
            <a:r>
              <a:rPr lang="en-US" dirty="0"/>
              <a:t>If included, clearly separate them and define them if possible</a:t>
            </a:r>
          </a:p>
        </p:txBody>
      </p:sp>
    </p:spTree>
    <p:extLst>
      <p:ext uri="{BB962C8B-B14F-4D97-AF65-F5344CB8AC3E}">
        <p14:creationId xmlns:p14="http://schemas.microsoft.com/office/powerpoint/2010/main" val="18111024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27D20E2-7CEF-4726-BD22-8B8C5FE81C55}"/>
              </a:ext>
            </a:extLst>
          </p:cNvPr>
          <p:cNvSpPr>
            <a:spLocks noGrp="1" noChangeArrowheads="1"/>
          </p:cNvSpPr>
          <p:nvPr>
            <p:ph type="title"/>
          </p:nvPr>
        </p:nvSpPr>
        <p:spPr>
          <a:xfrm>
            <a:off x="1524000" y="277813"/>
            <a:ext cx="9144000" cy="1143000"/>
          </a:xfrm>
        </p:spPr>
        <p:txBody>
          <a:bodyPr/>
          <a:lstStyle/>
          <a:p>
            <a:r>
              <a:rPr lang="en-US" altLang="en-US"/>
              <a:t>Completing a Balance Sheet</a:t>
            </a:r>
          </a:p>
        </p:txBody>
      </p:sp>
      <p:sp>
        <p:nvSpPr>
          <p:cNvPr id="79877" name="Rectangle 5">
            <a:extLst>
              <a:ext uri="{FF2B5EF4-FFF2-40B4-BE49-F238E27FC236}">
                <a16:creationId xmlns:a16="http://schemas.microsoft.com/office/drawing/2014/main" id="{7048EAB2-58B7-4967-9A40-1D48C0C0D594}"/>
              </a:ext>
            </a:extLst>
          </p:cNvPr>
          <p:cNvSpPr>
            <a:spLocks noGrp="1" noChangeArrowheads="1"/>
          </p:cNvSpPr>
          <p:nvPr>
            <p:ph idx="1"/>
          </p:nvPr>
        </p:nvSpPr>
        <p:spPr>
          <a:noFill/>
          <a:ln/>
        </p:spPr>
        <p:txBody>
          <a:bodyPr/>
          <a:lstStyle/>
          <a:p>
            <a:r>
              <a:rPr lang="en-US" altLang="en-US" dirty="0"/>
              <a:t>Tips for Preparing</a:t>
            </a:r>
          </a:p>
          <a:p>
            <a:pPr lvl="1"/>
            <a:r>
              <a:rPr lang="en-US" altLang="en-US" dirty="0"/>
              <a:t>Prepare at the same time each year</a:t>
            </a:r>
          </a:p>
          <a:p>
            <a:pPr lvl="1"/>
            <a:r>
              <a:rPr lang="en-US" altLang="en-US" dirty="0"/>
              <a:t>Focus on completeness</a:t>
            </a:r>
          </a:p>
          <a:p>
            <a:pPr lvl="2"/>
            <a:r>
              <a:rPr lang="en-US" altLang="en-US" dirty="0"/>
              <a:t>Inventories</a:t>
            </a:r>
          </a:p>
          <a:p>
            <a:pPr lvl="2"/>
            <a:r>
              <a:rPr lang="en-US" altLang="en-US" dirty="0"/>
              <a:t>Accounts receivable and payable</a:t>
            </a:r>
          </a:p>
          <a:p>
            <a:pPr lvl="2"/>
            <a:r>
              <a:rPr lang="en-US" altLang="en-US" dirty="0"/>
              <a:t>Accrued income and expense</a:t>
            </a:r>
          </a:p>
          <a:p>
            <a:pPr lvl="1"/>
            <a:r>
              <a:rPr lang="en-US" altLang="en-US" dirty="0"/>
              <a:t>Focus on accuracy</a:t>
            </a:r>
          </a:p>
          <a:p>
            <a:pPr lvl="2"/>
            <a:r>
              <a:rPr lang="en-US" altLang="en-US" dirty="0"/>
              <a:t>Inaccurate financial statements lead to a false sense of financial security (or insecurity)</a:t>
            </a:r>
          </a:p>
          <a:p>
            <a:pPr lvl="1"/>
            <a:endParaRPr lang="en-US" altLang="en-US" sz="3200" dirty="0"/>
          </a:p>
        </p:txBody>
      </p:sp>
    </p:spTree>
  </p:cSld>
  <p:clrMapOvr>
    <a:masterClrMapping/>
  </p:clrMapOvr>
  <p:transition>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B688C7F-E833-4E45-8B54-41A7C5815F95}"/>
              </a:ext>
            </a:extLst>
          </p:cNvPr>
          <p:cNvSpPr>
            <a:spLocks noGrp="1" noChangeArrowheads="1"/>
          </p:cNvSpPr>
          <p:nvPr>
            <p:ph type="title"/>
          </p:nvPr>
        </p:nvSpPr>
        <p:spPr/>
        <p:txBody>
          <a:bodyPr>
            <a:normAutofit fontScale="90000"/>
          </a:bodyPr>
          <a:lstStyle/>
          <a:p>
            <a:r>
              <a:rPr lang="en-US" altLang="en-US" sz="5400"/>
              <a:t>Balance Sheet</a:t>
            </a:r>
            <a:br>
              <a:rPr lang="en-US" altLang="en-US" sz="4000"/>
            </a:br>
            <a:r>
              <a:rPr lang="en-US" altLang="en-US"/>
              <a:t>Interpretation and Use</a:t>
            </a:r>
          </a:p>
        </p:txBody>
      </p:sp>
      <p:sp>
        <p:nvSpPr>
          <p:cNvPr id="69635" name="Rectangle 3">
            <a:extLst>
              <a:ext uri="{FF2B5EF4-FFF2-40B4-BE49-F238E27FC236}">
                <a16:creationId xmlns:a16="http://schemas.microsoft.com/office/drawing/2014/main" id="{7A332F45-1931-40B5-8C99-63AE90C34CE0}"/>
              </a:ext>
            </a:extLst>
          </p:cNvPr>
          <p:cNvSpPr>
            <a:spLocks noGrp="1" noChangeArrowheads="1"/>
          </p:cNvSpPr>
          <p:nvPr>
            <p:ph idx="1"/>
          </p:nvPr>
        </p:nvSpPr>
        <p:spPr>
          <a:xfrm>
            <a:off x="1981200" y="1752601"/>
            <a:ext cx="8229600" cy="4530725"/>
          </a:xfrm>
        </p:spPr>
        <p:txBody>
          <a:bodyPr/>
          <a:lstStyle/>
          <a:p>
            <a:r>
              <a:rPr lang="en-US" altLang="en-US"/>
              <a:t>Trends</a:t>
            </a:r>
          </a:p>
          <a:p>
            <a:pPr lvl="1"/>
            <a:r>
              <a:rPr lang="en-US" altLang="en-US"/>
              <a:t>Net worth increases</a:t>
            </a:r>
          </a:p>
          <a:p>
            <a:pPr lvl="2"/>
            <a:r>
              <a:rPr lang="en-US" altLang="en-US"/>
              <a:t>Realized—profits generated</a:t>
            </a:r>
          </a:p>
          <a:p>
            <a:pPr lvl="2"/>
            <a:r>
              <a:rPr lang="en-US" altLang="en-US"/>
              <a:t>Unrealized—asset appreciation</a:t>
            </a:r>
          </a:p>
          <a:p>
            <a:pPr lvl="2"/>
            <a:r>
              <a:rPr lang="en-US" altLang="en-US"/>
              <a:t>Consistent vs. volatile changes</a:t>
            </a:r>
          </a:p>
          <a:p>
            <a:r>
              <a:rPr lang="en-US" altLang="en-US"/>
              <a:t>Structure</a:t>
            </a:r>
          </a:p>
          <a:p>
            <a:pPr lvl="1"/>
            <a:r>
              <a:rPr lang="en-US" altLang="en-US"/>
              <a:t>Types of assets—liquid or not</a:t>
            </a:r>
          </a:p>
          <a:p>
            <a:pPr lvl="1"/>
            <a:r>
              <a:rPr lang="en-US" altLang="en-US"/>
              <a:t>Types of liabilities</a:t>
            </a:r>
          </a:p>
          <a:p>
            <a:pPr lvl="1"/>
            <a:r>
              <a:rPr lang="en-US" altLang="en-US"/>
              <a:t>Collateral available</a:t>
            </a:r>
          </a:p>
        </p:txBody>
      </p:sp>
    </p:spTree>
  </p:cSld>
  <p:clrMapOvr>
    <a:masterClrMapping/>
  </p:clrMapOvr>
  <p:transition>
    <p:comb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B849472-F005-4EFA-92C3-25965D604E65}"/>
              </a:ext>
            </a:extLst>
          </p:cNvPr>
          <p:cNvSpPr>
            <a:spLocks noGrp="1" noChangeArrowheads="1"/>
          </p:cNvSpPr>
          <p:nvPr>
            <p:ph type="title"/>
          </p:nvPr>
        </p:nvSpPr>
        <p:spPr/>
        <p:txBody>
          <a:bodyPr>
            <a:normAutofit fontScale="90000"/>
          </a:bodyPr>
          <a:lstStyle/>
          <a:p>
            <a:r>
              <a:rPr lang="en-US" altLang="en-US" sz="5400"/>
              <a:t>Balance Sheet</a:t>
            </a:r>
            <a:br>
              <a:rPr lang="en-US" altLang="en-US" sz="4000"/>
            </a:br>
            <a:r>
              <a:rPr lang="en-US" altLang="en-US"/>
              <a:t>Interpretation and Use</a:t>
            </a:r>
          </a:p>
        </p:txBody>
      </p:sp>
      <p:sp>
        <p:nvSpPr>
          <p:cNvPr id="82947" name="Rectangle 3">
            <a:extLst>
              <a:ext uri="{FF2B5EF4-FFF2-40B4-BE49-F238E27FC236}">
                <a16:creationId xmlns:a16="http://schemas.microsoft.com/office/drawing/2014/main" id="{4B117646-8122-48D4-A0AF-C52B4BAFDEB4}"/>
              </a:ext>
            </a:extLst>
          </p:cNvPr>
          <p:cNvSpPr>
            <a:spLocks noGrp="1" noChangeArrowheads="1"/>
          </p:cNvSpPr>
          <p:nvPr>
            <p:ph idx="1"/>
          </p:nvPr>
        </p:nvSpPr>
        <p:spPr>
          <a:xfrm>
            <a:off x="1981200" y="1752601"/>
            <a:ext cx="8229600" cy="4530725"/>
          </a:xfrm>
        </p:spPr>
        <p:txBody>
          <a:bodyPr>
            <a:normAutofit/>
          </a:bodyPr>
          <a:lstStyle/>
          <a:p>
            <a:pPr marL="457200" lvl="1" indent="0">
              <a:buNone/>
            </a:pPr>
            <a:r>
              <a:rPr lang="en-US" altLang="en-US" sz="3200" dirty="0"/>
              <a:t>Measuring Liquidity</a:t>
            </a:r>
          </a:p>
          <a:p>
            <a:pPr lvl="1"/>
            <a:r>
              <a:rPr lang="en-US" altLang="en-US" dirty="0"/>
              <a:t>Current ratio = Current Assets/Current Liabilities</a:t>
            </a:r>
          </a:p>
          <a:p>
            <a:pPr lvl="1"/>
            <a:r>
              <a:rPr lang="en-US" altLang="en-US" dirty="0"/>
              <a:t>Working Capital = Current Assets – Current Liabilities</a:t>
            </a:r>
          </a:p>
          <a:p>
            <a:pPr lvl="2"/>
            <a:r>
              <a:rPr lang="en-US" altLang="en-US" dirty="0"/>
              <a:t>Compares sources of cash with needs for cash in the next twelve months</a:t>
            </a:r>
          </a:p>
          <a:p>
            <a:pPr lvl="2"/>
            <a:r>
              <a:rPr lang="en-US" altLang="en-US" dirty="0"/>
              <a:t>Affects owner’s ability to make decisions</a:t>
            </a:r>
          </a:p>
          <a:p>
            <a:pPr lvl="2"/>
            <a:r>
              <a:rPr lang="en-US" altLang="en-US" dirty="0"/>
              <a:t>Critical in the management of a farm business</a:t>
            </a:r>
          </a:p>
          <a:p>
            <a:pPr lvl="1"/>
            <a:r>
              <a:rPr lang="en-US" altLang="en-US" dirty="0"/>
              <a:t>Working Capital/Gross Farm Income</a:t>
            </a:r>
          </a:p>
          <a:p>
            <a:pPr marL="914400" lvl="2" indent="0">
              <a:buNone/>
            </a:pPr>
            <a:r>
              <a:rPr lang="en-US" altLang="en-US" dirty="0"/>
              <a:t>Or</a:t>
            </a:r>
          </a:p>
          <a:p>
            <a:pPr marL="914400" lvl="2" indent="0">
              <a:buNone/>
            </a:pPr>
            <a:r>
              <a:rPr lang="en-US" altLang="en-US" dirty="0"/>
              <a:t>Working Capital/(Total Operating </a:t>
            </a:r>
            <a:r>
              <a:rPr lang="en-US" altLang="en-US" dirty="0" err="1"/>
              <a:t>Expenses+Interest</a:t>
            </a:r>
            <a:r>
              <a:rPr lang="en-US" altLang="en-US" dirty="0"/>
              <a:t>)</a:t>
            </a:r>
          </a:p>
          <a:p>
            <a:pPr marL="914400" lvl="2" indent="0">
              <a:buNone/>
            </a:pPr>
            <a:endParaRPr lang="en-US" alt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500" fill="hold"/>
                                        <p:tgtEl>
                                          <p:spTgt spid="829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9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294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 calcmode="lin" valueType="num">
                                      <p:cBhvr>
                                        <p:cTn id="12" dur="500" fill="hold"/>
                                        <p:tgtEl>
                                          <p:spTgt spid="8294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294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294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p:cTn id="19" dur="500" fill="hold"/>
                                        <p:tgtEl>
                                          <p:spTgt spid="8294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294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82947">
                                            <p:txEl>
                                              <p:pRg st="2" end="2"/>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82947">
                                            <p:txEl>
                                              <p:pRg st="3" end="3"/>
                                            </p:txEl>
                                          </p:spTgt>
                                        </p:tgtEl>
                                        <p:attrNameLst>
                                          <p:attrName>style.visibility</p:attrName>
                                        </p:attrNameLst>
                                      </p:cBhvr>
                                      <p:to>
                                        <p:strVal val="visible"/>
                                      </p:to>
                                    </p:set>
                                    <p:anim calcmode="lin" valueType="num">
                                      <p:cBhvr>
                                        <p:cTn id="24" dur="500" fill="hold"/>
                                        <p:tgtEl>
                                          <p:spTgt spid="82947">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82947">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82947">
                                            <p:txEl>
                                              <p:pRg st="3" end="3"/>
                                            </p:txEl>
                                          </p:spTgt>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82947">
                                            <p:txEl>
                                              <p:pRg st="4" end="4"/>
                                            </p:txEl>
                                          </p:spTgt>
                                        </p:tgtEl>
                                        <p:attrNameLst>
                                          <p:attrName>style.visibility</p:attrName>
                                        </p:attrNameLst>
                                      </p:cBhvr>
                                      <p:to>
                                        <p:strVal val="visible"/>
                                      </p:to>
                                    </p:set>
                                    <p:anim calcmode="lin" valueType="num">
                                      <p:cBhvr>
                                        <p:cTn id="29" dur="500" fill="hold"/>
                                        <p:tgtEl>
                                          <p:spTgt spid="82947">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82947">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82947">
                                            <p:txEl>
                                              <p:pRg st="4" end="4"/>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82947">
                                            <p:txEl>
                                              <p:pRg st="5" end="5"/>
                                            </p:txEl>
                                          </p:spTgt>
                                        </p:tgtEl>
                                        <p:attrNameLst>
                                          <p:attrName>style.visibility</p:attrName>
                                        </p:attrNameLst>
                                      </p:cBhvr>
                                      <p:to>
                                        <p:strVal val="visible"/>
                                      </p:to>
                                    </p:set>
                                    <p:anim calcmode="lin" valueType="num">
                                      <p:cBhvr>
                                        <p:cTn id="34" dur="500" fill="hold"/>
                                        <p:tgtEl>
                                          <p:spTgt spid="82947">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82947">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8294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2947">
                                            <p:txEl>
                                              <p:pRg st="6" end="6"/>
                                            </p:txEl>
                                          </p:spTgt>
                                        </p:tgtEl>
                                        <p:attrNameLst>
                                          <p:attrName>style.visibility</p:attrName>
                                        </p:attrNameLst>
                                      </p:cBhvr>
                                      <p:to>
                                        <p:strVal val="visible"/>
                                      </p:to>
                                    </p:set>
                                    <p:anim calcmode="lin" valueType="num">
                                      <p:cBhvr>
                                        <p:cTn id="41" dur="500" fill="hold"/>
                                        <p:tgtEl>
                                          <p:spTgt spid="82947">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82947">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82947">
                                            <p:txEl>
                                              <p:pRg st="6" end="6"/>
                                            </p:txEl>
                                          </p:spTgt>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82947">
                                            <p:txEl>
                                              <p:pRg st="7" end="7"/>
                                            </p:txEl>
                                          </p:spTgt>
                                        </p:tgtEl>
                                        <p:attrNameLst>
                                          <p:attrName>style.visibility</p:attrName>
                                        </p:attrNameLst>
                                      </p:cBhvr>
                                      <p:to>
                                        <p:strVal val="visible"/>
                                      </p:to>
                                    </p:set>
                                    <p:anim calcmode="lin" valueType="num">
                                      <p:cBhvr>
                                        <p:cTn id="46" dur="500" fill="hold"/>
                                        <p:tgtEl>
                                          <p:spTgt spid="82947">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82947">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82947">
                                            <p:txEl>
                                              <p:pRg st="7" end="7"/>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82947">
                                            <p:txEl>
                                              <p:pRg st="8" end="8"/>
                                            </p:txEl>
                                          </p:spTgt>
                                        </p:tgtEl>
                                        <p:attrNameLst>
                                          <p:attrName>style.visibility</p:attrName>
                                        </p:attrNameLst>
                                      </p:cBhvr>
                                      <p:to>
                                        <p:strVal val="visible"/>
                                      </p:to>
                                    </p:set>
                                    <p:anim calcmode="lin" valueType="num">
                                      <p:cBhvr>
                                        <p:cTn id="51" dur="500" fill="hold"/>
                                        <p:tgtEl>
                                          <p:spTgt spid="82947">
                                            <p:txEl>
                                              <p:pRg st="8" end="8"/>
                                            </p:txEl>
                                          </p:spTgt>
                                        </p:tgtEl>
                                        <p:attrNameLst>
                                          <p:attrName>ppt_w</p:attrName>
                                        </p:attrNameLst>
                                      </p:cBhvr>
                                      <p:tavLst>
                                        <p:tav tm="0">
                                          <p:val>
                                            <p:fltVal val="0"/>
                                          </p:val>
                                        </p:tav>
                                        <p:tav tm="100000">
                                          <p:val>
                                            <p:strVal val="#ppt_w"/>
                                          </p:val>
                                        </p:tav>
                                      </p:tavLst>
                                    </p:anim>
                                    <p:anim calcmode="lin" valueType="num">
                                      <p:cBhvr>
                                        <p:cTn id="52" dur="500" fill="hold"/>
                                        <p:tgtEl>
                                          <p:spTgt spid="82947">
                                            <p:txEl>
                                              <p:pRg st="8" end="8"/>
                                            </p:txEl>
                                          </p:spTgt>
                                        </p:tgtEl>
                                        <p:attrNameLst>
                                          <p:attrName>ppt_h</p:attrName>
                                        </p:attrNameLst>
                                      </p:cBhvr>
                                      <p:tavLst>
                                        <p:tav tm="0">
                                          <p:val>
                                            <p:fltVal val="0"/>
                                          </p:val>
                                        </p:tav>
                                        <p:tav tm="100000">
                                          <p:val>
                                            <p:strVal val="#ppt_h"/>
                                          </p:val>
                                        </p:tav>
                                      </p:tavLst>
                                    </p:anim>
                                    <p:animEffect transition="in" filter="fade">
                                      <p:cBhvr>
                                        <p:cTn id="53" dur="500"/>
                                        <p:tgtEl>
                                          <p:spTgt spid="829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a:extLst>
              <a:ext uri="{FF2B5EF4-FFF2-40B4-BE49-F238E27FC236}">
                <a16:creationId xmlns:a16="http://schemas.microsoft.com/office/drawing/2014/main" id="{357AFE6C-5F29-4FCD-AB4B-655B1750DF6F}"/>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l="787" t="2684" r="787"/>
          <a:stretch/>
        </p:blipFill>
        <p:spPr>
          <a:xfrm>
            <a:off x="1371600" y="457200"/>
            <a:ext cx="9525000" cy="5524096"/>
          </a:xfrm>
        </p:spPr>
      </p:pic>
      <p:sp>
        <p:nvSpPr>
          <p:cNvPr id="8" name="TextBox 7">
            <a:extLst>
              <a:ext uri="{FF2B5EF4-FFF2-40B4-BE49-F238E27FC236}">
                <a16:creationId xmlns:a16="http://schemas.microsoft.com/office/drawing/2014/main" id="{6EACB990-6DA8-4C89-9C66-282AF2A36213}"/>
              </a:ext>
            </a:extLst>
          </p:cNvPr>
          <p:cNvSpPr txBox="1"/>
          <p:nvPr/>
        </p:nvSpPr>
        <p:spPr>
          <a:xfrm>
            <a:off x="2057400" y="76200"/>
            <a:ext cx="8458200" cy="523220"/>
          </a:xfrm>
          <a:prstGeom prst="rect">
            <a:avLst/>
          </a:prstGeom>
          <a:noFill/>
        </p:spPr>
        <p:txBody>
          <a:bodyPr wrap="square" rtlCol="0">
            <a:spAutoFit/>
          </a:bodyPr>
          <a:lstStyle/>
          <a:p>
            <a:pPr algn="ctr"/>
            <a:r>
              <a:rPr lang="en-US" sz="2800" dirty="0"/>
              <a:t>Benchmarking the Current Ratio</a:t>
            </a:r>
          </a:p>
        </p:txBody>
      </p:sp>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9D005213-BCE5-4409-9309-3AD1F72E1BD9}"/>
              </a:ext>
            </a:extLst>
          </p:cNvPr>
          <p:cNvSpPr>
            <a:spLocks noGrp="1" noChangeArrowheads="1"/>
          </p:cNvSpPr>
          <p:nvPr>
            <p:ph type="title"/>
          </p:nvPr>
        </p:nvSpPr>
        <p:spPr/>
        <p:txBody>
          <a:bodyPr>
            <a:normAutofit fontScale="90000"/>
          </a:bodyPr>
          <a:lstStyle/>
          <a:p>
            <a:r>
              <a:rPr lang="en-US" altLang="en-US" sz="5400"/>
              <a:t>Balance Sheet</a:t>
            </a:r>
            <a:br>
              <a:rPr lang="en-US" altLang="en-US" sz="4000"/>
            </a:br>
            <a:r>
              <a:rPr lang="en-US" altLang="en-US"/>
              <a:t>Interpretation and Use</a:t>
            </a:r>
          </a:p>
        </p:txBody>
      </p:sp>
      <p:sp>
        <p:nvSpPr>
          <p:cNvPr id="83971" name="Rectangle 3">
            <a:extLst>
              <a:ext uri="{FF2B5EF4-FFF2-40B4-BE49-F238E27FC236}">
                <a16:creationId xmlns:a16="http://schemas.microsoft.com/office/drawing/2014/main" id="{0A19052B-94E2-4085-A0B2-3AA27F9E4937}"/>
              </a:ext>
            </a:extLst>
          </p:cNvPr>
          <p:cNvSpPr>
            <a:spLocks noGrp="1" noChangeArrowheads="1"/>
          </p:cNvSpPr>
          <p:nvPr>
            <p:ph idx="1"/>
          </p:nvPr>
        </p:nvSpPr>
        <p:spPr>
          <a:xfrm>
            <a:off x="1981200" y="1752601"/>
            <a:ext cx="8229600" cy="4530725"/>
          </a:xfrm>
        </p:spPr>
        <p:txBody>
          <a:bodyPr/>
          <a:lstStyle/>
          <a:p>
            <a:pPr marL="457200" lvl="1" indent="0">
              <a:buNone/>
            </a:pPr>
            <a:r>
              <a:rPr lang="en-US" altLang="en-US" dirty="0"/>
              <a:t>Measuring Solvency</a:t>
            </a:r>
          </a:p>
          <a:p>
            <a:pPr lvl="1"/>
            <a:r>
              <a:rPr lang="en-US" altLang="en-US" dirty="0"/>
              <a:t>Debt to Asset Ratio = Total Liabilities/Total Assets</a:t>
            </a:r>
          </a:p>
          <a:p>
            <a:pPr lvl="2"/>
            <a:r>
              <a:rPr lang="en-US" altLang="en-US" dirty="0"/>
              <a:t>Indicator of ability to take on risk</a:t>
            </a:r>
          </a:p>
          <a:p>
            <a:pPr lvl="2"/>
            <a:r>
              <a:rPr lang="en-US" altLang="en-US" dirty="0"/>
              <a:t>Dictates intensity of management required</a:t>
            </a:r>
          </a:p>
          <a:p>
            <a:pPr lvl="2"/>
            <a:r>
              <a:rPr lang="en-US" altLang="en-US" dirty="0"/>
              <a:t>Affects capacity to expand</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144000" cy="1143000"/>
          </a:xfrm>
        </p:spPr>
        <p:txBody>
          <a:bodyPr>
            <a:normAutofit/>
          </a:bodyPr>
          <a:lstStyle/>
          <a:p>
            <a:r>
              <a:rPr lang="en-US" dirty="0"/>
              <a:t>Why talk about this?</a:t>
            </a:r>
          </a:p>
        </p:txBody>
      </p:sp>
      <p:sp>
        <p:nvSpPr>
          <p:cNvPr id="3" name="Content Placeholder 2"/>
          <p:cNvSpPr>
            <a:spLocks noGrp="1"/>
          </p:cNvSpPr>
          <p:nvPr>
            <p:ph idx="1"/>
          </p:nvPr>
        </p:nvSpPr>
        <p:spPr>
          <a:xfrm>
            <a:off x="1981200" y="1371600"/>
            <a:ext cx="8229600" cy="4953000"/>
          </a:xfrm>
        </p:spPr>
        <p:txBody>
          <a:bodyPr>
            <a:normAutofit/>
          </a:bodyPr>
          <a:lstStyle/>
          <a:p>
            <a:pPr>
              <a:buNone/>
            </a:pPr>
            <a:r>
              <a:rPr lang="en-US" dirty="0"/>
              <a:t>To meet your goals and objectives for the future</a:t>
            </a:r>
          </a:p>
          <a:p>
            <a:pPr>
              <a:buNone/>
            </a:pPr>
            <a:r>
              <a:rPr lang="en-US" dirty="0"/>
              <a:t>  You must…</a:t>
            </a:r>
          </a:p>
          <a:p>
            <a:pPr>
              <a:buNone/>
            </a:pPr>
            <a:endParaRPr lang="en-US" dirty="0"/>
          </a:p>
          <a:p>
            <a:pPr>
              <a:buNone/>
            </a:pPr>
            <a:r>
              <a:rPr lang="en-US" dirty="0"/>
              <a:t>		       </a:t>
            </a:r>
            <a:r>
              <a:rPr lang="en-US" sz="3600" dirty="0"/>
              <a:t>KNOW </a:t>
            </a:r>
            <a:r>
              <a:rPr lang="en-US" sz="3600" b="1" dirty="0"/>
              <a:t>YOUR</a:t>
            </a:r>
            <a:r>
              <a:rPr lang="en-US" sz="3600" dirty="0"/>
              <a:t> NUMBERS </a:t>
            </a:r>
            <a:r>
              <a:rPr lang="en-US" sz="3600" i="1" dirty="0"/>
              <a:t>and</a:t>
            </a:r>
            <a:r>
              <a:rPr lang="en-US" sz="3600" dirty="0"/>
              <a:t> </a:t>
            </a:r>
          </a:p>
          <a:p>
            <a:pPr>
              <a:buNone/>
            </a:pPr>
            <a:r>
              <a:rPr lang="en-US" sz="3600" dirty="0"/>
              <a:t>		       USE </a:t>
            </a:r>
            <a:r>
              <a:rPr lang="en-US" sz="3600" b="1" dirty="0"/>
              <a:t>YOUR</a:t>
            </a:r>
            <a:r>
              <a:rPr lang="en-US" sz="3600" dirty="0"/>
              <a:t> NUMBERS </a:t>
            </a:r>
          </a:p>
          <a:p>
            <a:pPr>
              <a:buNone/>
            </a:pPr>
            <a:endParaRPr lang="en-US" dirty="0"/>
          </a:p>
          <a:p>
            <a:pPr>
              <a:buNone/>
            </a:pPr>
            <a:r>
              <a:rPr lang="en-US" dirty="0">
                <a:solidFill>
                  <a:schemeClr val="bg1">
                    <a:lumMod val="50000"/>
                  </a:schemeClr>
                </a:solidFill>
              </a:rPr>
              <a:t>Keeping quality records and using those records in decision making is important for successful farm management</a:t>
            </a:r>
          </a:p>
        </p:txBody>
      </p:sp>
    </p:spTree>
    <p:extLst>
      <p:ext uri="{BB962C8B-B14F-4D97-AF65-F5344CB8AC3E}">
        <p14:creationId xmlns:p14="http://schemas.microsoft.com/office/powerpoint/2010/main" val="603244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a:extLst>
              <a:ext uri="{FF2B5EF4-FFF2-40B4-BE49-F238E27FC236}">
                <a16:creationId xmlns:a16="http://schemas.microsoft.com/office/drawing/2014/main" id="{30FA2EBF-C395-4ED5-966B-A31A11D08F98}"/>
              </a:ext>
            </a:extLst>
          </p:cNvPr>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524000" y="762000"/>
            <a:ext cx="9448800" cy="5476586"/>
          </a:xfrm>
        </p:spPr>
      </p:pic>
      <p:sp>
        <p:nvSpPr>
          <p:cNvPr id="9" name="TextBox 8">
            <a:extLst>
              <a:ext uri="{FF2B5EF4-FFF2-40B4-BE49-F238E27FC236}">
                <a16:creationId xmlns:a16="http://schemas.microsoft.com/office/drawing/2014/main" id="{D6819A74-4DEC-46EF-961A-90D6F7DD845B}"/>
              </a:ext>
            </a:extLst>
          </p:cNvPr>
          <p:cNvSpPr txBox="1"/>
          <p:nvPr/>
        </p:nvSpPr>
        <p:spPr>
          <a:xfrm>
            <a:off x="2057400" y="76200"/>
            <a:ext cx="8458200" cy="523220"/>
          </a:xfrm>
          <a:prstGeom prst="rect">
            <a:avLst/>
          </a:prstGeom>
          <a:noFill/>
        </p:spPr>
        <p:txBody>
          <a:bodyPr wrap="square" rtlCol="0">
            <a:spAutoFit/>
          </a:bodyPr>
          <a:lstStyle/>
          <a:p>
            <a:pPr algn="ctr"/>
            <a:r>
              <a:rPr lang="en-US" sz="2800" dirty="0"/>
              <a:t>Benchmarking the Debt/Asset Ratio</a:t>
            </a:r>
          </a:p>
        </p:txBody>
      </p:sp>
    </p:spTree>
  </p:cSld>
  <p:clrMapOvr>
    <a:masterClrMapping/>
  </p:clrMapOvr>
  <p:transition spd="slow">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a:extLst>
              <a:ext uri="{FF2B5EF4-FFF2-40B4-BE49-F238E27FC236}">
                <a16:creationId xmlns:a16="http://schemas.microsoft.com/office/drawing/2014/main" id="{2F3FE2C4-0328-42EC-8195-C9A33DB03B23}"/>
              </a:ext>
            </a:extLst>
          </p:cNvPr>
          <p:cNvSpPr>
            <a:spLocks noGrp="1" noChangeArrowheads="1"/>
          </p:cNvSpPr>
          <p:nvPr>
            <p:ph type="title"/>
          </p:nvPr>
        </p:nvSpPr>
        <p:spPr>
          <a:noFill/>
          <a:ln/>
        </p:spPr>
        <p:txBody>
          <a:bodyPr>
            <a:normAutofit fontScale="90000"/>
          </a:bodyPr>
          <a:lstStyle/>
          <a:p>
            <a:r>
              <a:rPr lang="en-US" altLang="en-US" sz="5400"/>
              <a:t>Balance Sheet</a:t>
            </a:r>
            <a:br>
              <a:rPr lang="en-US" altLang="en-US" sz="4000"/>
            </a:br>
            <a:r>
              <a:rPr lang="en-US" altLang="en-US" sz="3600"/>
              <a:t>An Important Tool in Agricultural Financial Management</a:t>
            </a:r>
          </a:p>
        </p:txBody>
      </p:sp>
      <p:sp>
        <p:nvSpPr>
          <p:cNvPr id="84995" name="Rectangle 3">
            <a:extLst>
              <a:ext uri="{FF2B5EF4-FFF2-40B4-BE49-F238E27FC236}">
                <a16:creationId xmlns:a16="http://schemas.microsoft.com/office/drawing/2014/main" id="{B024FCB7-4F6D-4FC3-9CD6-6838D5A05924}"/>
              </a:ext>
            </a:extLst>
          </p:cNvPr>
          <p:cNvSpPr>
            <a:spLocks noGrp="1" noChangeArrowheads="1"/>
          </p:cNvSpPr>
          <p:nvPr>
            <p:ph idx="1"/>
          </p:nvPr>
        </p:nvSpPr>
        <p:spPr>
          <a:xfrm>
            <a:off x="1981200" y="2057401"/>
            <a:ext cx="8229600" cy="4530725"/>
          </a:xfrm>
        </p:spPr>
        <p:txBody>
          <a:bodyPr/>
          <a:lstStyle/>
          <a:p>
            <a:r>
              <a:rPr lang="en-US" altLang="en-US" dirty="0"/>
              <a:t>Complete a balance sheet annually</a:t>
            </a:r>
          </a:p>
          <a:p>
            <a:r>
              <a:rPr lang="en-US" altLang="en-US" dirty="0"/>
              <a:t>Use it to set parameters for major financial decisions</a:t>
            </a:r>
          </a:p>
          <a:p>
            <a:r>
              <a:rPr lang="en-US" altLang="en-US" dirty="0"/>
              <a:t>Be honest in asset valuation</a:t>
            </a:r>
          </a:p>
          <a:p>
            <a:r>
              <a:rPr lang="en-US" altLang="en-US" dirty="0"/>
              <a:t>Be thorough in listing liabilities</a:t>
            </a:r>
          </a:p>
          <a:p>
            <a:r>
              <a:rPr lang="en-US" altLang="en-US" dirty="0"/>
              <a:t>Be fundamentally sound in these  </a:t>
            </a:r>
            <a:r>
              <a:rPr lang="en-US" altLang="en-US" sz="3600" dirty="0"/>
              <a:t>Volatile yet Exciting Times</a:t>
            </a:r>
            <a:endParaRPr lang="en-US" altLang="en-US" sz="4000" dirty="0"/>
          </a:p>
        </p:txBody>
      </p:sp>
    </p:spTree>
  </p:cSld>
  <p:clrMapOvr>
    <a:masterClrMapping/>
  </p:clrMapOvr>
  <p:transition spd="med">
    <p:cover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6E99490-634E-4C75-B855-D6F181DD503A}"/>
              </a:ext>
            </a:extLst>
          </p:cNvPr>
          <p:cNvSpPr>
            <a:spLocks noGrp="1" noChangeArrowheads="1"/>
          </p:cNvSpPr>
          <p:nvPr>
            <p:ph type="ctrTitle"/>
          </p:nvPr>
        </p:nvSpPr>
        <p:spPr>
          <a:xfrm>
            <a:off x="1524000" y="2057400"/>
            <a:ext cx="9144000" cy="1736725"/>
          </a:xfrm>
        </p:spPr>
        <p:txBody>
          <a:bodyPr>
            <a:normAutofit/>
          </a:bodyPr>
          <a:lstStyle/>
          <a:p>
            <a:r>
              <a:rPr lang="en-US" altLang="en-US" dirty="0"/>
              <a:t>Income Statement</a:t>
            </a:r>
            <a:br>
              <a:rPr lang="en-US" altLang="en-US" sz="4800" dirty="0"/>
            </a:br>
            <a:r>
              <a:rPr lang="en-US" altLang="en-US" sz="3600" dirty="0"/>
              <a:t>-A Financial Management Tool</a:t>
            </a:r>
          </a:p>
        </p:txBody>
      </p:sp>
    </p:spTree>
    <p:extLst>
      <p:ext uri="{BB962C8B-B14F-4D97-AF65-F5344CB8AC3E}">
        <p14:creationId xmlns:p14="http://schemas.microsoft.com/office/powerpoint/2010/main" val="681021194"/>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46FB2BE-F613-487A-81D9-FA337E63CE9B}"/>
              </a:ext>
            </a:extLst>
          </p:cNvPr>
          <p:cNvSpPr>
            <a:spLocks noGrp="1" noChangeArrowheads="1"/>
          </p:cNvSpPr>
          <p:nvPr>
            <p:ph type="title"/>
          </p:nvPr>
        </p:nvSpPr>
        <p:spPr>
          <a:xfrm>
            <a:off x="1066800" y="381000"/>
            <a:ext cx="9144000" cy="1143000"/>
          </a:xfrm>
        </p:spPr>
        <p:txBody>
          <a:bodyPr>
            <a:normAutofit fontScale="90000"/>
          </a:bodyPr>
          <a:lstStyle/>
          <a:p>
            <a:r>
              <a:rPr lang="en-US" altLang="en-US" sz="5400" dirty="0"/>
              <a:t>Income Statement</a:t>
            </a:r>
            <a:br>
              <a:rPr lang="en-US" altLang="en-US" sz="4800" dirty="0"/>
            </a:br>
            <a:r>
              <a:rPr lang="en-US" altLang="en-US" sz="3600" dirty="0"/>
              <a:t>Definition and Purpose</a:t>
            </a:r>
          </a:p>
        </p:txBody>
      </p:sp>
      <p:sp>
        <p:nvSpPr>
          <p:cNvPr id="70659" name="Rectangle 3">
            <a:extLst>
              <a:ext uri="{FF2B5EF4-FFF2-40B4-BE49-F238E27FC236}">
                <a16:creationId xmlns:a16="http://schemas.microsoft.com/office/drawing/2014/main" id="{DE12BA09-70D7-4309-803B-85AE20BE880F}"/>
              </a:ext>
            </a:extLst>
          </p:cNvPr>
          <p:cNvSpPr>
            <a:spLocks noGrp="1" noChangeArrowheads="1"/>
          </p:cNvSpPr>
          <p:nvPr>
            <p:ph idx="1"/>
          </p:nvPr>
        </p:nvSpPr>
        <p:spPr>
          <a:xfrm>
            <a:off x="1981200" y="1676400"/>
            <a:ext cx="8229600" cy="4419600"/>
          </a:xfrm>
        </p:spPr>
        <p:txBody>
          <a:bodyPr>
            <a:normAutofit/>
          </a:bodyPr>
          <a:lstStyle/>
          <a:p>
            <a:pPr>
              <a:lnSpc>
                <a:spcPct val="90000"/>
              </a:lnSpc>
            </a:pPr>
            <a:r>
              <a:rPr lang="en-US" altLang="en-US" sz="3200" dirty="0"/>
              <a:t>Measures the success (profitability) of a business over a period of time in terms of net income or loss</a:t>
            </a:r>
          </a:p>
          <a:p>
            <a:pPr>
              <a:lnSpc>
                <a:spcPct val="90000"/>
              </a:lnSpc>
            </a:pPr>
            <a:r>
              <a:rPr lang="en-US" altLang="en-US" sz="3200" dirty="0"/>
              <a:t>Features:</a:t>
            </a:r>
          </a:p>
          <a:p>
            <a:pPr lvl="1"/>
            <a:r>
              <a:rPr lang="en-US" altLang="en-US" sz="2800" dirty="0"/>
              <a:t>Lists income earned and expenses incurred to derive that income</a:t>
            </a:r>
          </a:p>
          <a:p>
            <a:pPr lvl="1"/>
            <a:r>
              <a:rPr lang="en-US" altLang="en-US" sz="2800" dirty="0"/>
              <a:t>A progress report of the business</a:t>
            </a:r>
          </a:p>
          <a:p>
            <a:pPr lvl="1"/>
            <a:r>
              <a:rPr lang="en-US" altLang="en-US" sz="2800" dirty="0"/>
              <a:t>Can be compared across years to show growth or decline in profitability</a:t>
            </a:r>
          </a:p>
          <a:p>
            <a:pPr marL="0" indent="0">
              <a:lnSpc>
                <a:spcPct val="90000"/>
              </a:lnSpc>
              <a:buNone/>
            </a:pPr>
            <a:endParaRPr lang="en-US" altLang="en-US" sz="3200" dirty="0"/>
          </a:p>
          <a:p>
            <a:pPr>
              <a:lnSpc>
                <a:spcPct val="90000"/>
              </a:lnSpc>
            </a:pPr>
            <a:endParaRPr lang="en-US" altLang="en-US" sz="3200" dirty="0"/>
          </a:p>
        </p:txBody>
      </p:sp>
    </p:spTree>
    <p:extLst>
      <p:ext uri="{BB962C8B-B14F-4D97-AF65-F5344CB8AC3E}">
        <p14:creationId xmlns:p14="http://schemas.microsoft.com/office/powerpoint/2010/main" val="669859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a:extLst>
              <a:ext uri="{FF2B5EF4-FFF2-40B4-BE49-F238E27FC236}">
                <a16:creationId xmlns:a16="http://schemas.microsoft.com/office/drawing/2014/main" id="{8D3BACF0-0FDF-49E5-B567-6121E5304F7F}"/>
              </a:ext>
            </a:extLst>
          </p:cNvPr>
          <p:cNvSpPr>
            <a:spLocks noGrp="1" noChangeArrowheads="1"/>
          </p:cNvSpPr>
          <p:nvPr>
            <p:ph idx="1"/>
          </p:nvPr>
        </p:nvSpPr>
        <p:spPr>
          <a:xfrm>
            <a:off x="1600200" y="1603744"/>
            <a:ext cx="9601200" cy="4530725"/>
          </a:xfrm>
          <a:noFill/>
          <a:ln/>
        </p:spPr>
        <p:txBody>
          <a:bodyPr>
            <a:noAutofit/>
          </a:bodyPr>
          <a:lstStyle/>
          <a:p>
            <a:pPr marL="457200" lvl="1" indent="0">
              <a:buNone/>
            </a:pPr>
            <a:r>
              <a:rPr lang="en-US" altLang="en-US" sz="3200" dirty="0"/>
              <a:t>It is best to have an </a:t>
            </a:r>
            <a:r>
              <a:rPr lang="en-US" altLang="en-US" sz="3200" b="1" i="1" u="sng" dirty="0"/>
              <a:t>Accrual Adjusted </a:t>
            </a:r>
            <a:r>
              <a:rPr lang="en-US" altLang="en-US" sz="3200" dirty="0"/>
              <a:t>Income Statement</a:t>
            </a:r>
          </a:p>
          <a:p>
            <a:pPr lvl="1"/>
            <a:r>
              <a:rPr lang="en-US" altLang="en-US" sz="3200" dirty="0"/>
              <a:t>Matches income produced with the expenses used to generate that income</a:t>
            </a:r>
          </a:p>
          <a:p>
            <a:pPr lvl="1"/>
            <a:r>
              <a:rPr lang="en-US" altLang="en-US" sz="3200" dirty="0"/>
              <a:t>Example: Holding a crop over to the next calendar year before sale, but expenses to generate that crop are incurred in the current year</a:t>
            </a:r>
          </a:p>
          <a:p>
            <a:pPr lvl="1"/>
            <a:r>
              <a:rPr lang="en-US" altLang="en-US" sz="3200" dirty="0"/>
              <a:t>If you have a beginning and ending Balance Sheet for the time period, making accrual adjustments is not too difficult</a:t>
            </a:r>
          </a:p>
          <a:p>
            <a:pPr lvl="1"/>
            <a:endParaRPr lang="en-US" altLang="en-US" sz="3200" dirty="0"/>
          </a:p>
          <a:p>
            <a:pPr marL="457200" lvl="1" indent="0">
              <a:buNone/>
            </a:pPr>
            <a:endParaRPr lang="en-US" altLang="en-US" sz="3200" dirty="0"/>
          </a:p>
        </p:txBody>
      </p:sp>
      <p:sp>
        <p:nvSpPr>
          <p:cNvPr id="4" name="Rectangle 2">
            <a:extLst>
              <a:ext uri="{FF2B5EF4-FFF2-40B4-BE49-F238E27FC236}">
                <a16:creationId xmlns:a16="http://schemas.microsoft.com/office/drawing/2014/main" id="{84A414EE-8FD4-4142-B2F2-F8D0103CCECF}"/>
              </a:ext>
            </a:extLst>
          </p:cNvPr>
          <p:cNvSpPr txBox="1">
            <a:spLocks noChangeArrowheads="1"/>
          </p:cNvSpPr>
          <p:nvPr/>
        </p:nvSpPr>
        <p:spPr>
          <a:xfrm>
            <a:off x="990600" y="457200"/>
            <a:ext cx="9144000"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4F2683"/>
                </a:solidFill>
                <a:latin typeface="+mn-lt"/>
                <a:ea typeface="+mj-ea"/>
                <a:cs typeface="+mj-cs"/>
              </a:defRPr>
            </a:lvl1pPr>
          </a:lstStyle>
          <a:p>
            <a:r>
              <a:rPr lang="en-US" altLang="en-US" sz="5400" dirty="0"/>
              <a:t>Income Statement</a:t>
            </a:r>
            <a:br>
              <a:rPr lang="en-US" altLang="en-US" sz="4800" dirty="0"/>
            </a:br>
            <a:r>
              <a:rPr lang="en-US" altLang="en-US" sz="3600" dirty="0"/>
              <a:t>Definition and Purpose</a:t>
            </a:r>
          </a:p>
        </p:txBody>
      </p:sp>
    </p:spTree>
    <p:extLst>
      <p:ext uri="{BB962C8B-B14F-4D97-AF65-F5344CB8AC3E}">
        <p14:creationId xmlns:p14="http://schemas.microsoft.com/office/powerpoint/2010/main" val="2721683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5">
            <a:extLst>
              <a:ext uri="{FF2B5EF4-FFF2-40B4-BE49-F238E27FC236}">
                <a16:creationId xmlns:a16="http://schemas.microsoft.com/office/drawing/2014/main" id="{8D3BACF0-0FDF-49E5-B567-6121E5304F7F}"/>
              </a:ext>
            </a:extLst>
          </p:cNvPr>
          <p:cNvSpPr>
            <a:spLocks noGrp="1" noChangeArrowheads="1"/>
          </p:cNvSpPr>
          <p:nvPr>
            <p:ph idx="1"/>
          </p:nvPr>
        </p:nvSpPr>
        <p:spPr>
          <a:xfrm>
            <a:off x="1600200" y="1600200"/>
            <a:ext cx="9829800" cy="4530725"/>
          </a:xfrm>
          <a:noFill/>
          <a:ln/>
        </p:spPr>
        <p:txBody>
          <a:bodyPr>
            <a:noAutofit/>
          </a:bodyPr>
          <a:lstStyle/>
          <a:p>
            <a:pPr marL="457200" lvl="1" indent="0">
              <a:buNone/>
            </a:pPr>
            <a:r>
              <a:rPr lang="en-US" altLang="en-US" sz="3200" dirty="0"/>
              <a:t>An Accrual Adjusted Income Statement will not equal the net income on the Schedule F from tax return for a farm</a:t>
            </a:r>
          </a:p>
          <a:p>
            <a:pPr lvl="1"/>
            <a:r>
              <a:rPr lang="en-US" altLang="en-US" sz="3200" dirty="0"/>
              <a:t>Cash basis accounting is frequently used for tax preparation purposes for farms</a:t>
            </a:r>
          </a:p>
          <a:p>
            <a:pPr lvl="1"/>
            <a:r>
              <a:rPr lang="en-US" altLang="en-US" sz="3200" dirty="0"/>
              <a:t>Depreciation for tax purposes may be accelerated</a:t>
            </a:r>
          </a:p>
          <a:p>
            <a:pPr lvl="1"/>
            <a:r>
              <a:rPr lang="en-US" altLang="en-US" sz="3200" dirty="0"/>
              <a:t>If accrual accounting is used for tax preparation purposes it will usually be a “hybrid” accrual system that does not completely account for all inventory items</a:t>
            </a:r>
          </a:p>
        </p:txBody>
      </p:sp>
      <p:sp>
        <p:nvSpPr>
          <p:cNvPr id="4" name="Rectangle 2">
            <a:extLst>
              <a:ext uri="{FF2B5EF4-FFF2-40B4-BE49-F238E27FC236}">
                <a16:creationId xmlns:a16="http://schemas.microsoft.com/office/drawing/2014/main" id="{84A414EE-8FD4-4142-B2F2-F8D0103CCECF}"/>
              </a:ext>
            </a:extLst>
          </p:cNvPr>
          <p:cNvSpPr txBox="1">
            <a:spLocks noChangeArrowheads="1"/>
          </p:cNvSpPr>
          <p:nvPr/>
        </p:nvSpPr>
        <p:spPr>
          <a:xfrm>
            <a:off x="990600" y="457200"/>
            <a:ext cx="9144000" cy="11430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4F2683"/>
                </a:solidFill>
                <a:latin typeface="+mn-lt"/>
                <a:ea typeface="+mj-ea"/>
                <a:cs typeface="+mj-cs"/>
              </a:defRPr>
            </a:lvl1pPr>
          </a:lstStyle>
          <a:p>
            <a:r>
              <a:rPr lang="en-US" altLang="en-US" sz="5400" dirty="0"/>
              <a:t>Income Statement</a:t>
            </a:r>
            <a:br>
              <a:rPr lang="en-US" altLang="en-US" sz="4800" dirty="0"/>
            </a:br>
            <a:r>
              <a:rPr lang="en-US" altLang="en-US" sz="3600" dirty="0"/>
              <a:t>Definition and Purpose</a:t>
            </a:r>
          </a:p>
        </p:txBody>
      </p:sp>
    </p:spTree>
    <p:extLst>
      <p:ext uri="{BB962C8B-B14F-4D97-AF65-F5344CB8AC3E}">
        <p14:creationId xmlns:p14="http://schemas.microsoft.com/office/powerpoint/2010/main" val="1038355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9E8F836-86BD-4D08-9168-D1067AAB6596}"/>
              </a:ext>
            </a:extLst>
          </p:cNvPr>
          <p:cNvSpPr>
            <a:spLocks noGrp="1" noChangeArrowheads="1"/>
          </p:cNvSpPr>
          <p:nvPr>
            <p:ph type="title"/>
          </p:nvPr>
        </p:nvSpPr>
        <p:spPr>
          <a:xfrm>
            <a:off x="1066800" y="304800"/>
            <a:ext cx="9144000" cy="1143000"/>
          </a:xfrm>
        </p:spPr>
        <p:txBody>
          <a:bodyPr>
            <a:normAutofit fontScale="90000"/>
          </a:bodyPr>
          <a:lstStyle/>
          <a:p>
            <a:r>
              <a:rPr lang="en-US" altLang="en-US" sz="5400" dirty="0"/>
              <a:t>Income Statement</a:t>
            </a:r>
            <a:br>
              <a:rPr lang="en-US" altLang="en-US" sz="4800" dirty="0"/>
            </a:br>
            <a:r>
              <a:rPr lang="en-US" altLang="en-US" sz="3600" dirty="0"/>
              <a:t>Key Measures</a:t>
            </a:r>
          </a:p>
        </p:txBody>
      </p:sp>
      <p:sp>
        <p:nvSpPr>
          <p:cNvPr id="71685" name="Rectangle 5">
            <a:extLst>
              <a:ext uri="{FF2B5EF4-FFF2-40B4-BE49-F238E27FC236}">
                <a16:creationId xmlns:a16="http://schemas.microsoft.com/office/drawing/2014/main" id="{8D3BACF0-0FDF-49E5-B567-6121E5304F7F}"/>
              </a:ext>
            </a:extLst>
          </p:cNvPr>
          <p:cNvSpPr>
            <a:spLocks noGrp="1" noChangeArrowheads="1"/>
          </p:cNvSpPr>
          <p:nvPr>
            <p:ph idx="1"/>
          </p:nvPr>
        </p:nvSpPr>
        <p:spPr>
          <a:xfrm>
            <a:off x="1676400" y="1447800"/>
            <a:ext cx="8763000" cy="5791200"/>
          </a:xfrm>
          <a:noFill/>
          <a:ln/>
        </p:spPr>
        <p:txBody>
          <a:bodyPr>
            <a:noAutofit/>
          </a:bodyPr>
          <a:lstStyle/>
          <a:p>
            <a:pPr marL="0" indent="0">
              <a:lnSpc>
                <a:spcPct val="90000"/>
              </a:lnSpc>
              <a:buNone/>
            </a:pPr>
            <a:r>
              <a:rPr lang="en-US" altLang="en-US" dirty="0"/>
              <a:t>Farm Business Receipts</a:t>
            </a:r>
          </a:p>
          <a:p>
            <a:r>
              <a:rPr lang="en-US" altLang="en-US" dirty="0"/>
              <a:t>Cash Income</a:t>
            </a:r>
          </a:p>
          <a:p>
            <a:r>
              <a:rPr lang="en-US" altLang="en-US" dirty="0"/>
              <a:t>Inventory changes</a:t>
            </a:r>
          </a:p>
          <a:p>
            <a:pPr marL="457200" lvl="1" indent="0">
              <a:buNone/>
            </a:pPr>
            <a:r>
              <a:rPr lang="en-US" altLang="en-US" sz="500" dirty="0"/>
              <a:t>			</a:t>
            </a:r>
            <a:endParaRPr lang="en-US" altLang="en-US" dirty="0"/>
          </a:p>
          <a:p>
            <a:pPr marL="0" indent="0">
              <a:buNone/>
            </a:pPr>
            <a:r>
              <a:rPr lang="en-US" altLang="en-US" dirty="0"/>
              <a:t>Farm Business Expenses</a:t>
            </a:r>
          </a:p>
          <a:p>
            <a:r>
              <a:rPr lang="en-US" altLang="en-US" dirty="0"/>
              <a:t>Cash Operating Expenses</a:t>
            </a:r>
          </a:p>
          <a:p>
            <a:r>
              <a:rPr lang="en-US" altLang="en-US" dirty="0"/>
              <a:t>Expense Inventory changes</a:t>
            </a:r>
          </a:p>
          <a:p>
            <a:r>
              <a:rPr lang="en-US" altLang="en-US" dirty="0"/>
              <a:t>Interest</a:t>
            </a:r>
          </a:p>
          <a:p>
            <a:r>
              <a:rPr lang="en-US" altLang="en-US" dirty="0"/>
              <a:t>Depreciation</a:t>
            </a:r>
          </a:p>
          <a:p>
            <a:pPr marL="0" indent="0">
              <a:buNone/>
            </a:pPr>
            <a:endParaRPr lang="en-US" altLang="en-US" sz="100" dirty="0"/>
          </a:p>
          <a:p>
            <a:pPr marL="0" indent="0">
              <a:buNone/>
            </a:pPr>
            <a:r>
              <a:rPr lang="en-US" altLang="en-US" b="1" i="1" dirty="0">
                <a:solidFill>
                  <a:srgbClr val="00B050"/>
                </a:solidFill>
              </a:rPr>
              <a:t>		</a:t>
            </a:r>
            <a:r>
              <a:rPr lang="en-US" altLang="en-US" sz="3600" b="1" i="1" dirty="0">
                <a:solidFill>
                  <a:srgbClr val="00B050"/>
                </a:solidFill>
              </a:rPr>
              <a:t>Difference = Net Farm Income</a:t>
            </a:r>
            <a:endParaRPr lang="en-US" altLang="en-US" b="1" i="1" dirty="0">
              <a:solidFill>
                <a:srgbClr val="00B050"/>
              </a:solidFill>
            </a:endParaRPr>
          </a:p>
          <a:p>
            <a:pPr lvl="1"/>
            <a:endParaRPr lang="en-US" altLang="en-US" dirty="0"/>
          </a:p>
        </p:txBody>
      </p:sp>
    </p:spTree>
    <p:extLst>
      <p:ext uri="{BB962C8B-B14F-4D97-AF65-F5344CB8AC3E}">
        <p14:creationId xmlns:p14="http://schemas.microsoft.com/office/powerpoint/2010/main" val="536348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9E8F836-86BD-4D08-9168-D1067AAB6596}"/>
              </a:ext>
            </a:extLst>
          </p:cNvPr>
          <p:cNvSpPr>
            <a:spLocks noGrp="1" noChangeArrowheads="1"/>
          </p:cNvSpPr>
          <p:nvPr>
            <p:ph type="title"/>
          </p:nvPr>
        </p:nvSpPr>
        <p:spPr>
          <a:xfrm>
            <a:off x="1524000" y="381000"/>
            <a:ext cx="9144000" cy="1143000"/>
          </a:xfrm>
        </p:spPr>
        <p:txBody>
          <a:bodyPr>
            <a:normAutofit fontScale="90000"/>
          </a:bodyPr>
          <a:lstStyle/>
          <a:p>
            <a:r>
              <a:rPr lang="en-US" altLang="en-US" sz="5400" dirty="0"/>
              <a:t>Income Statement</a:t>
            </a:r>
            <a:br>
              <a:rPr lang="en-US" altLang="en-US" sz="4800" dirty="0"/>
            </a:br>
            <a:r>
              <a:rPr lang="en-US" altLang="en-US" sz="3600" dirty="0"/>
              <a:t>Key Measures</a:t>
            </a:r>
          </a:p>
        </p:txBody>
      </p:sp>
      <p:sp>
        <p:nvSpPr>
          <p:cNvPr id="71685" name="Rectangle 5">
            <a:extLst>
              <a:ext uri="{FF2B5EF4-FFF2-40B4-BE49-F238E27FC236}">
                <a16:creationId xmlns:a16="http://schemas.microsoft.com/office/drawing/2014/main" id="{8D3BACF0-0FDF-49E5-B567-6121E5304F7F}"/>
              </a:ext>
            </a:extLst>
          </p:cNvPr>
          <p:cNvSpPr>
            <a:spLocks noGrp="1" noChangeArrowheads="1"/>
          </p:cNvSpPr>
          <p:nvPr>
            <p:ph idx="1"/>
          </p:nvPr>
        </p:nvSpPr>
        <p:spPr>
          <a:xfrm>
            <a:off x="1905000" y="1538177"/>
            <a:ext cx="8763000" cy="4530725"/>
          </a:xfrm>
          <a:noFill/>
          <a:ln/>
        </p:spPr>
        <p:txBody>
          <a:bodyPr>
            <a:noAutofit/>
          </a:bodyPr>
          <a:lstStyle/>
          <a:p>
            <a:pPr marL="0" indent="0">
              <a:lnSpc>
                <a:spcPct val="90000"/>
              </a:lnSpc>
              <a:buNone/>
            </a:pPr>
            <a:r>
              <a:rPr lang="en-US" altLang="en-US" sz="3600" dirty="0"/>
              <a:t>Farm Business Receipts</a:t>
            </a:r>
          </a:p>
          <a:p>
            <a:r>
              <a:rPr lang="en-US" altLang="en-US" sz="3200" dirty="0"/>
              <a:t>Cash Income from Crop and Livestock Sales</a:t>
            </a:r>
          </a:p>
          <a:p>
            <a:r>
              <a:rPr lang="en-US" altLang="en-US" sz="3200" dirty="0"/>
              <a:t>Adjustment for inventory changes</a:t>
            </a:r>
          </a:p>
          <a:p>
            <a:pPr lvl="1"/>
            <a:r>
              <a:rPr lang="en-US" altLang="en-US" sz="2800" dirty="0"/>
              <a:t>Difference in beginning/ending stored and growing crops</a:t>
            </a:r>
          </a:p>
          <a:p>
            <a:pPr lvl="1"/>
            <a:r>
              <a:rPr lang="en-US" altLang="en-US" sz="2800" dirty="0"/>
              <a:t>Difference in beginning/ending livestock values, adjusted for purchases</a:t>
            </a:r>
          </a:p>
          <a:p>
            <a:pPr lvl="1"/>
            <a:r>
              <a:rPr lang="en-US" altLang="en-US" sz="2800" dirty="0"/>
              <a:t>Difference in beginning/ending accounts receivable </a:t>
            </a:r>
          </a:p>
          <a:p>
            <a:r>
              <a:rPr lang="en-US" altLang="en-US" sz="3200" dirty="0"/>
              <a:t>Crop Insurance Indemnities, Agricultural Program Payments, Other Farm Income</a:t>
            </a:r>
          </a:p>
          <a:p>
            <a:endParaRPr lang="en-US" altLang="en-US" sz="3200" dirty="0"/>
          </a:p>
          <a:p>
            <a:pPr marL="0" indent="0">
              <a:buNone/>
            </a:pPr>
            <a:r>
              <a:rPr lang="en-US" altLang="en-US" sz="3200" b="1" i="1" dirty="0">
                <a:solidFill>
                  <a:srgbClr val="00B050"/>
                </a:solidFill>
              </a:rPr>
              <a:t>		</a:t>
            </a:r>
          </a:p>
          <a:p>
            <a:pPr lvl="1"/>
            <a:endParaRPr lang="en-US" altLang="en-US" sz="2800" dirty="0"/>
          </a:p>
        </p:txBody>
      </p:sp>
    </p:spTree>
    <p:extLst>
      <p:ext uri="{BB962C8B-B14F-4D97-AF65-F5344CB8AC3E}">
        <p14:creationId xmlns:p14="http://schemas.microsoft.com/office/powerpoint/2010/main" val="3545022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9E8F836-86BD-4D08-9168-D1067AAB6596}"/>
              </a:ext>
            </a:extLst>
          </p:cNvPr>
          <p:cNvSpPr>
            <a:spLocks noGrp="1" noChangeArrowheads="1"/>
          </p:cNvSpPr>
          <p:nvPr>
            <p:ph type="title"/>
          </p:nvPr>
        </p:nvSpPr>
        <p:spPr>
          <a:xfrm>
            <a:off x="1524000" y="381000"/>
            <a:ext cx="9144000" cy="1143000"/>
          </a:xfrm>
        </p:spPr>
        <p:txBody>
          <a:bodyPr>
            <a:normAutofit fontScale="90000"/>
          </a:bodyPr>
          <a:lstStyle/>
          <a:p>
            <a:r>
              <a:rPr lang="en-US" altLang="en-US" sz="5400" dirty="0"/>
              <a:t>Income Statement</a:t>
            </a:r>
            <a:br>
              <a:rPr lang="en-US" altLang="en-US" sz="4800" dirty="0"/>
            </a:br>
            <a:r>
              <a:rPr lang="en-US" altLang="en-US" sz="3600" dirty="0"/>
              <a:t>Key Measures</a:t>
            </a:r>
          </a:p>
        </p:txBody>
      </p:sp>
      <p:sp>
        <p:nvSpPr>
          <p:cNvPr id="71685" name="Rectangle 5">
            <a:extLst>
              <a:ext uri="{FF2B5EF4-FFF2-40B4-BE49-F238E27FC236}">
                <a16:creationId xmlns:a16="http://schemas.microsoft.com/office/drawing/2014/main" id="{8D3BACF0-0FDF-49E5-B567-6121E5304F7F}"/>
              </a:ext>
            </a:extLst>
          </p:cNvPr>
          <p:cNvSpPr>
            <a:spLocks noGrp="1" noChangeArrowheads="1"/>
          </p:cNvSpPr>
          <p:nvPr>
            <p:ph idx="1"/>
          </p:nvPr>
        </p:nvSpPr>
        <p:spPr>
          <a:xfrm>
            <a:off x="1905000" y="1548809"/>
            <a:ext cx="8763000" cy="4530725"/>
          </a:xfrm>
          <a:noFill/>
          <a:ln/>
        </p:spPr>
        <p:txBody>
          <a:bodyPr>
            <a:noAutofit/>
          </a:bodyPr>
          <a:lstStyle/>
          <a:p>
            <a:pPr marL="0" indent="0">
              <a:buNone/>
            </a:pPr>
            <a:r>
              <a:rPr lang="en-US" altLang="en-US" sz="3600" dirty="0"/>
              <a:t>Farm Business Expenses</a:t>
            </a:r>
          </a:p>
          <a:p>
            <a:pPr lvl="1"/>
            <a:r>
              <a:rPr lang="en-US" altLang="en-US" sz="3200" dirty="0"/>
              <a:t>Cash Expenses- Feed, Fuel, Seed, Fertilizer, etc.</a:t>
            </a:r>
          </a:p>
          <a:p>
            <a:pPr lvl="1"/>
            <a:r>
              <a:rPr lang="en-US" altLang="en-US" sz="3200" dirty="0"/>
              <a:t>Inventory Expense Adjustment</a:t>
            </a:r>
          </a:p>
          <a:p>
            <a:pPr lvl="2"/>
            <a:r>
              <a:rPr lang="en-US" altLang="en-US" sz="2800" dirty="0"/>
              <a:t>Difference in beginning/ending supplies on hand</a:t>
            </a:r>
          </a:p>
          <a:p>
            <a:pPr lvl="2"/>
            <a:r>
              <a:rPr lang="en-US" altLang="en-US" sz="2800" dirty="0"/>
              <a:t>Difference in Accounts Payable/Accrued Expenses</a:t>
            </a:r>
          </a:p>
          <a:p>
            <a:pPr lvl="1"/>
            <a:r>
              <a:rPr lang="en-US" altLang="en-US" sz="3200" dirty="0"/>
              <a:t>Interest Expense</a:t>
            </a:r>
          </a:p>
          <a:p>
            <a:pPr lvl="2"/>
            <a:r>
              <a:rPr lang="en-US" altLang="en-US" sz="2800" dirty="0"/>
              <a:t>Cash interest paid plus change in accrued interest</a:t>
            </a:r>
          </a:p>
          <a:p>
            <a:pPr lvl="1"/>
            <a:r>
              <a:rPr lang="en-US" altLang="en-US" sz="3200" dirty="0"/>
              <a:t>Depreciation</a:t>
            </a:r>
          </a:p>
          <a:p>
            <a:pPr marL="0" indent="0">
              <a:buNone/>
            </a:pPr>
            <a:endParaRPr lang="en-US" altLang="en-US" sz="3600" dirty="0"/>
          </a:p>
          <a:p>
            <a:pPr marL="0" indent="0">
              <a:buNone/>
            </a:pPr>
            <a:r>
              <a:rPr lang="en-US" altLang="en-US" sz="3600" b="1" i="1" dirty="0">
                <a:solidFill>
                  <a:srgbClr val="00B050"/>
                </a:solidFill>
              </a:rPr>
              <a:t>		</a:t>
            </a:r>
          </a:p>
          <a:p>
            <a:pPr lvl="1"/>
            <a:endParaRPr lang="en-US" altLang="en-US" sz="3200" dirty="0"/>
          </a:p>
        </p:txBody>
      </p:sp>
    </p:spTree>
    <p:extLst>
      <p:ext uri="{BB962C8B-B14F-4D97-AF65-F5344CB8AC3E}">
        <p14:creationId xmlns:p14="http://schemas.microsoft.com/office/powerpoint/2010/main" val="1558463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9E8F836-86BD-4D08-9168-D1067AAB6596}"/>
              </a:ext>
            </a:extLst>
          </p:cNvPr>
          <p:cNvSpPr>
            <a:spLocks noGrp="1" noChangeArrowheads="1"/>
          </p:cNvSpPr>
          <p:nvPr>
            <p:ph type="title"/>
          </p:nvPr>
        </p:nvSpPr>
        <p:spPr>
          <a:xfrm>
            <a:off x="1524000" y="381000"/>
            <a:ext cx="9144000" cy="1143000"/>
          </a:xfrm>
        </p:spPr>
        <p:txBody>
          <a:bodyPr>
            <a:normAutofit fontScale="90000"/>
          </a:bodyPr>
          <a:lstStyle/>
          <a:p>
            <a:r>
              <a:rPr lang="en-US" altLang="en-US" sz="5400" dirty="0"/>
              <a:t>Income Statement</a:t>
            </a:r>
            <a:br>
              <a:rPr lang="en-US" altLang="en-US" sz="4800" dirty="0"/>
            </a:br>
            <a:r>
              <a:rPr lang="en-US" altLang="en-US" sz="3600" dirty="0"/>
              <a:t>Key Measures</a:t>
            </a:r>
          </a:p>
        </p:txBody>
      </p:sp>
      <p:sp>
        <p:nvSpPr>
          <p:cNvPr id="71685" name="Rectangle 5">
            <a:extLst>
              <a:ext uri="{FF2B5EF4-FFF2-40B4-BE49-F238E27FC236}">
                <a16:creationId xmlns:a16="http://schemas.microsoft.com/office/drawing/2014/main" id="{8D3BACF0-0FDF-49E5-B567-6121E5304F7F}"/>
              </a:ext>
            </a:extLst>
          </p:cNvPr>
          <p:cNvSpPr>
            <a:spLocks noGrp="1" noChangeArrowheads="1"/>
          </p:cNvSpPr>
          <p:nvPr>
            <p:ph idx="1"/>
          </p:nvPr>
        </p:nvSpPr>
        <p:spPr>
          <a:xfrm>
            <a:off x="1981200" y="1981201"/>
            <a:ext cx="9525000" cy="4530725"/>
          </a:xfrm>
          <a:noFill/>
          <a:ln/>
        </p:spPr>
        <p:txBody>
          <a:bodyPr>
            <a:noAutofit/>
          </a:bodyPr>
          <a:lstStyle/>
          <a:p>
            <a:pPr marL="0" indent="0">
              <a:buNone/>
            </a:pPr>
            <a:r>
              <a:rPr lang="en-US" altLang="en-US" sz="3200" dirty="0"/>
              <a:t>Depreciation</a:t>
            </a:r>
          </a:p>
          <a:p>
            <a:pPr lvl="1"/>
            <a:r>
              <a:rPr lang="en-US" altLang="en-US" sz="2800" dirty="0"/>
              <a:t>Loss in asset value due to gradual wear and obsolescence</a:t>
            </a:r>
          </a:p>
          <a:p>
            <a:pPr marL="457200" lvl="1" indent="0">
              <a:buNone/>
            </a:pPr>
            <a:endParaRPr lang="en-US" altLang="en-US" sz="1000" dirty="0"/>
          </a:p>
          <a:p>
            <a:pPr marL="457200" lvl="1" indent="0">
              <a:buNone/>
            </a:pPr>
            <a:r>
              <a:rPr lang="en-US" altLang="en-US" sz="2800" u="sng" dirty="0"/>
              <a:t>Example of straight-line depreciation:</a:t>
            </a:r>
          </a:p>
          <a:p>
            <a:pPr marL="457200" lvl="1" indent="0">
              <a:buNone/>
            </a:pPr>
            <a:r>
              <a:rPr lang="en-US" altLang="en-US" sz="2800" dirty="0"/>
              <a:t>Purchase a truck for $40,000 that you expect to last 5 years and have a remaining value of $10,000 </a:t>
            </a:r>
          </a:p>
          <a:p>
            <a:pPr marL="457200" lvl="1" indent="0">
              <a:buNone/>
            </a:pPr>
            <a:r>
              <a:rPr lang="en-US" altLang="en-US" sz="2800" dirty="0"/>
              <a:t>$40,000-$10,000 = $30,000 loss in value</a:t>
            </a:r>
          </a:p>
          <a:p>
            <a:pPr marL="457200" lvl="1" indent="0">
              <a:buNone/>
            </a:pPr>
            <a:r>
              <a:rPr lang="en-US" altLang="en-US" sz="2800" dirty="0"/>
              <a:t>$30,000/ 5 years = $6,000 per year deprecation expense</a:t>
            </a:r>
          </a:p>
          <a:p>
            <a:pPr marL="457200" lvl="1" indent="0">
              <a:buNone/>
            </a:pPr>
            <a:endParaRPr lang="en-US" altLang="en-US" sz="2800" dirty="0"/>
          </a:p>
        </p:txBody>
      </p:sp>
    </p:spTree>
    <p:extLst>
      <p:ext uri="{BB962C8B-B14F-4D97-AF65-F5344CB8AC3E}">
        <p14:creationId xmlns:p14="http://schemas.microsoft.com/office/powerpoint/2010/main" val="208709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a:t>Record keeping can be:</a:t>
            </a:r>
          </a:p>
        </p:txBody>
      </p:sp>
      <p:sp>
        <p:nvSpPr>
          <p:cNvPr id="67587" name="Rectangle 3"/>
          <p:cNvSpPr>
            <a:spLocks noGrp="1" noChangeArrowheads="1"/>
          </p:cNvSpPr>
          <p:nvPr>
            <p:ph type="body" idx="1"/>
          </p:nvPr>
        </p:nvSpPr>
        <p:spPr>
          <a:xfrm>
            <a:off x="1981200" y="1981200"/>
            <a:ext cx="8686800" cy="3810000"/>
          </a:xfrm>
        </p:spPr>
        <p:txBody>
          <a:bodyPr>
            <a:normAutofit/>
          </a:bodyPr>
          <a:lstStyle/>
          <a:p>
            <a:pPr>
              <a:lnSpc>
                <a:spcPct val="90000"/>
              </a:lnSpc>
            </a:pPr>
            <a:r>
              <a:rPr lang="en-US" dirty="0"/>
              <a:t>  Tedious</a:t>
            </a:r>
          </a:p>
          <a:p>
            <a:pPr>
              <a:lnSpc>
                <a:spcPct val="90000"/>
              </a:lnSpc>
            </a:pPr>
            <a:endParaRPr lang="en-US" dirty="0"/>
          </a:p>
          <a:p>
            <a:pPr>
              <a:lnSpc>
                <a:spcPct val="90000"/>
              </a:lnSpc>
            </a:pPr>
            <a:r>
              <a:rPr lang="en-US" dirty="0"/>
              <a:t>  Complex</a:t>
            </a:r>
          </a:p>
          <a:p>
            <a:pPr>
              <a:lnSpc>
                <a:spcPct val="90000"/>
              </a:lnSpc>
            </a:pPr>
            <a:endParaRPr lang="en-US" dirty="0"/>
          </a:p>
          <a:p>
            <a:pPr>
              <a:lnSpc>
                <a:spcPct val="90000"/>
              </a:lnSpc>
            </a:pPr>
            <a:r>
              <a:rPr lang="en-US" dirty="0"/>
              <a:t>  Time consuming</a:t>
            </a:r>
          </a:p>
          <a:p>
            <a:pPr>
              <a:lnSpc>
                <a:spcPct val="90000"/>
              </a:lnSpc>
              <a:buFont typeface="Wingdings" pitchFamily="2" charset="2"/>
              <a:buNone/>
            </a:pPr>
            <a:endParaRPr lang="en-US" dirty="0"/>
          </a:p>
          <a:p>
            <a:pPr>
              <a:lnSpc>
                <a:spcPct val="90000"/>
              </a:lnSpc>
              <a:buFont typeface="Wingdings" pitchFamily="2" charset="2"/>
              <a:buNone/>
            </a:pPr>
            <a:r>
              <a:rPr lang="en-US" dirty="0"/>
              <a:t>   </a:t>
            </a:r>
            <a:r>
              <a:rPr lang="en-US" dirty="0">
                <a:solidFill>
                  <a:schemeClr val="bg1">
                    <a:lumMod val="50000"/>
                  </a:schemeClr>
                </a:solidFill>
              </a:rPr>
              <a:t>. . . . and many of us “just don’t like paperwork!”</a:t>
            </a:r>
          </a:p>
        </p:txBody>
      </p:sp>
      <p:pic>
        <p:nvPicPr>
          <p:cNvPr id="4" name="Picture 10" descr="C:\Documents and Settings\Kara\Local Settings\Temporary Internet Files\Content.IE5\OP2LJL3J\MC900295555[1].wmf"/>
          <p:cNvPicPr>
            <a:picLocks noChangeAspect="1" noChangeArrowheads="1"/>
          </p:cNvPicPr>
          <p:nvPr/>
        </p:nvPicPr>
        <p:blipFill>
          <a:blip r:embed="rId2" cstate="print"/>
          <a:srcRect/>
          <a:stretch>
            <a:fillRect/>
          </a:stretch>
        </p:blipFill>
        <p:spPr bwMode="auto">
          <a:xfrm>
            <a:off x="7315200" y="1219200"/>
            <a:ext cx="3503613" cy="3562266"/>
          </a:xfrm>
          <a:prstGeom prst="rect">
            <a:avLst/>
          </a:prstGeom>
          <a:noFill/>
          <a:ln w="9525">
            <a:noFill/>
            <a:miter lim="800000"/>
            <a:headEnd/>
            <a:tailEnd/>
          </a:ln>
        </p:spPr>
      </p:pic>
    </p:spTree>
    <p:extLst>
      <p:ext uri="{BB962C8B-B14F-4D97-AF65-F5344CB8AC3E}">
        <p14:creationId xmlns:p14="http://schemas.microsoft.com/office/powerpoint/2010/main" val="740280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9E8F836-86BD-4D08-9168-D1067AAB6596}"/>
              </a:ext>
            </a:extLst>
          </p:cNvPr>
          <p:cNvSpPr>
            <a:spLocks noGrp="1" noChangeArrowheads="1"/>
          </p:cNvSpPr>
          <p:nvPr>
            <p:ph type="title"/>
          </p:nvPr>
        </p:nvSpPr>
        <p:spPr>
          <a:xfrm>
            <a:off x="1524000" y="381000"/>
            <a:ext cx="9144000" cy="1143000"/>
          </a:xfrm>
        </p:spPr>
        <p:txBody>
          <a:bodyPr>
            <a:normAutofit fontScale="90000"/>
          </a:bodyPr>
          <a:lstStyle/>
          <a:p>
            <a:r>
              <a:rPr lang="en-US" altLang="en-US" sz="5400" dirty="0"/>
              <a:t>Income Statement</a:t>
            </a:r>
            <a:br>
              <a:rPr lang="en-US" altLang="en-US" sz="4800" dirty="0"/>
            </a:br>
            <a:r>
              <a:rPr lang="en-US" altLang="en-US" sz="3600" dirty="0"/>
              <a:t>Key Measures</a:t>
            </a:r>
          </a:p>
        </p:txBody>
      </p:sp>
      <p:sp>
        <p:nvSpPr>
          <p:cNvPr id="71685" name="Rectangle 5">
            <a:extLst>
              <a:ext uri="{FF2B5EF4-FFF2-40B4-BE49-F238E27FC236}">
                <a16:creationId xmlns:a16="http://schemas.microsoft.com/office/drawing/2014/main" id="{8D3BACF0-0FDF-49E5-B567-6121E5304F7F}"/>
              </a:ext>
            </a:extLst>
          </p:cNvPr>
          <p:cNvSpPr>
            <a:spLocks noGrp="1" noChangeArrowheads="1"/>
          </p:cNvSpPr>
          <p:nvPr>
            <p:ph idx="1"/>
          </p:nvPr>
        </p:nvSpPr>
        <p:spPr>
          <a:xfrm>
            <a:off x="1981200" y="1981201"/>
            <a:ext cx="9982200" cy="4530725"/>
          </a:xfrm>
          <a:noFill/>
          <a:ln/>
        </p:spPr>
        <p:txBody>
          <a:bodyPr>
            <a:noAutofit/>
          </a:bodyPr>
          <a:lstStyle/>
          <a:p>
            <a:pPr marL="0" indent="0">
              <a:buNone/>
            </a:pPr>
            <a:r>
              <a:rPr lang="en-US" altLang="en-US" sz="3200" dirty="0"/>
              <a:t>Depreciation</a:t>
            </a:r>
          </a:p>
          <a:p>
            <a:pPr lvl="1"/>
            <a:r>
              <a:rPr lang="en-US" altLang="en-US" sz="2800" dirty="0"/>
              <a:t>Loss in asset value due to gradual wear and obsolescence</a:t>
            </a:r>
          </a:p>
          <a:p>
            <a:pPr marL="457200" lvl="1" indent="0">
              <a:buNone/>
            </a:pPr>
            <a:endParaRPr lang="en-US" altLang="en-US" sz="1050" dirty="0"/>
          </a:p>
          <a:p>
            <a:pPr marL="457200" lvl="1" indent="0">
              <a:buNone/>
            </a:pPr>
            <a:r>
              <a:rPr lang="en-US" altLang="en-US" sz="2800" u="sng" dirty="0"/>
              <a:t>Methods of determining economic depreciation:</a:t>
            </a:r>
          </a:p>
          <a:p>
            <a:pPr lvl="1"/>
            <a:r>
              <a:rPr lang="en-US" altLang="en-US" sz="2800" dirty="0"/>
              <a:t>Adjust actual market values for each asset every year–the difference is the economic depreciation value</a:t>
            </a:r>
          </a:p>
          <a:p>
            <a:pPr lvl="1"/>
            <a:r>
              <a:rPr lang="en-US" altLang="en-US" sz="2800" dirty="0"/>
              <a:t>Assume a percentage reduction in the beginning balance sheet values – 10%  for machinery/ equipment, 5% for buildings</a:t>
            </a:r>
          </a:p>
          <a:p>
            <a:pPr lvl="1"/>
            <a:r>
              <a:rPr lang="en-US" altLang="en-US" sz="2800" dirty="0"/>
              <a:t>Estimate by adjusting the depreciation taken for income tax purposes by adding accelerated depreciation back in</a:t>
            </a:r>
          </a:p>
          <a:p>
            <a:pPr marL="457200" lvl="1" indent="0">
              <a:buNone/>
            </a:pPr>
            <a:endParaRPr lang="en-US" altLang="en-US" sz="2800" dirty="0"/>
          </a:p>
        </p:txBody>
      </p:sp>
    </p:spTree>
    <p:extLst>
      <p:ext uri="{BB962C8B-B14F-4D97-AF65-F5344CB8AC3E}">
        <p14:creationId xmlns:p14="http://schemas.microsoft.com/office/powerpoint/2010/main" val="310154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1C54-2023-4A96-AD17-D1536F00457A}"/>
              </a:ext>
            </a:extLst>
          </p:cNvPr>
          <p:cNvSpPr>
            <a:spLocks noGrp="1"/>
          </p:cNvSpPr>
          <p:nvPr>
            <p:ph type="title"/>
          </p:nvPr>
        </p:nvSpPr>
        <p:spPr>
          <a:xfrm>
            <a:off x="770466" y="365126"/>
            <a:ext cx="4944534" cy="710142"/>
          </a:xfrm>
        </p:spPr>
        <p:txBody>
          <a:bodyPr>
            <a:normAutofit fontScale="90000"/>
          </a:bodyPr>
          <a:lstStyle/>
          <a:p>
            <a:r>
              <a:rPr lang="en-US" dirty="0"/>
              <a:t>Income Statement - Example</a:t>
            </a:r>
          </a:p>
        </p:txBody>
      </p:sp>
      <p:pic>
        <p:nvPicPr>
          <p:cNvPr id="4" name="Content Placeholder 3">
            <a:extLst>
              <a:ext uri="{FF2B5EF4-FFF2-40B4-BE49-F238E27FC236}">
                <a16:creationId xmlns:a16="http://schemas.microsoft.com/office/drawing/2014/main" id="{73856042-BA7A-4174-95D2-AA14F5762674}"/>
              </a:ext>
            </a:extLst>
          </p:cNvPr>
          <p:cNvPicPr>
            <a:picLocks noGrp="1" noChangeAspect="1"/>
          </p:cNvPicPr>
          <p:nvPr>
            <p:ph idx="1"/>
          </p:nvPr>
        </p:nvPicPr>
        <p:blipFill>
          <a:blip r:embed="rId3"/>
          <a:stretch>
            <a:fillRect/>
          </a:stretch>
        </p:blipFill>
        <p:spPr>
          <a:xfrm>
            <a:off x="374173" y="1752600"/>
            <a:ext cx="5207867" cy="3785559"/>
          </a:xfrm>
          <a:prstGeom prst="rect">
            <a:avLst/>
          </a:prstGeom>
        </p:spPr>
      </p:pic>
      <p:pic>
        <p:nvPicPr>
          <p:cNvPr id="5" name="Picture 4">
            <a:extLst>
              <a:ext uri="{FF2B5EF4-FFF2-40B4-BE49-F238E27FC236}">
                <a16:creationId xmlns:a16="http://schemas.microsoft.com/office/drawing/2014/main" id="{D6EEC788-4485-4829-9796-233A6A925DEE}"/>
              </a:ext>
            </a:extLst>
          </p:cNvPr>
          <p:cNvPicPr>
            <a:picLocks noChangeAspect="1"/>
          </p:cNvPicPr>
          <p:nvPr/>
        </p:nvPicPr>
        <p:blipFill>
          <a:blip r:embed="rId4"/>
          <a:stretch>
            <a:fillRect/>
          </a:stretch>
        </p:blipFill>
        <p:spPr>
          <a:xfrm>
            <a:off x="5867400" y="142803"/>
            <a:ext cx="4909457" cy="6497011"/>
          </a:xfrm>
          <a:prstGeom prst="rect">
            <a:avLst/>
          </a:prstGeom>
        </p:spPr>
      </p:pic>
    </p:spTree>
    <p:extLst>
      <p:ext uri="{BB962C8B-B14F-4D97-AF65-F5344CB8AC3E}">
        <p14:creationId xmlns:p14="http://schemas.microsoft.com/office/powerpoint/2010/main" val="1478572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D4AE-6F21-41EF-8009-A585A66A6BD0}"/>
              </a:ext>
            </a:extLst>
          </p:cNvPr>
          <p:cNvSpPr>
            <a:spLocks noGrp="1"/>
          </p:cNvSpPr>
          <p:nvPr>
            <p:ph type="title"/>
          </p:nvPr>
        </p:nvSpPr>
        <p:spPr>
          <a:xfrm>
            <a:off x="838200" y="0"/>
            <a:ext cx="10811934" cy="1075268"/>
          </a:xfrm>
        </p:spPr>
        <p:txBody>
          <a:bodyPr/>
          <a:lstStyle/>
          <a:p>
            <a:r>
              <a:rPr lang="en-US" altLang="en-US" dirty="0"/>
              <a:t>Completing an Income Statement</a:t>
            </a:r>
            <a:endParaRPr lang="en-US" dirty="0"/>
          </a:p>
        </p:txBody>
      </p:sp>
      <p:sp>
        <p:nvSpPr>
          <p:cNvPr id="3" name="Content Placeholder 2">
            <a:extLst>
              <a:ext uri="{FF2B5EF4-FFF2-40B4-BE49-F238E27FC236}">
                <a16:creationId xmlns:a16="http://schemas.microsoft.com/office/drawing/2014/main" id="{C0F3E1C4-187F-419B-88A5-D60A09288C92}"/>
              </a:ext>
            </a:extLst>
          </p:cNvPr>
          <p:cNvSpPr>
            <a:spLocks noGrp="1"/>
          </p:cNvSpPr>
          <p:nvPr>
            <p:ph idx="1"/>
          </p:nvPr>
        </p:nvSpPr>
        <p:spPr>
          <a:xfrm>
            <a:off x="974651" y="1075268"/>
            <a:ext cx="10811933" cy="5149273"/>
          </a:xfrm>
        </p:spPr>
        <p:txBody>
          <a:bodyPr/>
          <a:lstStyle/>
          <a:p>
            <a:pPr marL="0" indent="0">
              <a:buNone/>
            </a:pPr>
            <a:r>
              <a:rPr lang="en-US" sz="3200" dirty="0"/>
              <a:t>Should personal income and expenses be included on a business income statement?</a:t>
            </a:r>
          </a:p>
          <a:p>
            <a:pPr lvl="1"/>
            <a:r>
              <a:rPr lang="en-US" sz="2800" dirty="0"/>
              <a:t>Generally, the answer to this question is no, since the purpose is to assess the profitability and efficiency of the business operations</a:t>
            </a:r>
          </a:p>
          <a:p>
            <a:pPr lvl="1"/>
            <a:r>
              <a:rPr lang="en-US" sz="2800" dirty="0"/>
              <a:t>For many family farm operations, non-farm income and expenses do have an impact of the activity of the farm operation</a:t>
            </a:r>
          </a:p>
          <a:p>
            <a:pPr lvl="1"/>
            <a:r>
              <a:rPr lang="en-US" sz="2800" dirty="0"/>
              <a:t>When non-business items are included on an income statement, clearly define and separate business and non-business items, with a separate section for the non-business activity</a:t>
            </a:r>
          </a:p>
          <a:p>
            <a:pPr lvl="1"/>
            <a:r>
              <a:rPr lang="en-US" sz="2800" dirty="0"/>
              <a:t>A separate non-farm income statement can be prepared to see the full picture of farm and non-farm income and expenses</a:t>
            </a:r>
          </a:p>
          <a:p>
            <a:pPr marL="457200" lvl="1" indent="0">
              <a:buNone/>
            </a:pPr>
            <a:endParaRPr lang="en-US" dirty="0"/>
          </a:p>
        </p:txBody>
      </p:sp>
    </p:spTree>
    <p:extLst>
      <p:ext uri="{BB962C8B-B14F-4D97-AF65-F5344CB8AC3E}">
        <p14:creationId xmlns:p14="http://schemas.microsoft.com/office/powerpoint/2010/main" val="1907490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427D20E2-7CEF-4726-BD22-8B8C5FE81C55}"/>
              </a:ext>
            </a:extLst>
          </p:cNvPr>
          <p:cNvSpPr>
            <a:spLocks noGrp="1" noChangeArrowheads="1"/>
          </p:cNvSpPr>
          <p:nvPr>
            <p:ph type="title"/>
          </p:nvPr>
        </p:nvSpPr>
        <p:spPr>
          <a:xfrm>
            <a:off x="847060" y="0"/>
            <a:ext cx="9144000" cy="1143000"/>
          </a:xfrm>
        </p:spPr>
        <p:txBody>
          <a:bodyPr/>
          <a:lstStyle/>
          <a:p>
            <a:r>
              <a:rPr lang="en-US" altLang="en-US" dirty="0"/>
              <a:t>Completing an Income Statement</a:t>
            </a:r>
          </a:p>
        </p:txBody>
      </p:sp>
      <p:sp>
        <p:nvSpPr>
          <p:cNvPr id="79877" name="Rectangle 5">
            <a:extLst>
              <a:ext uri="{FF2B5EF4-FFF2-40B4-BE49-F238E27FC236}">
                <a16:creationId xmlns:a16="http://schemas.microsoft.com/office/drawing/2014/main" id="{7048EAB2-58B7-4967-9A40-1D48C0C0D594}"/>
              </a:ext>
            </a:extLst>
          </p:cNvPr>
          <p:cNvSpPr>
            <a:spLocks noGrp="1" noChangeArrowheads="1"/>
          </p:cNvSpPr>
          <p:nvPr>
            <p:ph idx="1"/>
          </p:nvPr>
        </p:nvSpPr>
        <p:spPr>
          <a:xfrm>
            <a:off x="847060" y="1119963"/>
            <a:ext cx="10811933" cy="4899837"/>
          </a:xfrm>
          <a:noFill/>
          <a:ln/>
        </p:spPr>
        <p:txBody>
          <a:bodyPr>
            <a:normAutofit/>
          </a:bodyPr>
          <a:lstStyle/>
          <a:p>
            <a:r>
              <a:rPr lang="en-US" altLang="en-US" sz="3200" dirty="0"/>
              <a:t>Tips for Preparing</a:t>
            </a:r>
          </a:p>
          <a:p>
            <a:pPr lvl="1"/>
            <a:r>
              <a:rPr lang="en-US" altLang="en-US" sz="3200" dirty="0"/>
              <a:t>Prepare at the same time each year, preferably with a beginning and ending balance sheet</a:t>
            </a:r>
          </a:p>
          <a:p>
            <a:pPr lvl="1"/>
            <a:r>
              <a:rPr lang="en-US" altLang="en-US" sz="3200" dirty="0"/>
              <a:t>Focus on completeness</a:t>
            </a:r>
          </a:p>
          <a:p>
            <a:pPr lvl="2"/>
            <a:r>
              <a:rPr lang="en-US" altLang="en-US" sz="2800" dirty="0"/>
              <a:t>If you have done well on the balance sheet(s), this should be much easier</a:t>
            </a:r>
          </a:p>
          <a:p>
            <a:pPr lvl="2"/>
            <a:r>
              <a:rPr lang="en-US" altLang="en-US" sz="2800" b="1" dirty="0"/>
              <a:t>Accurate recordkeeping for the year is vital</a:t>
            </a:r>
          </a:p>
          <a:p>
            <a:pPr lvl="1"/>
            <a:r>
              <a:rPr lang="en-US" altLang="en-US" sz="3200" dirty="0"/>
              <a:t>Focus on accuracy</a:t>
            </a:r>
          </a:p>
          <a:p>
            <a:pPr lvl="2"/>
            <a:r>
              <a:rPr lang="en-US" altLang="en-US" sz="2800" dirty="0"/>
              <a:t>Inaccurate financial statements lead to a false sense of financial security (or insecurity)</a:t>
            </a:r>
          </a:p>
          <a:p>
            <a:pPr marL="457200" lvl="1" indent="0">
              <a:buNone/>
            </a:pPr>
            <a:endParaRPr lang="en-US" altLang="en-US" sz="3600" dirty="0"/>
          </a:p>
        </p:txBody>
      </p:sp>
    </p:spTree>
    <p:extLst>
      <p:ext uri="{BB962C8B-B14F-4D97-AF65-F5344CB8AC3E}">
        <p14:creationId xmlns:p14="http://schemas.microsoft.com/office/powerpoint/2010/main" val="17788002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B688C7F-E833-4E45-8B54-41A7C5815F95}"/>
              </a:ext>
            </a:extLst>
          </p:cNvPr>
          <p:cNvSpPr>
            <a:spLocks noGrp="1" noChangeArrowheads="1"/>
          </p:cNvSpPr>
          <p:nvPr>
            <p:ph type="title"/>
          </p:nvPr>
        </p:nvSpPr>
        <p:spPr/>
        <p:txBody>
          <a:bodyPr>
            <a:normAutofit fontScale="90000"/>
          </a:bodyPr>
          <a:lstStyle/>
          <a:p>
            <a:r>
              <a:rPr lang="en-US" altLang="en-US" sz="5400" dirty="0"/>
              <a:t>Income Statement</a:t>
            </a:r>
            <a:br>
              <a:rPr lang="en-US" altLang="en-US" sz="4000" dirty="0"/>
            </a:br>
            <a:r>
              <a:rPr lang="en-US" altLang="en-US" dirty="0"/>
              <a:t>Interpretation and Use</a:t>
            </a:r>
          </a:p>
        </p:txBody>
      </p:sp>
      <p:sp>
        <p:nvSpPr>
          <p:cNvPr id="69635" name="Rectangle 3">
            <a:extLst>
              <a:ext uri="{FF2B5EF4-FFF2-40B4-BE49-F238E27FC236}">
                <a16:creationId xmlns:a16="http://schemas.microsoft.com/office/drawing/2014/main" id="{7A332F45-1931-40B5-8C99-63AE90C34CE0}"/>
              </a:ext>
            </a:extLst>
          </p:cNvPr>
          <p:cNvSpPr>
            <a:spLocks noGrp="1" noChangeArrowheads="1"/>
          </p:cNvSpPr>
          <p:nvPr>
            <p:ph idx="1"/>
          </p:nvPr>
        </p:nvSpPr>
        <p:spPr>
          <a:xfrm>
            <a:off x="1981200" y="1752601"/>
            <a:ext cx="9601200" cy="4530725"/>
          </a:xfrm>
        </p:spPr>
        <p:txBody>
          <a:bodyPr>
            <a:normAutofit/>
          </a:bodyPr>
          <a:lstStyle/>
          <a:p>
            <a:r>
              <a:rPr lang="en-US" altLang="en-US" sz="3200" dirty="0"/>
              <a:t>Trends (with multiple income statements)</a:t>
            </a:r>
          </a:p>
          <a:p>
            <a:pPr lvl="1"/>
            <a:r>
              <a:rPr lang="en-US" altLang="en-US" sz="2800" dirty="0"/>
              <a:t>Is profitability increasing, decreasing, level?</a:t>
            </a:r>
          </a:p>
          <a:p>
            <a:pPr lvl="1"/>
            <a:r>
              <a:rPr lang="en-US" altLang="en-US" sz="2800" dirty="0"/>
              <a:t>Does the income statement show changes reflective of the ag industry in the region?</a:t>
            </a:r>
          </a:p>
          <a:p>
            <a:pPr lvl="1"/>
            <a:r>
              <a:rPr lang="en-US" altLang="en-US" sz="2800" dirty="0"/>
              <a:t>What differences are seen? For good? For bad? </a:t>
            </a:r>
          </a:p>
          <a:p>
            <a:pPr marL="457200" lvl="1" indent="0">
              <a:buNone/>
            </a:pPr>
            <a:endParaRPr lang="en-US" altLang="en-US" sz="2800" dirty="0"/>
          </a:p>
          <a:p>
            <a:r>
              <a:rPr lang="en-US" altLang="en-US" sz="3200" dirty="0"/>
              <a:t>Ratio Analysis</a:t>
            </a:r>
          </a:p>
        </p:txBody>
      </p:sp>
    </p:spTree>
    <p:extLst>
      <p:ext uri="{BB962C8B-B14F-4D97-AF65-F5344CB8AC3E}">
        <p14:creationId xmlns:p14="http://schemas.microsoft.com/office/powerpoint/2010/main" val="1613145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F42753-A0EA-455D-A7C5-E93124368B1D}"/>
              </a:ext>
            </a:extLst>
          </p:cNvPr>
          <p:cNvSpPr>
            <a:spLocks noGrp="1"/>
          </p:cNvSpPr>
          <p:nvPr>
            <p:ph idx="1"/>
          </p:nvPr>
        </p:nvSpPr>
        <p:spPr>
          <a:xfrm>
            <a:off x="2057400" y="1752600"/>
            <a:ext cx="8839200" cy="4419599"/>
          </a:xfrm>
        </p:spPr>
        <p:txBody>
          <a:bodyPr>
            <a:normAutofit/>
          </a:bodyPr>
          <a:lstStyle/>
          <a:p>
            <a:r>
              <a:rPr lang="en-US" sz="3200" dirty="0"/>
              <a:t>Profitability</a:t>
            </a:r>
          </a:p>
          <a:p>
            <a:pPr lvl="1"/>
            <a:r>
              <a:rPr lang="en-US" sz="2800" dirty="0"/>
              <a:t>Rate of Return on Farm Assets (ROA)</a:t>
            </a:r>
          </a:p>
          <a:p>
            <a:pPr lvl="1"/>
            <a:r>
              <a:rPr lang="en-US" sz="2800" dirty="0"/>
              <a:t>Rate of Return on Farm Equity (ROE)</a:t>
            </a:r>
          </a:p>
          <a:p>
            <a:pPr lvl="1"/>
            <a:r>
              <a:rPr lang="en-US" sz="2800" dirty="0"/>
              <a:t>Operating Profit Margin Ratio</a:t>
            </a:r>
          </a:p>
          <a:p>
            <a:pPr lvl="1"/>
            <a:r>
              <a:rPr lang="en-US" sz="2800" dirty="0"/>
              <a:t>Net Farm Income</a:t>
            </a:r>
          </a:p>
        </p:txBody>
      </p:sp>
      <p:sp>
        <p:nvSpPr>
          <p:cNvPr id="7" name="Title 6">
            <a:extLst>
              <a:ext uri="{FF2B5EF4-FFF2-40B4-BE49-F238E27FC236}">
                <a16:creationId xmlns:a16="http://schemas.microsoft.com/office/drawing/2014/main" id="{C077E810-8391-4C1E-B5C8-A32649D1FAB8}"/>
              </a:ext>
            </a:extLst>
          </p:cNvPr>
          <p:cNvSpPr>
            <a:spLocks noGrp="1"/>
          </p:cNvSpPr>
          <p:nvPr>
            <p:ph type="title"/>
          </p:nvPr>
        </p:nvSpPr>
        <p:spPr/>
        <p:txBody>
          <a:bodyPr>
            <a:normAutofit fontScale="90000"/>
          </a:bodyPr>
          <a:lstStyle/>
          <a:p>
            <a:r>
              <a:rPr lang="en-US" altLang="en-US" sz="5400" dirty="0"/>
              <a:t>Income Statement</a:t>
            </a:r>
            <a:br>
              <a:rPr lang="en-US" altLang="en-US" sz="4000" dirty="0"/>
            </a:br>
            <a:r>
              <a:rPr lang="en-US" altLang="en-US" dirty="0"/>
              <a:t>Interpretation and Use</a:t>
            </a:r>
            <a:endParaRPr lang="en-US" dirty="0"/>
          </a:p>
        </p:txBody>
      </p:sp>
    </p:spTree>
    <p:extLst>
      <p:ext uri="{BB962C8B-B14F-4D97-AF65-F5344CB8AC3E}">
        <p14:creationId xmlns:p14="http://schemas.microsoft.com/office/powerpoint/2010/main" val="16731681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8D61CA92-E083-4571-998D-7F4ABFF3DF20}"/>
              </a:ext>
            </a:extLst>
          </p:cNvPr>
          <p:cNvPicPr>
            <a:picLocks noGrp="1" noChangeAspect="1"/>
          </p:cNvPicPr>
          <p:nvPr>
            <p:ph/>
          </p:nvPr>
        </p:nvPicPr>
        <p:blipFill rotWithShape="1">
          <a:blip r:embed="rId3">
            <a:extLst>
              <a:ext uri="{28A0092B-C50C-407E-A947-70E740481C1C}">
                <a14:useLocalDpi xmlns:a14="http://schemas.microsoft.com/office/drawing/2010/main" val="0"/>
              </a:ext>
            </a:extLst>
          </a:blip>
          <a:srcRect b="4827"/>
          <a:stretch/>
        </p:blipFill>
        <p:spPr>
          <a:xfrm>
            <a:off x="381000" y="304800"/>
            <a:ext cx="11486271" cy="5257800"/>
          </a:xfrm>
        </p:spPr>
      </p:pic>
    </p:spTree>
    <p:extLst>
      <p:ext uri="{BB962C8B-B14F-4D97-AF65-F5344CB8AC3E}">
        <p14:creationId xmlns:p14="http://schemas.microsoft.com/office/powerpoint/2010/main" val="2621274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4AED468B-4A01-4ADA-BC90-618AF38F51C0}"/>
              </a:ext>
            </a:extLst>
          </p:cNvPr>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228600" y="152400"/>
            <a:ext cx="11792780" cy="5486400"/>
          </a:xfrm>
        </p:spPr>
      </p:pic>
    </p:spTree>
    <p:extLst>
      <p:ext uri="{BB962C8B-B14F-4D97-AF65-F5344CB8AC3E}">
        <p14:creationId xmlns:p14="http://schemas.microsoft.com/office/powerpoint/2010/main" val="2815809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a:extLst>
              <a:ext uri="{FF2B5EF4-FFF2-40B4-BE49-F238E27FC236}">
                <a16:creationId xmlns:a16="http://schemas.microsoft.com/office/drawing/2014/main" id="{8C98E938-06AC-45E4-AA04-17E33810A1D7}"/>
              </a:ext>
            </a:extLst>
          </p:cNvPr>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304799" y="228600"/>
            <a:ext cx="11665973" cy="5486400"/>
          </a:xfrm>
        </p:spPr>
      </p:pic>
    </p:spTree>
    <p:extLst>
      <p:ext uri="{BB962C8B-B14F-4D97-AF65-F5344CB8AC3E}">
        <p14:creationId xmlns:p14="http://schemas.microsoft.com/office/powerpoint/2010/main" val="1158296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8800" y="304800"/>
            <a:ext cx="8608298" cy="5864860"/>
          </a:xfrm>
          <a:prstGeom prst="rect">
            <a:avLst/>
          </a:prstGeom>
        </p:spPr>
      </p:pic>
      <p:pic>
        <p:nvPicPr>
          <p:cNvPr id="4" name="Picture 3"/>
          <p:cNvPicPr>
            <a:picLocks noChangeAspect="1"/>
          </p:cNvPicPr>
          <p:nvPr/>
        </p:nvPicPr>
        <p:blipFill>
          <a:blip r:embed="rId4"/>
          <a:stretch>
            <a:fillRect/>
          </a:stretch>
        </p:blipFill>
        <p:spPr>
          <a:xfrm>
            <a:off x="2133600" y="457200"/>
            <a:ext cx="1220689" cy="737553"/>
          </a:xfrm>
          <a:prstGeom prst="rect">
            <a:avLst/>
          </a:prstGeom>
        </p:spPr>
      </p:pic>
    </p:spTree>
    <p:extLst>
      <p:ext uri="{BB962C8B-B14F-4D97-AF65-F5344CB8AC3E}">
        <p14:creationId xmlns:p14="http://schemas.microsoft.com/office/powerpoint/2010/main" val="108579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body" idx="1"/>
          </p:nvPr>
        </p:nvSpPr>
        <p:spPr>
          <a:xfrm>
            <a:off x="1981200" y="762000"/>
            <a:ext cx="8229600" cy="4953000"/>
          </a:xfrm>
        </p:spPr>
        <p:txBody>
          <a:bodyPr>
            <a:noAutofit/>
          </a:bodyPr>
          <a:lstStyle/>
          <a:p>
            <a:pPr algn="ctr">
              <a:buFont typeface="Wingdings" pitchFamily="2" charset="2"/>
              <a:buNone/>
            </a:pPr>
            <a:r>
              <a:rPr lang="en-US" sz="4000" dirty="0"/>
              <a:t>But your record keeping </a:t>
            </a:r>
          </a:p>
          <a:p>
            <a:pPr algn="ctr">
              <a:buFont typeface="Wingdings" pitchFamily="2" charset="2"/>
              <a:buNone/>
            </a:pPr>
            <a:r>
              <a:rPr lang="en-US" sz="4000" dirty="0"/>
              <a:t>system can be—</a:t>
            </a:r>
            <a:r>
              <a:rPr lang="en-US" sz="4000" dirty="0">
                <a:solidFill>
                  <a:srgbClr val="660066"/>
                </a:solidFill>
              </a:rPr>
              <a:t> </a:t>
            </a:r>
          </a:p>
          <a:p>
            <a:pPr algn="ctr">
              <a:buFont typeface="Wingdings" pitchFamily="2" charset="2"/>
              <a:buNone/>
            </a:pPr>
            <a:endParaRPr lang="en-US" sz="4000" dirty="0">
              <a:solidFill>
                <a:srgbClr val="660066"/>
              </a:solidFill>
            </a:endParaRPr>
          </a:p>
          <a:p>
            <a:pPr algn="ctr">
              <a:buFont typeface="Wingdings" pitchFamily="2" charset="2"/>
              <a:buNone/>
            </a:pPr>
            <a:r>
              <a:rPr lang="en-US" sz="4800" b="1" dirty="0">
                <a:solidFill>
                  <a:srgbClr val="7030A0"/>
                </a:solidFill>
              </a:rPr>
              <a:t>A VALUABLE BUSINESS MANAGEMENT TOOL!</a:t>
            </a:r>
          </a:p>
        </p:txBody>
      </p:sp>
    </p:spTree>
    <p:extLst>
      <p:ext uri="{BB962C8B-B14F-4D97-AF65-F5344CB8AC3E}">
        <p14:creationId xmlns:p14="http://schemas.microsoft.com/office/powerpoint/2010/main" val="30212158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33600" y="457200"/>
            <a:ext cx="1220689" cy="737553"/>
          </a:xfrm>
          <a:prstGeom prst="rect">
            <a:avLst/>
          </a:prstGeom>
        </p:spPr>
      </p:pic>
      <p:pic>
        <p:nvPicPr>
          <p:cNvPr id="3" name="Picture 2"/>
          <p:cNvPicPr>
            <a:picLocks noChangeAspect="1"/>
          </p:cNvPicPr>
          <p:nvPr/>
        </p:nvPicPr>
        <p:blipFill>
          <a:blip r:embed="rId4"/>
          <a:stretch>
            <a:fillRect/>
          </a:stretch>
        </p:blipFill>
        <p:spPr>
          <a:xfrm>
            <a:off x="1828800" y="304800"/>
            <a:ext cx="8608298" cy="5864860"/>
          </a:xfrm>
          <a:prstGeom prst="rect">
            <a:avLst/>
          </a:prstGeom>
        </p:spPr>
      </p:pic>
    </p:spTree>
    <p:extLst>
      <p:ext uri="{BB962C8B-B14F-4D97-AF65-F5344CB8AC3E}">
        <p14:creationId xmlns:p14="http://schemas.microsoft.com/office/powerpoint/2010/main" val="37371095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A2DABC-D5AD-4D97-AA6D-DC2A990983AE}"/>
              </a:ext>
            </a:extLst>
          </p:cNvPr>
          <p:cNvSpPr>
            <a:spLocks noGrp="1"/>
          </p:cNvSpPr>
          <p:nvPr>
            <p:ph idx="1"/>
          </p:nvPr>
        </p:nvSpPr>
        <p:spPr>
          <a:xfrm>
            <a:off x="2094289" y="1524000"/>
            <a:ext cx="10811933" cy="4419599"/>
          </a:xfrm>
        </p:spPr>
        <p:txBody>
          <a:bodyPr>
            <a:normAutofit/>
          </a:bodyPr>
          <a:lstStyle/>
          <a:p>
            <a:r>
              <a:rPr lang="en-US" sz="3200" dirty="0"/>
              <a:t>Financial Efficiency</a:t>
            </a:r>
          </a:p>
          <a:p>
            <a:pPr lvl="1"/>
            <a:r>
              <a:rPr lang="en-US" sz="2800" dirty="0"/>
              <a:t>Asset Turnover Ratio</a:t>
            </a:r>
          </a:p>
          <a:p>
            <a:pPr lvl="1"/>
            <a:r>
              <a:rPr lang="en-US" sz="2800" dirty="0"/>
              <a:t>Operating Expense Ratio</a:t>
            </a:r>
          </a:p>
          <a:p>
            <a:pPr lvl="1"/>
            <a:r>
              <a:rPr lang="en-US" sz="2800" dirty="0"/>
              <a:t>Depreciation Expense Ratio</a:t>
            </a:r>
          </a:p>
          <a:p>
            <a:pPr lvl="1"/>
            <a:r>
              <a:rPr lang="en-US" sz="2800" dirty="0"/>
              <a:t>Interest Expense Ratio</a:t>
            </a:r>
          </a:p>
          <a:p>
            <a:pPr lvl="1"/>
            <a:r>
              <a:rPr lang="en-US" sz="2800" dirty="0"/>
              <a:t>Net Farm Income Ratio</a:t>
            </a:r>
          </a:p>
        </p:txBody>
      </p:sp>
      <p:sp>
        <p:nvSpPr>
          <p:cNvPr id="4" name="TextBox 3">
            <a:extLst>
              <a:ext uri="{FF2B5EF4-FFF2-40B4-BE49-F238E27FC236}">
                <a16:creationId xmlns:a16="http://schemas.microsoft.com/office/drawing/2014/main" id="{C8F10E4E-860C-47FB-9A83-354A68D22263}"/>
              </a:ext>
            </a:extLst>
          </p:cNvPr>
          <p:cNvSpPr txBox="1"/>
          <p:nvPr/>
        </p:nvSpPr>
        <p:spPr>
          <a:xfrm>
            <a:off x="7315200" y="1447800"/>
            <a:ext cx="1600200" cy="2923877"/>
          </a:xfrm>
          <a:prstGeom prst="rect">
            <a:avLst/>
          </a:prstGeom>
          <a:noFill/>
        </p:spPr>
        <p:txBody>
          <a:bodyPr wrap="square" rtlCol="0">
            <a:spAutoFit/>
          </a:bodyPr>
          <a:lstStyle/>
          <a:p>
            <a:r>
              <a:rPr lang="en-US" sz="2000" b="1" u="sng" dirty="0">
                <a:solidFill>
                  <a:srgbClr val="00B050"/>
                </a:solidFill>
              </a:rPr>
              <a:t>Case Farm:</a:t>
            </a:r>
          </a:p>
          <a:p>
            <a:endParaRPr lang="en-US" sz="1400" b="1" dirty="0">
              <a:solidFill>
                <a:srgbClr val="00B050"/>
              </a:solidFill>
            </a:endParaRPr>
          </a:p>
          <a:p>
            <a:pPr>
              <a:lnSpc>
                <a:spcPct val="150000"/>
              </a:lnSpc>
            </a:pPr>
            <a:r>
              <a:rPr lang="en-US" sz="2000" b="1" dirty="0">
                <a:solidFill>
                  <a:srgbClr val="00B050"/>
                </a:solidFill>
              </a:rPr>
              <a:t>22.6%</a:t>
            </a:r>
          </a:p>
          <a:p>
            <a:pPr>
              <a:lnSpc>
                <a:spcPct val="150000"/>
              </a:lnSpc>
            </a:pPr>
            <a:r>
              <a:rPr lang="en-US" sz="2000" b="1" dirty="0">
                <a:solidFill>
                  <a:srgbClr val="00B050"/>
                </a:solidFill>
              </a:rPr>
              <a:t>72.5%</a:t>
            </a:r>
          </a:p>
          <a:p>
            <a:pPr>
              <a:lnSpc>
                <a:spcPct val="150000"/>
              </a:lnSpc>
            </a:pPr>
            <a:r>
              <a:rPr lang="en-US" sz="2000" b="1" dirty="0">
                <a:solidFill>
                  <a:srgbClr val="00B050"/>
                </a:solidFill>
              </a:rPr>
              <a:t>6.8%</a:t>
            </a:r>
          </a:p>
          <a:p>
            <a:pPr>
              <a:lnSpc>
                <a:spcPct val="150000"/>
              </a:lnSpc>
            </a:pPr>
            <a:r>
              <a:rPr lang="en-US" sz="2000" b="1" dirty="0">
                <a:solidFill>
                  <a:srgbClr val="00B050"/>
                </a:solidFill>
              </a:rPr>
              <a:t>6.1%</a:t>
            </a:r>
          </a:p>
          <a:p>
            <a:pPr>
              <a:lnSpc>
                <a:spcPct val="150000"/>
              </a:lnSpc>
            </a:pPr>
            <a:r>
              <a:rPr lang="en-US" sz="2000" b="1" dirty="0">
                <a:solidFill>
                  <a:srgbClr val="00B050"/>
                </a:solidFill>
              </a:rPr>
              <a:t>14.6%</a:t>
            </a:r>
            <a:endParaRPr lang="en-US" b="1" dirty="0">
              <a:solidFill>
                <a:srgbClr val="00B050"/>
              </a:solidFill>
            </a:endParaRPr>
          </a:p>
        </p:txBody>
      </p:sp>
      <p:sp>
        <p:nvSpPr>
          <p:cNvPr id="8" name="Title 6">
            <a:extLst>
              <a:ext uri="{FF2B5EF4-FFF2-40B4-BE49-F238E27FC236}">
                <a16:creationId xmlns:a16="http://schemas.microsoft.com/office/drawing/2014/main" id="{378224E5-CA45-4A80-89A7-B46699CB2F64}"/>
              </a:ext>
            </a:extLst>
          </p:cNvPr>
          <p:cNvSpPr>
            <a:spLocks noGrp="1"/>
          </p:cNvSpPr>
          <p:nvPr>
            <p:ph type="title"/>
          </p:nvPr>
        </p:nvSpPr>
        <p:spPr/>
        <p:txBody>
          <a:bodyPr>
            <a:normAutofit fontScale="90000"/>
          </a:bodyPr>
          <a:lstStyle/>
          <a:p>
            <a:r>
              <a:rPr lang="en-US" altLang="en-US" sz="5400" dirty="0"/>
              <a:t>Income Statement</a:t>
            </a:r>
            <a:br>
              <a:rPr lang="en-US" altLang="en-US" sz="4000" dirty="0"/>
            </a:br>
            <a:r>
              <a:rPr lang="en-US" altLang="en-US" dirty="0"/>
              <a:t>Interpretation and Use</a:t>
            </a:r>
            <a:endParaRPr lang="en-US" dirty="0"/>
          </a:p>
        </p:txBody>
      </p:sp>
    </p:spTree>
    <p:extLst>
      <p:ext uri="{BB962C8B-B14F-4D97-AF65-F5344CB8AC3E}">
        <p14:creationId xmlns:p14="http://schemas.microsoft.com/office/powerpoint/2010/main" val="20087176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267F4ED1-E8D4-45A8-979A-D5114C638F62}"/>
              </a:ext>
            </a:extLst>
          </p:cNvPr>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228600" y="304800"/>
            <a:ext cx="11353800" cy="5459116"/>
          </a:xfrm>
        </p:spPr>
      </p:pic>
    </p:spTree>
    <p:extLst>
      <p:ext uri="{BB962C8B-B14F-4D97-AF65-F5344CB8AC3E}">
        <p14:creationId xmlns:p14="http://schemas.microsoft.com/office/powerpoint/2010/main" val="4712882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id="{86624708-8989-4095-B5EC-E696DE5A8B98}"/>
              </a:ext>
            </a:extLst>
          </p:cNvPr>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304800" y="152400"/>
            <a:ext cx="11658600" cy="5510800"/>
          </a:xfrm>
        </p:spPr>
      </p:pic>
    </p:spTree>
    <p:extLst>
      <p:ext uri="{BB962C8B-B14F-4D97-AF65-F5344CB8AC3E}">
        <p14:creationId xmlns:p14="http://schemas.microsoft.com/office/powerpoint/2010/main" val="3522792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Clipping">
            <a:extLst>
              <a:ext uri="{FF2B5EF4-FFF2-40B4-BE49-F238E27FC236}">
                <a16:creationId xmlns:a16="http://schemas.microsoft.com/office/drawing/2014/main" id="{068193D8-4C91-492B-9E68-9DE9FD17BEEA}"/>
              </a:ext>
            </a:extLst>
          </p:cNvPr>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381000" y="228600"/>
            <a:ext cx="11833960" cy="5638800"/>
          </a:xfrm>
        </p:spPr>
      </p:pic>
    </p:spTree>
    <p:extLst>
      <p:ext uri="{BB962C8B-B14F-4D97-AF65-F5344CB8AC3E}">
        <p14:creationId xmlns:p14="http://schemas.microsoft.com/office/powerpoint/2010/main" val="2468413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a:extLst>
              <a:ext uri="{FF2B5EF4-FFF2-40B4-BE49-F238E27FC236}">
                <a16:creationId xmlns:a16="http://schemas.microsoft.com/office/drawing/2014/main" id="{2F3FE2C4-0328-42EC-8195-C9A33DB03B23}"/>
              </a:ext>
            </a:extLst>
          </p:cNvPr>
          <p:cNvSpPr>
            <a:spLocks noGrp="1" noChangeArrowheads="1"/>
          </p:cNvSpPr>
          <p:nvPr>
            <p:ph type="title"/>
          </p:nvPr>
        </p:nvSpPr>
        <p:spPr>
          <a:noFill/>
          <a:ln/>
        </p:spPr>
        <p:txBody>
          <a:bodyPr>
            <a:normAutofit fontScale="90000"/>
          </a:bodyPr>
          <a:lstStyle/>
          <a:p>
            <a:r>
              <a:rPr lang="en-US" altLang="en-US" sz="5400" dirty="0"/>
              <a:t>Income Statement</a:t>
            </a:r>
            <a:br>
              <a:rPr lang="en-US" altLang="en-US" sz="4000" dirty="0"/>
            </a:br>
            <a:r>
              <a:rPr lang="en-US" altLang="en-US" sz="3600" dirty="0"/>
              <a:t>An Important Tool in Agricultural Financial Management</a:t>
            </a:r>
          </a:p>
        </p:txBody>
      </p:sp>
      <p:sp>
        <p:nvSpPr>
          <p:cNvPr id="84995" name="Rectangle 3">
            <a:extLst>
              <a:ext uri="{FF2B5EF4-FFF2-40B4-BE49-F238E27FC236}">
                <a16:creationId xmlns:a16="http://schemas.microsoft.com/office/drawing/2014/main" id="{B024FCB7-4F6D-4FC3-9CD6-6838D5A05924}"/>
              </a:ext>
            </a:extLst>
          </p:cNvPr>
          <p:cNvSpPr>
            <a:spLocks noGrp="1" noChangeArrowheads="1"/>
          </p:cNvSpPr>
          <p:nvPr>
            <p:ph idx="1"/>
          </p:nvPr>
        </p:nvSpPr>
        <p:spPr>
          <a:xfrm>
            <a:off x="1828800" y="1524000"/>
            <a:ext cx="8229600" cy="4530725"/>
          </a:xfrm>
        </p:spPr>
        <p:txBody>
          <a:bodyPr>
            <a:normAutofit/>
          </a:bodyPr>
          <a:lstStyle/>
          <a:p>
            <a:r>
              <a:rPr lang="en-US" altLang="en-US" sz="3200" dirty="0"/>
              <a:t>Complete an income statement annually</a:t>
            </a:r>
          </a:p>
          <a:p>
            <a:r>
              <a:rPr lang="en-US" altLang="en-US" sz="3200" dirty="0"/>
              <a:t>Be consistent with accrual adjustments</a:t>
            </a:r>
          </a:p>
          <a:p>
            <a:r>
              <a:rPr lang="en-US" altLang="en-US" sz="3200" dirty="0"/>
              <a:t>Use it to set parameters for major financial decisions</a:t>
            </a:r>
          </a:p>
          <a:p>
            <a:r>
              <a:rPr lang="en-US" altLang="en-US" sz="3200" dirty="0"/>
              <a:t>Know and understand your farm’s financial position better than others</a:t>
            </a:r>
          </a:p>
          <a:p>
            <a:r>
              <a:rPr lang="en-US" altLang="en-US" sz="3200" dirty="0"/>
              <a:t>Use this information to guide your decision making </a:t>
            </a:r>
          </a:p>
        </p:txBody>
      </p:sp>
    </p:spTree>
    <p:extLst>
      <p:ext uri="{BB962C8B-B14F-4D97-AF65-F5344CB8AC3E}">
        <p14:creationId xmlns:p14="http://schemas.microsoft.com/office/powerpoint/2010/main" val="386811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6E99490-634E-4C75-B855-D6F181DD503A}"/>
              </a:ext>
            </a:extLst>
          </p:cNvPr>
          <p:cNvSpPr>
            <a:spLocks noGrp="1" noChangeArrowheads="1"/>
          </p:cNvSpPr>
          <p:nvPr>
            <p:ph type="ctrTitle"/>
          </p:nvPr>
        </p:nvSpPr>
        <p:spPr>
          <a:xfrm>
            <a:off x="1524000" y="2057400"/>
            <a:ext cx="9144000" cy="1736725"/>
          </a:xfrm>
        </p:spPr>
        <p:txBody>
          <a:bodyPr>
            <a:normAutofit/>
          </a:bodyPr>
          <a:lstStyle/>
          <a:p>
            <a:r>
              <a:rPr lang="en-US" altLang="en-US" sz="4800" dirty="0"/>
              <a:t>Cash Flow Statement</a:t>
            </a:r>
            <a:br>
              <a:rPr lang="en-US" altLang="en-US" sz="4800" dirty="0"/>
            </a:br>
            <a:r>
              <a:rPr lang="en-US" altLang="en-US" sz="3600" dirty="0"/>
              <a:t>-A Financial Management Tool</a:t>
            </a:r>
          </a:p>
        </p:txBody>
      </p:sp>
    </p:spTree>
    <p:extLst>
      <p:ext uri="{BB962C8B-B14F-4D97-AF65-F5344CB8AC3E}">
        <p14:creationId xmlns:p14="http://schemas.microsoft.com/office/powerpoint/2010/main" val="73816301"/>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A46FB2BE-F613-487A-81D9-FA337E63CE9B}"/>
              </a:ext>
            </a:extLst>
          </p:cNvPr>
          <p:cNvSpPr>
            <a:spLocks noGrp="1" noChangeArrowheads="1"/>
          </p:cNvSpPr>
          <p:nvPr>
            <p:ph type="title"/>
          </p:nvPr>
        </p:nvSpPr>
        <p:spPr>
          <a:xfrm>
            <a:off x="1524000" y="381000"/>
            <a:ext cx="9144000" cy="1143000"/>
          </a:xfrm>
        </p:spPr>
        <p:txBody>
          <a:bodyPr>
            <a:normAutofit fontScale="90000"/>
          </a:bodyPr>
          <a:lstStyle/>
          <a:p>
            <a:r>
              <a:rPr lang="en-US" altLang="en-US" sz="5400" dirty="0"/>
              <a:t>Cash Flow</a:t>
            </a:r>
            <a:br>
              <a:rPr lang="en-US" altLang="en-US" sz="4800" dirty="0"/>
            </a:br>
            <a:r>
              <a:rPr lang="en-US" altLang="en-US" sz="3600" dirty="0"/>
              <a:t>Definition and Purpose</a:t>
            </a:r>
          </a:p>
        </p:txBody>
      </p:sp>
      <p:sp>
        <p:nvSpPr>
          <p:cNvPr id="70659" name="Rectangle 3">
            <a:extLst>
              <a:ext uri="{FF2B5EF4-FFF2-40B4-BE49-F238E27FC236}">
                <a16:creationId xmlns:a16="http://schemas.microsoft.com/office/drawing/2014/main" id="{DE12BA09-70D7-4309-803B-85AE20BE880F}"/>
              </a:ext>
            </a:extLst>
          </p:cNvPr>
          <p:cNvSpPr>
            <a:spLocks noGrp="1" noChangeArrowheads="1"/>
          </p:cNvSpPr>
          <p:nvPr>
            <p:ph idx="1"/>
          </p:nvPr>
        </p:nvSpPr>
        <p:spPr>
          <a:xfrm>
            <a:off x="1981200" y="1905000"/>
            <a:ext cx="8229600" cy="3962400"/>
          </a:xfrm>
        </p:spPr>
        <p:txBody>
          <a:bodyPr>
            <a:normAutofit/>
          </a:bodyPr>
          <a:lstStyle/>
          <a:p>
            <a:pPr>
              <a:lnSpc>
                <a:spcPct val="90000"/>
              </a:lnSpc>
            </a:pPr>
            <a:r>
              <a:rPr lang="en-US" altLang="en-US" dirty="0"/>
              <a:t>Recording of the dollars coming and going out of the business</a:t>
            </a:r>
            <a:endParaRPr lang="en-US" altLang="en-US" sz="2800" dirty="0"/>
          </a:p>
          <a:p>
            <a:pPr>
              <a:lnSpc>
                <a:spcPct val="90000"/>
              </a:lnSpc>
            </a:pPr>
            <a:r>
              <a:rPr lang="en-US" altLang="en-US" dirty="0"/>
              <a:t>Features:</a:t>
            </a:r>
          </a:p>
          <a:p>
            <a:pPr lvl="1"/>
            <a:r>
              <a:rPr lang="en-US" altLang="en-US" dirty="0"/>
              <a:t>Shows where the money comes from (inflows) and where it goes (outflows)</a:t>
            </a:r>
          </a:p>
          <a:p>
            <a:pPr lvl="1"/>
            <a:r>
              <a:rPr lang="en-US" altLang="en-US" dirty="0"/>
              <a:t>Indicates how much will need to be borrowed to pay operating expenses and when it is needed</a:t>
            </a:r>
          </a:p>
          <a:p>
            <a:pPr marL="0" indent="0">
              <a:lnSpc>
                <a:spcPct val="90000"/>
              </a:lnSpc>
              <a:buNone/>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1043684336"/>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B9E8F836-86BD-4D08-9168-D1067AAB6596}"/>
              </a:ext>
            </a:extLst>
          </p:cNvPr>
          <p:cNvSpPr>
            <a:spLocks noGrp="1" noChangeArrowheads="1"/>
          </p:cNvSpPr>
          <p:nvPr>
            <p:ph type="title"/>
          </p:nvPr>
        </p:nvSpPr>
        <p:spPr>
          <a:xfrm>
            <a:off x="1524000" y="381000"/>
            <a:ext cx="9144000" cy="1143000"/>
          </a:xfrm>
        </p:spPr>
        <p:txBody>
          <a:bodyPr>
            <a:normAutofit fontScale="90000"/>
          </a:bodyPr>
          <a:lstStyle/>
          <a:p>
            <a:r>
              <a:rPr lang="en-US" altLang="en-US" sz="5400" dirty="0"/>
              <a:t>Cash Flow</a:t>
            </a:r>
            <a:br>
              <a:rPr lang="en-US" altLang="en-US" sz="4800" dirty="0"/>
            </a:br>
            <a:r>
              <a:rPr lang="en-US" altLang="en-US" sz="3600" dirty="0"/>
              <a:t>Key Measures</a:t>
            </a:r>
          </a:p>
        </p:txBody>
      </p:sp>
      <p:sp>
        <p:nvSpPr>
          <p:cNvPr id="71685" name="Rectangle 5">
            <a:extLst>
              <a:ext uri="{FF2B5EF4-FFF2-40B4-BE49-F238E27FC236}">
                <a16:creationId xmlns:a16="http://schemas.microsoft.com/office/drawing/2014/main" id="{8D3BACF0-0FDF-49E5-B567-6121E5304F7F}"/>
              </a:ext>
            </a:extLst>
          </p:cNvPr>
          <p:cNvSpPr>
            <a:spLocks noGrp="1" noChangeArrowheads="1"/>
          </p:cNvSpPr>
          <p:nvPr>
            <p:ph idx="1"/>
          </p:nvPr>
        </p:nvSpPr>
        <p:spPr>
          <a:xfrm>
            <a:off x="1981200" y="1981201"/>
            <a:ext cx="8763000" cy="4530725"/>
          </a:xfrm>
          <a:noFill/>
          <a:ln/>
        </p:spPr>
        <p:txBody>
          <a:bodyPr>
            <a:normAutofit fontScale="92500" lnSpcReduction="20000"/>
          </a:bodyPr>
          <a:lstStyle/>
          <a:p>
            <a:pPr marL="0" indent="0">
              <a:lnSpc>
                <a:spcPct val="90000"/>
              </a:lnSpc>
              <a:buNone/>
            </a:pPr>
            <a:r>
              <a:rPr lang="en-US" altLang="en-US" dirty="0"/>
              <a:t>Cash Inflow Items</a:t>
            </a:r>
          </a:p>
          <a:p>
            <a:pPr lvl="1"/>
            <a:r>
              <a:rPr lang="en-US" altLang="en-US" dirty="0"/>
              <a:t>Sales of crops/livestock</a:t>
            </a:r>
          </a:p>
          <a:p>
            <a:pPr lvl="1"/>
            <a:r>
              <a:rPr lang="en-US" altLang="en-US" dirty="0"/>
              <a:t>Agricultural Program Payments/Crop Insurance</a:t>
            </a:r>
          </a:p>
          <a:p>
            <a:pPr lvl="1"/>
            <a:r>
              <a:rPr lang="en-US" altLang="en-US" dirty="0"/>
              <a:t>Capital Assets Sales</a:t>
            </a:r>
          </a:p>
          <a:p>
            <a:pPr lvl="1"/>
            <a:r>
              <a:rPr lang="en-US" altLang="en-US" dirty="0"/>
              <a:t>Off-Farm Income?</a:t>
            </a:r>
          </a:p>
          <a:p>
            <a:pPr marL="457200" lvl="1" indent="0">
              <a:buNone/>
            </a:pPr>
            <a:r>
              <a:rPr lang="en-US" altLang="en-US" dirty="0"/>
              <a:t>			</a:t>
            </a:r>
          </a:p>
          <a:p>
            <a:pPr marL="0" indent="0">
              <a:buNone/>
            </a:pPr>
            <a:r>
              <a:rPr lang="en-US" altLang="en-US" dirty="0"/>
              <a:t>Cash Outflow Items</a:t>
            </a:r>
          </a:p>
          <a:p>
            <a:pPr lvl="1"/>
            <a:r>
              <a:rPr lang="en-US" altLang="en-US" dirty="0"/>
              <a:t>Seed, Fertilizer, Chemicals, Feed, Veterinary, etc.</a:t>
            </a:r>
          </a:p>
          <a:p>
            <a:pPr lvl="1"/>
            <a:r>
              <a:rPr lang="en-US" altLang="en-US" dirty="0"/>
              <a:t>Livestock &amp; Capital Assets Purchases</a:t>
            </a:r>
          </a:p>
          <a:p>
            <a:pPr lvl="1"/>
            <a:r>
              <a:rPr lang="en-US" altLang="en-US" dirty="0"/>
              <a:t>Family Living</a:t>
            </a:r>
          </a:p>
          <a:p>
            <a:pPr lvl="1"/>
            <a:r>
              <a:rPr lang="en-US" altLang="en-US" dirty="0"/>
              <a:t>Taxes</a:t>
            </a:r>
          </a:p>
          <a:p>
            <a:pPr marL="0" indent="0">
              <a:buNone/>
            </a:pPr>
            <a:endParaRPr lang="en-US" altLang="en-US" dirty="0"/>
          </a:p>
          <a:p>
            <a:pPr marL="0" indent="0">
              <a:buNone/>
            </a:pPr>
            <a:r>
              <a:rPr lang="en-US" altLang="en-US" dirty="0"/>
              <a:t>		Difference = Net Cash Flow</a:t>
            </a:r>
          </a:p>
          <a:p>
            <a:pPr marL="457200" lvl="1" indent="0">
              <a:buNone/>
            </a:pPr>
            <a:endParaRPr lang="en-US" altLang="en-US" dirty="0"/>
          </a:p>
        </p:txBody>
      </p:sp>
    </p:spTree>
    <p:extLst>
      <p:ext uri="{BB962C8B-B14F-4D97-AF65-F5344CB8AC3E}">
        <p14:creationId xmlns:p14="http://schemas.microsoft.com/office/powerpoint/2010/main" val="422433058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anim calcmode="lin" valueType="num">
                                      <p:cBhvr>
                                        <p:cTn id="7" dur="500" fill="hold"/>
                                        <p:tgtEl>
                                          <p:spTgt spid="7168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168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168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685">
                                            <p:txEl>
                                              <p:pRg st="1" end="1"/>
                                            </p:txEl>
                                          </p:spTgt>
                                        </p:tgtEl>
                                        <p:attrNameLst>
                                          <p:attrName>style.visibility</p:attrName>
                                        </p:attrNameLst>
                                      </p:cBhvr>
                                      <p:to>
                                        <p:strVal val="visible"/>
                                      </p:to>
                                    </p:set>
                                    <p:anim calcmode="lin" valueType="num">
                                      <p:cBhvr>
                                        <p:cTn id="12" dur="500" fill="hold"/>
                                        <p:tgtEl>
                                          <p:spTgt spid="7168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168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168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1685">
                                            <p:txEl>
                                              <p:pRg st="2" end="2"/>
                                            </p:txEl>
                                          </p:spTgt>
                                        </p:tgtEl>
                                        <p:attrNameLst>
                                          <p:attrName>style.visibility</p:attrName>
                                        </p:attrNameLst>
                                      </p:cBhvr>
                                      <p:to>
                                        <p:strVal val="visible"/>
                                      </p:to>
                                    </p:set>
                                    <p:anim calcmode="lin" valueType="num">
                                      <p:cBhvr>
                                        <p:cTn id="17" dur="500" fill="hold"/>
                                        <p:tgtEl>
                                          <p:spTgt spid="7168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7168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71685">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1685">
                                            <p:txEl>
                                              <p:pRg st="3" end="3"/>
                                            </p:txEl>
                                          </p:spTgt>
                                        </p:tgtEl>
                                        <p:attrNameLst>
                                          <p:attrName>style.visibility</p:attrName>
                                        </p:attrNameLst>
                                      </p:cBhvr>
                                      <p:to>
                                        <p:strVal val="visible"/>
                                      </p:to>
                                    </p:set>
                                    <p:anim calcmode="lin" valueType="num">
                                      <p:cBhvr>
                                        <p:cTn id="22" dur="500" fill="hold"/>
                                        <p:tgtEl>
                                          <p:spTgt spid="7168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7168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71685">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71685">
                                            <p:txEl>
                                              <p:pRg st="4" end="4"/>
                                            </p:txEl>
                                          </p:spTgt>
                                        </p:tgtEl>
                                        <p:attrNameLst>
                                          <p:attrName>style.visibility</p:attrName>
                                        </p:attrNameLst>
                                      </p:cBhvr>
                                      <p:to>
                                        <p:strVal val="visible"/>
                                      </p:to>
                                    </p:set>
                                    <p:anim calcmode="lin" valueType="num">
                                      <p:cBhvr>
                                        <p:cTn id="27" dur="500" fill="hold"/>
                                        <p:tgtEl>
                                          <p:spTgt spid="71685">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71685">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71685">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71685">
                                            <p:txEl>
                                              <p:pRg st="5" end="5"/>
                                            </p:txEl>
                                          </p:spTgt>
                                        </p:tgtEl>
                                        <p:attrNameLst>
                                          <p:attrName>style.visibility</p:attrName>
                                        </p:attrNameLst>
                                      </p:cBhvr>
                                      <p:to>
                                        <p:strVal val="visible"/>
                                      </p:to>
                                    </p:set>
                                    <p:anim calcmode="lin" valueType="num">
                                      <p:cBhvr>
                                        <p:cTn id="32" dur="500" fill="hold"/>
                                        <p:tgtEl>
                                          <p:spTgt spid="71685">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71685">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7168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1685">
                                            <p:txEl>
                                              <p:pRg st="6" end="6"/>
                                            </p:txEl>
                                          </p:spTgt>
                                        </p:tgtEl>
                                        <p:attrNameLst>
                                          <p:attrName>style.visibility</p:attrName>
                                        </p:attrNameLst>
                                      </p:cBhvr>
                                      <p:to>
                                        <p:strVal val="visible"/>
                                      </p:to>
                                    </p:set>
                                    <p:anim calcmode="lin" valueType="num">
                                      <p:cBhvr>
                                        <p:cTn id="39" dur="500" fill="hold"/>
                                        <p:tgtEl>
                                          <p:spTgt spid="71685">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71685">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71685">
                                            <p:txEl>
                                              <p:pRg st="6" end="6"/>
                                            </p:txEl>
                                          </p:spTgt>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71685">
                                            <p:txEl>
                                              <p:pRg st="7" end="7"/>
                                            </p:txEl>
                                          </p:spTgt>
                                        </p:tgtEl>
                                        <p:attrNameLst>
                                          <p:attrName>style.visibility</p:attrName>
                                        </p:attrNameLst>
                                      </p:cBhvr>
                                      <p:to>
                                        <p:strVal val="visible"/>
                                      </p:to>
                                    </p:set>
                                    <p:anim calcmode="lin" valueType="num">
                                      <p:cBhvr>
                                        <p:cTn id="44" dur="500" fill="hold"/>
                                        <p:tgtEl>
                                          <p:spTgt spid="71685">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71685">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71685">
                                            <p:txEl>
                                              <p:pRg st="7" end="7"/>
                                            </p:txEl>
                                          </p:spTgt>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71685">
                                            <p:txEl>
                                              <p:pRg st="8" end="8"/>
                                            </p:txEl>
                                          </p:spTgt>
                                        </p:tgtEl>
                                        <p:attrNameLst>
                                          <p:attrName>style.visibility</p:attrName>
                                        </p:attrNameLst>
                                      </p:cBhvr>
                                      <p:to>
                                        <p:strVal val="visible"/>
                                      </p:to>
                                    </p:set>
                                    <p:anim calcmode="lin" valueType="num">
                                      <p:cBhvr>
                                        <p:cTn id="49" dur="500" fill="hold"/>
                                        <p:tgtEl>
                                          <p:spTgt spid="71685">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71685">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71685">
                                            <p:txEl>
                                              <p:pRg st="8" end="8"/>
                                            </p:txEl>
                                          </p:spTgt>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71685">
                                            <p:txEl>
                                              <p:pRg st="9" end="9"/>
                                            </p:txEl>
                                          </p:spTgt>
                                        </p:tgtEl>
                                        <p:attrNameLst>
                                          <p:attrName>style.visibility</p:attrName>
                                        </p:attrNameLst>
                                      </p:cBhvr>
                                      <p:to>
                                        <p:strVal val="visible"/>
                                      </p:to>
                                    </p:set>
                                    <p:anim calcmode="lin" valueType="num">
                                      <p:cBhvr>
                                        <p:cTn id="54" dur="500" fill="hold"/>
                                        <p:tgtEl>
                                          <p:spTgt spid="71685">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71685">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71685">
                                            <p:txEl>
                                              <p:pRg st="9" end="9"/>
                                            </p:txEl>
                                          </p:spTgt>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71685">
                                            <p:txEl>
                                              <p:pRg st="10" end="10"/>
                                            </p:txEl>
                                          </p:spTgt>
                                        </p:tgtEl>
                                        <p:attrNameLst>
                                          <p:attrName>style.visibility</p:attrName>
                                        </p:attrNameLst>
                                      </p:cBhvr>
                                      <p:to>
                                        <p:strVal val="visible"/>
                                      </p:to>
                                    </p:set>
                                    <p:anim calcmode="lin" valueType="num">
                                      <p:cBhvr>
                                        <p:cTn id="59" dur="500" fill="hold"/>
                                        <p:tgtEl>
                                          <p:spTgt spid="71685">
                                            <p:txEl>
                                              <p:pRg st="10" end="10"/>
                                            </p:txEl>
                                          </p:spTgt>
                                        </p:tgtEl>
                                        <p:attrNameLst>
                                          <p:attrName>ppt_w</p:attrName>
                                        </p:attrNameLst>
                                      </p:cBhvr>
                                      <p:tavLst>
                                        <p:tav tm="0">
                                          <p:val>
                                            <p:fltVal val="0"/>
                                          </p:val>
                                        </p:tav>
                                        <p:tav tm="100000">
                                          <p:val>
                                            <p:strVal val="#ppt_w"/>
                                          </p:val>
                                        </p:tav>
                                      </p:tavLst>
                                    </p:anim>
                                    <p:anim calcmode="lin" valueType="num">
                                      <p:cBhvr>
                                        <p:cTn id="60" dur="500" fill="hold"/>
                                        <p:tgtEl>
                                          <p:spTgt spid="71685">
                                            <p:txEl>
                                              <p:pRg st="10" end="10"/>
                                            </p:txEl>
                                          </p:spTgt>
                                        </p:tgtEl>
                                        <p:attrNameLst>
                                          <p:attrName>ppt_h</p:attrName>
                                        </p:attrNameLst>
                                      </p:cBhvr>
                                      <p:tavLst>
                                        <p:tav tm="0">
                                          <p:val>
                                            <p:fltVal val="0"/>
                                          </p:val>
                                        </p:tav>
                                        <p:tav tm="100000">
                                          <p:val>
                                            <p:strVal val="#ppt_h"/>
                                          </p:val>
                                        </p:tav>
                                      </p:tavLst>
                                    </p:anim>
                                    <p:animEffect transition="in" filter="fade">
                                      <p:cBhvr>
                                        <p:cTn id="61" dur="500"/>
                                        <p:tgtEl>
                                          <p:spTgt spid="71685">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71685">
                                            <p:txEl>
                                              <p:pRg st="12" end="12"/>
                                            </p:txEl>
                                          </p:spTgt>
                                        </p:tgtEl>
                                        <p:attrNameLst>
                                          <p:attrName>style.visibility</p:attrName>
                                        </p:attrNameLst>
                                      </p:cBhvr>
                                      <p:to>
                                        <p:strVal val="visible"/>
                                      </p:to>
                                    </p:set>
                                    <p:anim calcmode="lin" valueType="num">
                                      <p:cBhvr>
                                        <p:cTn id="66" dur="500" fill="hold"/>
                                        <p:tgtEl>
                                          <p:spTgt spid="71685">
                                            <p:txEl>
                                              <p:pRg st="12" end="12"/>
                                            </p:txEl>
                                          </p:spTgt>
                                        </p:tgtEl>
                                        <p:attrNameLst>
                                          <p:attrName>ppt_w</p:attrName>
                                        </p:attrNameLst>
                                      </p:cBhvr>
                                      <p:tavLst>
                                        <p:tav tm="0">
                                          <p:val>
                                            <p:fltVal val="0"/>
                                          </p:val>
                                        </p:tav>
                                        <p:tav tm="100000">
                                          <p:val>
                                            <p:strVal val="#ppt_w"/>
                                          </p:val>
                                        </p:tav>
                                      </p:tavLst>
                                    </p:anim>
                                    <p:anim calcmode="lin" valueType="num">
                                      <p:cBhvr>
                                        <p:cTn id="67" dur="500" fill="hold"/>
                                        <p:tgtEl>
                                          <p:spTgt spid="71685">
                                            <p:txEl>
                                              <p:pRg st="12" end="12"/>
                                            </p:txEl>
                                          </p:spTgt>
                                        </p:tgtEl>
                                        <p:attrNameLst>
                                          <p:attrName>ppt_h</p:attrName>
                                        </p:attrNameLst>
                                      </p:cBhvr>
                                      <p:tavLst>
                                        <p:tav tm="0">
                                          <p:val>
                                            <p:fltVal val="0"/>
                                          </p:val>
                                        </p:tav>
                                        <p:tav tm="100000">
                                          <p:val>
                                            <p:strVal val="#ppt_h"/>
                                          </p:val>
                                        </p:tav>
                                      </p:tavLst>
                                    </p:anim>
                                    <p:animEffect transition="in" filter="fade">
                                      <p:cBhvr>
                                        <p:cTn id="68" dur="500"/>
                                        <p:tgtEl>
                                          <p:spTgt spid="7168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7F5C3-1F62-43E0-AA18-4E168133E3ED}"/>
              </a:ext>
            </a:extLst>
          </p:cNvPr>
          <p:cNvSpPr>
            <a:spLocks noGrp="1"/>
          </p:cNvSpPr>
          <p:nvPr>
            <p:ph type="title"/>
          </p:nvPr>
        </p:nvSpPr>
        <p:spPr>
          <a:xfrm>
            <a:off x="770466" y="365126"/>
            <a:ext cx="10811934" cy="1768474"/>
          </a:xfrm>
        </p:spPr>
        <p:txBody>
          <a:bodyPr>
            <a:normAutofit/>
          </a:bodyPr>
          <a:lstStyle/>
          <a:p>
            <a:r>
              <a:rPr lang="en-US" dirty="0"/>
              <a:t>Cash Flow </a:t>
            </a:r>
            <a:br>
              <a:rPr lang="en-US" dirty="0"/>
            </a:br>
            <a:r>
              <a:rPr lang="en-US" dirty="0"/>
              <a:t>Example</a:t>
            </a:r>
          </a:p>
        </p:txBody>
      </p:sp>
      <p:pic>
        <p:nvPicPr>
          <p:cNvPr id="11" name="Content Placeholder 10" descr="Screen Clipping">
            <a:extLst>
              <a:ext uri="{FF2B5EF4-FFF2-40B4-BE49-F238E27FC236}">
                <a16:creationId xmlns:a16="http://schemas.microsoft.com/office/drawing/2014/main" id="{D26E5F65-57E0-44C5-B164-335132C427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95800" y="131524"/>
            <a:ext cx="6324600" cy="6671154"/>
          </a:xfrm>
        </p:spPr>
      </p:pic>
    </p:spTree>
    <p:extLst>
      <p:ext uri="{BB962C8B-B14F-4D97-AF65-F5344CB8AC3E}">
        <p14:creationId xmlns:p14="http://schemas.microsoft.com/office/powerpoint/2010/main" val="288996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ChangeArrowheads="1"/>
          </p:cNvSpPr>
          <p:nvPr/>
        </p:nvSpPr>
        <p:spPr bwMode="auto">
          <a:xfrm>
            <a:off x="1828800" y="1064964"/>
            <a:ext cx="86868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itchFamily="34" charset="0"/>
              <a:buChar char="•"/>
            </a:pPr>
            <a:r>
              <a:rPr lang="en-US" sz="3200" dirty="0"/>
              <a:t>  Income tax filing</a:t>
            </a:r>
          </a:p>
          <a:p>
            <a:pPr marL="171450" indent="-171450">
              <a:buFont typeface="Arial" pitchFamily="34" charset="0"/>
              <a:buChar char="•"/>
            </a:pPr>
            <a:endParaRPr lang="en-US" sz="1000" dirty="0"/>
          </a:p>
          <a:p>
            <a:pPr marL="457200" indent="-457200">
              <a:buFont typeface="Arial" pitchFamily="34" charset="0"/>
              <a:buChar char="•"/>
            </a:pPr>
            <a:r>
              <a:rPr lang="en-US" sz="3200" dirty="0"/>
              <a:t>  Working with lender</a:t>
            </a:r>
          </a:p>
          <a:p>
            <a:pPr marL="171450" indent="-171450">
              <a:buFont typeface="Arial" pitchFamily="34" charset="0"/>
              <a:buChar char="•"/>
            </a:pPr>
            <a:endParaRPr lang="en-US" sz="1000" dirty="0"/>
          </a:p>
          <a:p>
            <a:pPr marL="457200" indent="-457200">
              <a:buFont typeface="Arial" pitchFamily="34" charset="0"/>
              <a:buChar char="•"/>
            </a:pPr>
            <a:r>
              <a:rPr lang="en-US" sz="3200" dirty="0"/>
              <a:t>  Management of operation</a:t>
            </a:r>
          </a:p>
          <a:p>
            <a:endParaRPr lang="en-US" sz="3200" dirty="0"/>
          </a:p>
          <a:p>
            <a:pPr algn="ctr">
              <a:buFont typeface="Wingdings" pitchFamily="2" charset="2"/>
              <a:buNone/>
            </a:pPr>
            <a:r>
              <a:rPr lang="en-US" sz="3200" dirty="0"/>
              <a:t>  </a:t>
            </a:r>
            <a:r>
              <a:rPr lang="en-US" sz="3200" dirty="0">
                <a:solidFill>
                  <a:schemeClr val="bg1">
                    <a:lumMod val="50000"/>
                  </a:schemeClr>
                </a:solidFill>
              </a:rPr>
              <a:t>The road to good record keeping is paved with good intentions…….</a:t>
            </a:r>
          </a:p>
          <a:p>
            <a:pPr algn="ctr">
              <a:buFont typeface="Wingdings" pitchFamily="2" charset="2"/>
              <a:buNone/>
            </a:pPr>
            <a:r>
              <a:rPr lang="en-US" sz="3200" dirty="0">
                <a:solidFill>
                  <a:schemeClr val="bg1">
                    <a:lumMod val="50000"/>
                  </a:schemeClr>
                </a:solidFill>
              </a:rPr>
              <a:t>But good intentions aren’t much help in </a:t>
            </a:r>
          </a:p>
          <a:p>
            <a:pPr algn="ctr">
              <a:buFont typeface="Wingdings" pitchFamily="2" charset="2"/>
              <a:buNone/>
            </a:pPr>
            <a:r>
              <a:rPr lang="en-US" sz="3200" dirty="0">
                <a:solidFill>
                  <a:schemeClr val="bg1">
                    <a:lumMod val="50000"/>
                  </a:schemeClr>
                </a:solidFill>
              </a:rPr>
              <a:t>creating the financial information needed </a:t>
            </a:r>
          </a:p>
          <a:p>
            <a:pPr algn="ctr">
              <a:buFont typeface="Wingdings" pitchFamily="2" charset="2"/>
              <a:buNone/>
            </a:pPr>
            <a:r>
              <a:rPr lang="en-US" sz="3200" dirty="0">
                <a:solidFill>
                  <a:schemeClr val="bg1">
                    <a:lumMod val="50000"/>
                  </a:schemeClr>
                </a:solidFill>
              </a:rPr>
              <a:t>for decision making</a:t>
            </a:r>
          </a:p>
        </p:txBody>
      </p:sp>
      <p:sp>
        <p:nvSpPr>
          <p:cNvPr id="44038" name="Rectangle 6"/>
          <p:cNvSpPr>
            <a:spLocks noGrp="1" noChangeArrowheads="1"/>
          </p:cNvSpPr>
          <p:nvPr>
            <p:ph type="title"/>
          </p:nvPr>
        </p:nvSpPr>
        <p:spPr>
          <a:xfrm>
            <a:off x="1981200" y="228601"/>
            <a:ext cx="8229600" cy="792163"/>
          </a:xfrm>
          <a:noFill/>
          <a:ln/>
        </p:spPr>
        <p:txBody>
          <a:bodyPr>
            <a:noAutofit/>
          </a:bodyPr>
          <a:lstStyle/>
          <a:p>
            <a:r>
              <a:rPr lang="en-US" dirty="0"/>
              <a:t>Why keep records?</a:t>
            </a:r>
          </a:p>
        </p:txBody>
      </p:sp>
    </p:spTree>
    <p:extLst>
      <p:ext uri="{BB962C8B-B14F-4D97-AF65-F5344CB8AC3E}">
        <p14:creationId xmlns:p14="http://schemas.microsoft.com/office/powerpoint/2010/main" val="19264488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68A0FFB-20DC-4706-8B15-9B2F46A0A8BA}"/>
              </a:ext>
            </a:extLst>
          </p:cNvPr>
          <p:cNvSpPr>
            <a:spLocks noGrp="1" noChangeArrowheads="1"/>
          </p:cNvSpPr>
          <p:nvPr>
            <p:ph type="title"/>
          </p:nvPr>
        </p:nvSpPr>
        <p:spPr>
          <a:xfrm>
            <a:off x="1524000" y="277813"/>
            <a:ext cx="9144000" cy="1143000"/>
          </a:xfrm>
        </p:spPr>
        <p:txBody>
          <a:bodyPr/>
          <a:lstStyle/>
          <a:p>
            <a:r>
              <a:rPr lang="en-US" altLang="en-US" dirty="0"/>
              <a:t>Completing a Cash Flow</a:t>
            </a:r>
          </a:p>
        </p:txBody>
      </p:sp>
      <p:sp>
        <p:nvSpPr>
          <p:cNvPr id="72707" name="Rectangle 3">
            <a:extLst>
              <a:ext uri="{FF2B5EF4-FFF2-40B4-BE49-F238E27FC236}">
                <a16:creationId xmlns:a16="http://schemas.microsoft.com/office/drawing/2014/main" id="{19A6D1C1-8D6F-445B-9F07-6D30F321F718}"/>
              </a:ext>
            </a:extLst>
          </p:cNvPr>
          <p:cNvSpPr>
            <a:spLocks noGrp="1" noChangeArrowheads="1"/>
          </p:cNvSpPr>
          <p:nvPr>
            <p:ph idx="1"/>
          </p:nvPr>
        </p:nvSpPr>
        <p:spPr/>
        <p:txBody>
          <a:bodyPr/>
          <a:lstStyle/>
          <a:p>
            <a:pPr marL="457200" lvl="1" indent="0">
              <a:lnSpc>
                <a:spcPct val="90000"/>
              </a:lnSpc>
              <a:buNone/>
            </a:pPr>
            <a:r>
              <a:rPr lang="en-US" altLang="en-US" dirty="0"/>
              <a:t>Historical vs. Projected Cash Flow</a:t>
            </a:r>
          </a:p>
          <a:p>
            <a:pPr lvl="1">
              <a:lnSpc>
                <a:spcPct val="90000"/>
              </a:lnSpc>
            </a:pPr>
            <a:r>
              <a:rPr lang="en-US" altLang="en-US" dirty="0"/>
              <a:t>Historical = What actually happened in that time period?</a:t>
            </a:r>
          </a:p>
          <a:p>
            <a:pPr lvl="1">
              <a:lnSpc>
                <a:spcPct val="90000"/>
              </a:lnSpc>
            </a:pPr>
            <a:r>
              <a:rPr lang="en-US" altLang="en-US" dirty="0"/>
              <a:t>Projected = When will cash come in and flow out?  What will my operating loan requirements be?</a:t>
            </a:r>
          </a:p>
          <a:p>
            <a:pPr marL="457200" lvl="1" indent="0">
              <a:lnSpc>
                <a:spcPct val="90000"/>
              </a:lnSpc>
              <a:buNone/>
            </a:pPr>
            <a:endParaRPr lang="en-US" altLang="en-US" dirty="0"/>
          </a:p>
          <a:p>
            <a:pPr marL="457200" lvl="1" indent="0">
              <a:lnSpc>
                <a:spcPct val="90000"/>
              </a:lnSpc>
              <a:buNone/>
            </a:pPr>
            <a:r>
              <a:rPr lang="en-US" altLang="en-US" i="1" dirty="0"/>
              <a:t>Obviously you need to start somewhere, but the best way to make a projected cash flow is with an historical cash flow!</a:t>
            </a:r>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699337676"/>
      </p:ext>
    </p:extLst>
  </p:cSld>
  <p:clrMapOvr>
    <a:masterClrMapping/>
  </p:clrMapOvr>
  <p:transition>
    <p:comb/>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68A0FFB-20DC-4706-8B15-9B2F46A0A8BA}"/>
              </a:ext>
            </a:extLst>
          </p:cNvPr>
          <p:cNvSpPr>
            <a:spLocks noGrp="1" noChangeArrowheads="1"/>
          </p:cNvSpPr>
          <p:nvPr>
            <p:ph type="title"/>
          </p:nvPr>
        </p:nvSpPr>
        <p:spPr>
          <a:xfrm>
            <a:off x="1524000" y="277813"/>
            <a:ext cx="9144000" cy="1143000"/>
          </a:xfrm>
        </p:spPr>
        <p:txBody>
          <a:bodyPr/>
          <a:lstStyle/>
          <a:p>
            <a:r>
              <a:rPr lang="en-US" altLang="en-US" dirty="0"/>
              <a:t>Completing a Cash Flow</a:t>
            </a:r>
          </a:p>
        </p:txBody>
      </p:sp>
      <p:sp>
        <p:nvSpPr>
          <p:cNvPr id="72707" name="Rectangle 3">
            <a:extLst>
              <a:ext uri="{FF2B5EF4-FFF2-40B4-BE49-F238E27FC236}">
                <a16:creationId xmlns:a16="http://schemas.microsoft.com/office/drawing/2014/main" id="{19A6D1C1-8D6F-445B-9F07-6D30F321F718}"/>
              </a:ext>
            </a:extLst>
          </p:cNvPr>
          <p:cNvSpPr>
            <a:spLocks noGrp="1" noChangeArrowheads="1"/>
          </p:cNvSpPr>
          <p:nvPr>
            <p:ph idx="1"/>
          </p:nvPr>
        </p:nvSpPr>
        <p:spPr/>
        <p:txBody>
          <a:bodyPr/>
          <a:lstStyle/>
          <a:p>
            <a:pPr marL="457200" lvl="1" indent="0">
              <a:lnSpc>
                <a:spcPct val="90000"/>
              </a:lnSpc>
              <a:buNone/>
            </a:pPr>
            <a:r>
              <a:rPr lang="en-US" altLang="en-US" dirty="0"/>
              <a:t>Total Business or Partial Business Cash Flow?</a:t>
            </a:r>
          </a:p>
          <a:p>
            <a:pPr lvl="1"/>
            <a:r>
              <a:rPr lang="en-US" altLang="en-US" dirty="0"/>
              <a:t>Do you include family living and off-farm income?</a:t>
            </a:r>
          </a:p>
          <a:p>
            <a:pPr lvl="2"/>
            <a:r>
              <a:rPr lang="en-US" altLang="en-US" dirty="0"/>
              <a:t>If it will effect your </a:t>
            </a:r>
            <a:r>
              <a:rPr lang="en-US" altLang="en-US" b="1" i="1" u="sng" dirty="0"/>
              <a:t>farm’s</a:t>
            </a:r>
            <a:r>
              <a:rPr lang="en-US" altLang="en-US" dirty="0"/>
              <a:t> cash flow = YES</a:t>
            </a:r>
          </a:p>
          <a:p>
            <a:pPr lvl="1"/>
            <a:r>
              <a:rPr lang="en-US" altLang="en-US" dirty="0"/>
              <a:t>You can just do a cash flow for one enterprise or part of the farm </a:t>
            </a:r>
          </a:p>
          <a:p>
            <a:pPr lvl="1"/>
            <a:r>
              <a:rPr lang="en-US" altLang="en-US" dirty="0"/>
              <a:t>You do a partial cash flow for an expansion or change in the business</a:t>
            </a:r>
          </a:p>
          <a:p>
            <a:pPr marL="457200" lvl="1" indent="0">
              <a:buNone/>
            </a:pPr>
            <a:endParaRPr lang="en-US" altLang="en-US" dirty="0"/>
          </a:p>
          <a:p>
            <a:pPr lvl="1"/>
            <a:r>
              <a:rPr lang="en-US" altLang="en-US" dirty="0"/>
              <a:t>Monthly intervals?  Full year?</a:t>
            </a:r>
          </a:p>
          <a:p>
            <a:pPr marL="0" indent="0">
              <a:lnSpc>
                <a:spcPct val="90000"/>
              </a:lnSpc>
              <a:buNone/>
            </a:pPr>
            <a:endParaRPr lang="en-US" altLang="en-US" sz="2800" dirty="0"/>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3407737610"/>
      </p:ext>
    </p:extLst>
  </p:cSld>
  <p:clrMapOvr>
    <a:masterClrMapping/>
  </p:clrMapOvr>
  <p:transition>
    <p:comb/>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68A0FFB-20DC-4706-8B15-9B2F46A0A8BA}"/>
              </a:ext>
            </a:extLst>
          </p:cNvPr>
          <p:cNvSpPr>
            <a:spLocks noGrp="1" noChangeArrowheads="1"/>
          </p:cNvSpPr>
          <p:nvPr>
            <p:ph type="title"/>
          </p:nvPr>
        </p:nvSpPr>
        <p:spPr>
          <a:xfrm>
            <a:off x="1524000" y="277813"/>
            <a:ext cx="9144000" cy="1143000"/>
          </a:xfrm>
        </p:spPr>
        <p:txBody>
          <a:bodyPr/>
          <a:lstStyle/>
          <a:p>
            <a:r>
              <a:rPr lang="en-US" altLang="en-US" dirty="0"/>
              <a:t>Projecting a Cash Flow</a:t>
            </a:r>
          </a:p>
        </p:txBody>
      </p:sp>
      <p:sp>
        <p:nvSpPr>
          <p:cNvPr id="72707" name="Rectangle 3">
            <a:extLst>
              <a:ext uri="{FF2B5EF4-FFF2-40B4-BE49-F238E27FC236}">
                <a16:creationId xmlns:a16="http://schemas.microsoft.com/office/drawing/2014/main" id="{19A6D1C1-8D6F-445B-9F07-6D30F321F718}"/>
              </a:ext>
            </a:extLst>
          </p:cNvPr>
          <p:cNvSpPr>
            <a:spLocks noGrp="1" noChangeArrowheads="1"/>
          </p:cNvSpPr>
          <p:nvPr>
            <p:ph idx="1"/>
          </p:nvPr>
        </p:nvSpPr>
        <p:spPr/>
        <p:txBody>
          <a:bodyPr/>
          <a:lstStyle/>
          <a:p>
            <a:pPr marL="0" indent="0">
              <a:buNone/>
            </a:pPr>
            <a:r>
              <a:rPr lang="en-US" dirty="0"/>
              <a:t>Information for preparing a cash flow projection comes from many sources including:</a:t>
            </a:r>
            <a:endParaRPr lang="en-US" sz="1800" dirty="0"/>
          </a:p>
          <a:p>
            <a:pPr marL="0" indent="0">
              <a:buNone/>
            </a:pPr>
            <a:r>
              <a:rPr lang="en-US" dirty="0"/>
              <a:t>1. Records of actual cash flow or other farm records from past years</a:t>
            </a:r>
            <a:endParaRPr lang="en-US" sz="1800" dirty="0"/>
          </a:p>
          <a:p>
            <a:pPr marL="0" indent="0">
              <a:buNone/>
            </a:pPr>
            <a:r>
              <a:rPr lang="en-US" dirty="0"/>
              <a:t>2. Tax returns</a:t>
            </a:r>
            <a:endParaRPr lang="en-US" sz="1800" dirty="0"/>
          </a:p>
          <a:p>
            <a:pPr marL="0" indent="0">
              <a:buNone/>
            </a:pPr>
            <a:r>
              <a:rPr lang="en-US" dirty="0"/>
              <a:t>3. Publications listing investment requirements for crops and livestock enterprises (to determine projected periodic cash payments)</a:t>
            </a:r>
            <a:endParaRPr lang="en-US" sz="1800" dirty="0"/>
          </a:p>
          <a:p>
            <a:pPr marL="0" indent="0">
              <a:buNone/>
            </a:pPr>
            <a:r>
              <a:rPr lang="en-US" dirty="0"/>
              <a:t>4. Feed records or if not, publications listing feed requirements for livestock enterprises</a:t>
            </a:r>
            <a:endParaRPr lang="en-US" sz="1800" dirty="0"/>
          </a:p>
          <a:p>
            <a:pPr marL="0" indent="0">
              <a:buNone/>
            </a:pPr>
            <a:r>
              <a:rPr lang="en-US" dirty="0"/>
              <a:t>5. Price and yield estimates.  </a:t>
            </a:r>
            <a:endParaRPr lang="en-US" sz="1800" dirty="0"/>
          </a:p>
          <a:p>
            <a:pPr marL="457200" lvl="1" indent="0">
              <a:lnSpc>
                <a:spcPct val="90000"/>
              </a:lnSpc>
              <a:buNone/>
            </a:pPr>
            <a:endParaRPr lang="en-US" altLang="en-US" i="1" dirty="0"/>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a:p>
            <a:pPr>
              <a:lnSpc>
                <a:spcPct val="90000"/>
              </a:lnSpc>
            </a:pPr>
            <a:endParaRPr lang="en-US" altLang="en-US" sz="2800" dirty="0"/>
          </a:p>
        </p:txBody>
      </p:sp>
    </p:spTree>
    <p:extLst>
      <p:ext uri="{BB962C8B-B14F-4D97-AF65-F5344CB8AC3E}">
        <p14:creationId xmlns:p14="http://schemas.microsoft.com/office/powerpoint/2010/main" val="1608598079"/>
      </p:ext>
    </p:extLst>
  </p:cSld>
  <p:clrMapOvr>
    <a:masterClrMapping/>
  </p:clrMapOvr>
  <p:transition>
    <p:comb/>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B849472-F005-4EFA-92C3-25965D604E65}"/>
              </a:ext>
            </a:extLst>
          </p:cNvPr>
          <p:cNvSpPr>
            <a:spLocks noGrp="1" noChangeArrowheads="1"/>
          </p:cNvSpPr>
          <p:nvPr>
            <p:ph type="title"/>
          </p:nvPr>
        </p:nvSpPr>
        <p:spPr/>
        <p:txBody>
          <a:bodyPr>
            <a:normAutofit fontScale="90000"/>
          </a:bodyPr>
          <a:lstStyle/>
          <a:p>
            <a:r>
              <a:rPr lang="en-US" altLang="en-US" sz="5400" dirty="0"/>
              <a:t>Cash Flow</a:t>
            </a:r>
            <a:br>
              <a:rPr lang="en-US" altLang="en-US" sz="4000" dirty="0"/>
            </a:br>
            <a:r>
              <a:rPr lang="en-US" altLang="en-US" dirty="0"/>
              <a:t>Interpretation and Use</a:t>
            </a:r>
          </a:p>
        </p:txBody>
      </p:sp>
      <p:sp>
        <p:nvSpPr>
          <p:cNvPr id="82947" name="Rectangle 3">
            <a:extLst>
              <a:ext uri="{FF2B5EF4-FFF2-40B4-BE49-F238E27FC236}">
                <a16:creationId xmlns:a16="http://schemas.microsoft.com/office/drawing/2014/main" id="{4B117646-8122-48D4-A0AF-C52B4BAFDEB4}"/>
              </a:ext>
            </a:extLst>
          </p:cNvPr>
          <p:cNvSpPr>
            <a:spLocks noGrp="1" noChangeArrowheads="1"/>
          </p:cNvSpPr>
          <p:nvPr>
            <p:ph idx="1"/>
          </p:nvPr>
        </p:nvSpPr>
        <p:spPr>
          <a:xfrm>
            <a:off x="1981200" y="1752601"/>
            <a:ext cx="8229600" cy="4530725"/>
          </a:xfrm>
        </p:spPr>
        <p:txBody>
          <a:bodyPr/>
          <a:lstStyle/>
          <a:p>
            <a:pPr marL="457200" lvl="1" indent="0">
              <a:buNone/>
            </a:pPr>
            <a:r>
              <a:rPr lang="en-US" altLang="en-US" sz="3200" dirty="0"/>
              <a:t>Evaluating Feasibility</a:t>
            </a:r>
          </a:p>
          <a:p>
            <a:pPr marL="457200" lvl="1" indent="0">
              <a:buNone/>
            </a:pPr>
            <a:endParaRPr lang="en-US" altLang="en-US" dirty="0"/>
          </a:p>
          <a:p>
            <a:pPr marL="457200" lvl="1" indent="0">
              <a:buNone/>
            </a:pPr>
            <a:r>
              <a:rPr lang="en-US" altLang="en-US" dirty="0"/>
              <a:t>Two management questions that need to be studied regarding proposed business changes are:</a:t>
            </a:r>
          </a:p>
          <a:p>
            <a:pPr marL="457200" lvl="1" indent="0">
              <a:buNone/>
            </a:pPr>
            <a:r>
              <a:rPr lang="en-US" altLang="en-US" dirty="0"/>
              <a:t>	1.	Will the changes be profitable in the long run?</a:t>
            </a:r>
          </a:p>
          <a:p>
            <a:pPr marL="457200" lvl="1" indent="0">
              <a:buNone/>
            </a:pPr>
            <a:r>
              <a:rPr lang="en-US" altLang="en-US" dirty="0"/>
              <a:t>	2.	Will the changes be feasible in the short run?</a:t>
            </a:r>
          </a:p>
          <a:p>
            <a:pPr marL="457200" lvl="1" indent="0">
              <a:buNone/>
            </a:pPr>
            <a:endParaRPr lang="en-US" altLang="en-US" dirty="0"/>
          </a:p>
        </p:txBody>
      </p:sp>
    </p:spTree>
    <p:extLst>
      <p:ext uri="{BB962C8B-B14F-4D97-AF65-F5344CB8AC3E}">
        <p14:creationId xmlns:p14="http://schemas.microsoft.com/office/powerpoint/2010/main" val="38123095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500" fill="hold"/>
                                        <p:tgtEl>
                                          <p:spTgt spid="829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9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294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2947">
                                            <p:txEl>
                                              <p:pRg st="2" end="2"/>
                                            </p:txEl>
                                          </p:spTgt>
                                        </p:tgtEl>
                                        <p:attrNameLst>
                                          <p:attrName>style.visibility</p:attrName>
                                        </p:attrNameLst>
                                      </p:cBhvr>
                                      <p:to>
                                        <p:strVal val="visible"/>
                                      </p:to>
                                    </p:set>
                                    <p:anim calcmode="lin" valueType="num">
                                      <p:cBhvr>
                                        <p:cTn id="12" dur="500" fill="hold"/>
                                        <p:tgtEl>
                                          <p:spTgt spid="8294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82947">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82947">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2947">
                                            <p:txEl>
                                              <p:pRg st="3" end="3"/>
                                            </p:txEl>
                                          </p:spTgt>
                                        </p:tgtEl>
                                        <p:attrNameLst>
                                          <p:attrName>style.visibility</p:attrName>
                                        </p:attrNameLst>
                                      </p:cBhvr>
                                      <p:to>
                                        <p:strVal val="visible"/>
                                      </p:to>
                                    </p:set>
                                    <p:anim calcmode="lin" valueType="num">
                                      <p:cBhvr>
                                        <p:cTn id="17" dur="500" fill="hold"/>
                                        <p:tgtEl>
                                          <p:spTgt spid="82947">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82947">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82947">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82947">
                                            <p:txEl>
                                              <p:pRg st="4" end="4"/>
                                            </p:txEl>
                                          </p:spTgt>
                                        </p:tgtEl>
                                        <p:attrNameLst>
                                          <p:attrName>style.visibility</p:attrName>
                                        </p:attrNameLst>
                                      </p:cBhvr>
                                      <p:to>
                                        <p:strVal val="visible"/>
                                      </p:to>
                                    </p:set>
                                    <p:anim calcmode="lin" valueType="num">
                                      <p:cBhvr>
                                        <p:cTn id="22" dur="500" fill="hold"/>
                                        <p:tgtEl>
                                          <p:spTgt spid="82947">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82947">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829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B849472-F005-4EFA-92C3-25965D604E65}"/>
              </a:ext>
            </a:extLst>
          </p:cNvPr>
          <p:cNvSpPr>
            <a:spLocks noGrp="1" noChangeArrowheads="1"/>
          </p:cNvSpPr>
          <p:nvPr>
            <p:ph type="title"/>
          </p:nvPr>
        </p:nvSpPr>
        <p:spPr/>
        <p:txBody>
          <a:bodyPr>
            <a:normAutofit fontScale="90000"/>
          </a:bodyPr>
          <a:lstStyle/>
          <a:p>
            <a:r>
              <a:rPr lang="en-US" altLang="en-US" sz="5400" dirty="0"/>
              <a:t>Cash Flow</a:t>
            </a:r>
            <a:br>
              <a:rPr lang="en-US" altLang="en-US" sz="4000" dirty="0"/>
            </a:br>
            <a:r>
              <a:rPr lang="en-US" altLang="en-US" dirty="0"/>
              <a:t>Interpretation and Use</a:t>
            </a:r>
          </a:p>
        </p:txBody>
      </p:sp>
      <p:sp>
        <p:nvSpPr>
          <p:cNvPr id="82947" name="Rectangle 3">
            <a:extLst>
              <a:ext uri="{FF2B5EF4-FFF2-40B4-BE49-F238E27FC236}">
                <a16:creationId xmlns:a16="http://schemas.microsoft.com/office/drawing/2014/main" id="{4B117646-8122-48D4-A0AF-C52B4BAFDEB4}"/>
              </a:ext>
            </a:extLst>
          </p:cNvPr>
          <p:cNvSpPr>
            <a:spLocks noGrp="1" noChangeArrowheads="1"/>
          </p:cNvSpPr>
          <p:nvPr>
            <p:ph idx="1"/>
          </p:nvPr>
        </p:nvSpPr>
        <p:spPr>
          <a:xfrm>
            <a:off x="1981200" y="1752601"/>
            <a:ext cx="8229600" cy="4530725"/>
          </a:xfrm>
        </p:spPr>
        <p:txBody>
          <a:bodyPr/>
          <a:lstStyle/>
          <a:p>
            <a:pPr lvl="1"/>
            <a:r>
              <a:rPr lang="en-US" altLang="en-US" sz="3200" dirty="0"/>
              <a:t>Indicates how much will need to be borrowed and when</a:t>
            </a:r>
          </a:p>
          <a:p>
            <a:pPr lvl="1"/>
            <a:r>
              <a:rPr lang="en-US" altLang="en-US" sz="3200" dirty="0"/>
              <a:t>Can compare to actual cash flow to projections and discrepancies can alert the management about a potential problem</a:t>
            </a:r>
          </a:p>
          <a:p>
            <a:pPr lvl="1"/>
            <a:r>
              <a:rPr lang="en-US" altLang="en-US" sz="3200" dirty="0"/>
              <a:t>Provides basis for planning additional investments in the farm business</a:t>
            </a:r>
            <a:endParaRPr lang="en-US" altLang="en-US" dirty="0"/>
          </a:p>
          <a:p>
            <a:pPr marL="457200" lvl="1" indent="0">
              <a:buNone/>
            </a:pPr>
            <a:endParaRPr lang="en-US" altLang="en-US" dirty="0"/>
          </a:p>
        </p:txBody>
      </p:sp>
    </p:spTree>
    <p:extLst>
      <p:ext uri="{BB962C8B-B14F-4D97-AF65-F5344CB8AC3E}">
        <p14:creationId xmlns:p14="http://schemas.microsoft.com/office/powerpoint/2010/main" val="378693610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500" fill="hold"/>
                                        <p:tgtEl>
                                          <p:spTgt spid="829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9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294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2947">
                                            <p:txEl>
                                              <p:pRg st="1" end="1"/>
                                            </p:txEl>
                                          </p:spTgt>
                                        </p:tgtEl>
                                        <p:attrNameLst>
                                          <p:attrName>style.visibility</p:attrName>
                                        </p:attrNameLst>
                                      </p:cBhvr>
                                      <p:to>
                                        <p:strVal val="visible"/>
                                      </p:to>
                                    </p:set>
                                    <p:anim calcmode="lin" valueType="num">
                                      <p:cBhvr>
                                        <p:cTn id="12" dur="500" fill="hold"/>
                                        <p:tgtEl>
                                          <p:spTgt spid="8294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294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2947">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 calcmode="lin" valueType="num">
                                      <p:cBhvr>
                                        <p:cTn id="17" dur="500" fill="hold"/>
                                        <p:tgtEl>
                                          <p:spTgt spid="8294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294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829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a:extLst>
              <a:ext uri="{FF2B5EF4-FFF2-40B4-BE49-F238E27FC236}">
                <a16:creationId xmlns:a16="http://schemas.microsoft.com/office/drawing/2014/main" id="{2F3FE2C4-0328-42EC-8195-C9A33DB03B23}"/>
              </a:ext>
            </a:extLst>
          </p:cNvPr>
          <p:cNvSpPr>
            <a:spLocks noGrp="1" noChangeArrowheads="1"/>
          </p:cNvSpPr>
          <p:nvPr>
            <p:ph type="title"/>
          </p:nvPr>
        </p:nvSpPr>
        <p:spPr>
          <a:noFill/>
          <a:ln/>
        </p:spPr>
        <p:txBody>
          <a:bodyPr>
            <a:normAutofit fontScale="90000"/>
          </a:bodyPr>
          <a:lstStyle/>
          <a:p>
            <a:r>
              <a:rPr lang="en-US" altLang="en-US" sz="5400" dirty="0"/>
              <a:t>Cash Flow</a:t>
            </a:r>
            <a:br>
              <a:rPr lang="en-US" altLang="en-US" sz="4000" dirty="0"/>
            </a:br>
            <a:r>
              <a:rPr lang="en-US" altLang="en-US" sz="3600" dirty="0"/>
              <a:t>An Important Tool in Agricultural Financial Management</a:t>
            </a:r>
          </a:p>
        </p:txBody>
      </p:sp>
      <p:sp>
        <p:nvSpPr>
          <p:cNvPr id="84995" name="Rectangle 3">
            <a:extLst>
              <a:ext uri="{FF2B5EF4-FFF2-40B4-BE49-F238E27FC236}">
                <a16:creationId xmlns:a16="http://schemas.microsoft.com/office/drawing/2014/main" id="{B024FCB7-4F6D-4FC3-9CD6-6838D5A05924}"/>
              </a:ext>
            </a:extLst>
          </p:cNvPr>
          <p:cNvSpPr>
            <a:spLocks noGrp="1" noChangeArrowheads="1"/>
          </p:cNvSpPr>
          <p:nvPr>
            <p:ph idx="1"/>
          </p:nvPr>
        </p:nvSpPr>
        <p:spPr>
          <a:xfrm>
            <a:off x="1981200" y="2057401"/>
            <a:ext cx="8229600" cy="4530725"/>
          </a:xfrm>
        </p:spPr>
        <p:txBody>
          <a:bodyPr/>
          <a:lstStyle/>
          <a:p>
            <a:r>
              <a:rPr lang="en-US" altLang="en-US" dirty="0"/>
              <a:t>Complete a historical and projected cash flow annually</a:t>
            </a:r>
          </a:p>
          <a:p>
            <a:r>
              <a:rPr lang="en-US" altLang="en-US" dirty="0"/>
              <a:t>Monitor the projected cash flow against actual cash flow throughout the time period </a:t>
            </a:r>
          </a:p>
          <a:p>
            <a:pPr lvl="1"/>
            <a:r>
              <a:rPr lang="en-US" altLang="en-US" dirty="0"/>
              <a:t>The process of completing a projected cash flow statement will prepare a farm manager to respond and adapt as changes occur during the year</a:t>
            </a:r>
          </a:p>
          <a:p>
            <a:r>
              <a:rPr lang="en-US" altLang="en-US" dirty="0"/>
              <a:t>Use the cash flow as an evaluation tool </a:t>
            </a:r>
          </a:p>
          <a:p>
            <a:pPr lvl="1"/>
            <a:r>
              <a:rPr lang="en-US" altLang="en-US" dirty="0"/>
              <a:t>Feasibility!</a:t>
            </a:r>
          </a:p>
        </p:txBody>
      </p:sp>
    </p:spTree>
    <p:extLst>
      <p:ext uri="{BB962C8B-B14F-4D97-AF65-F5344CB8AC3E}">
        <p14:creationId xmlns:p14="http://schemas.microsoft.com/office/powerpoint/2010/main" val="124231365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p:cTn id="7" dur="5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49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49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4995">
                                            <p:txEl>
                                              <p:pRg st="1" end="1"/>
                                            </p:txEl>
                                          </p:spTgt>
                                        </p:tgtEl>
                                        <p:attrNameLst>
                                          <p:attrName>style.visibility</p:attrName>
                                        </p:attrNameLst>
                                      </p:cBhvr>
                                      <p:to>
                                        <p:strVal val="visible"/>
                                      </p:to>
                                    </p:set>
                                    <p:anim calcmode="lin" valueType="num">
                                      <p:cBhvr>
                                        <p:cTn id="14" dur="500" fill="hold"/>
                                        <p:tgtEl>
                                          <p:spTgt spid="8499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499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4995">
                                            <p:txEl>
                                              <p:pRg st="1" end="1"/>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p:cTn id="19" dur="500" fill="hold"/>
                                        <p:tgtEl>
                                          <p:spTgt spid="8499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499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8499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4995">
                                            <p:txEl>
                                              <p:pRg st="3" end="3"/>
                                            </p:txEl>
                                          </p:spTgt>
                                        </p:tgtEl>
                                        <p:attrNameLst>
                                          <p:attrName>style.visibility</p:attrName>
                                        </p:attrNameLst>
                                      </p:cBhvr>
                                      <p:to>
                                        <p:strVal val="visible"/>
                                      </p:to>
                                    </p:set>
                                    <p:anim calcmode="lin" valueType="num">
                                      <p:cBhvr>
                                        <p:cTn id="26" dur="500" fill="hold"/>
                                        <p:tgtEl>
                                          <p:spTgt spid="8499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8499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84995">
                                            <p:txEl>
                                              <p:pRg st="3" end="3"/>
                                            </p:txEl>
                                          </p:spTgt>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84995">
                                            <p:txEl>
                                              <p:pRg st="4" end="4"/>
                                            </p:txEl>
                                          </p:spTgt>
                                        </p:tgtEl>
                                        <p:attrNameLst>
                                          <p:attrName>style.visibility</p:attrName>
                                        </p:attrNameLst>
                                      </p:cBhvr>
                                      <p:to>
                                        <p:strVal val="visible"/>
                                      </p:to>
                                    </p:set>
                                    <p:anim calcmode="lin" valueType="num">
                                      <p:cBhvr>
                                        <p:cTn id="31" dur="500" fill="hold"/>
                                        <p:tgtEl>
                                          <p:spTgt spid="8499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499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1524000" y="152401"/>
            <a:ext cx="9144000" cy="1216025"/>
          </a:xfrm>
        </p:spPr>
        <p:txBody>
          <a:bodyPr/>
          <a:lstStyle/>
          <a:p>
            <a:r>
              <a:rPr lang="en-US" sz="4500" dirty="0"/>
              <a:t>Questions or More Information</a:t>
            </a:r>
          </a:p>
        </p:txBody>
      </p:sp>
      <p:sp>
        <p:nvSpPr>
          <p:cNvPr id="31747" name="Rectangle 3"/>
          <p:cNvSpPr>
            <a:spLocks noGrp="1"/>
          </p:cNvSpPr>
          <p:nvPr>
            <p:ph type="body" sz="half" idx="1"/>
          </p:nvPr>
        </p:nvSpPr>
        <p:spPr>
          <a:xfrm>
            <a:off x="1752600" y="1905000"/>
            <a:ext cx="8382000" cy="4038600"/>
          </a:xfrm>
        </p:spPr>
        <p:txBody>
          <a:bodyPr>
            <a:normAutofit/>
          </a:bodyPr>
          <a:lstStyle/>
          <a:p>
            <a:pPr>
              <a:buClr>
                <a:schemeClr val="tx1"/>
              </a:buClr>
              <a:buNone/>
            </a:pPr>
            <a:r>
              <a:rPr lang="en-US" dirty="0"/>
              <a:t>  Kansas Farm Management Association (KFMA)</a:t>
            </a:r>
          </a:p>
          <a:p>
            <a:pPr marL="1200150" lvl="3" indent="-342900">
              <a:buClr>
                <a:schemeClr val="tx1"/>
              </a:buClr>
              <a:buFont typeface="Wingdings" pitchFamily="2" charset="2"/>
              <a:buChar char="ü"/>
            </a:pPr>
            <a:r>
              <a:rPr lang="en-US" sz="2800" dirty="0">
                <a:solidFill>
                  <a:schemeClr val="accent2"/>
                </a:solidFill>
                <a:hlinkClick r:id="rId3"/>
              </a:rPr>
              <a:t>www.AgManager.info/KFMA</a:t>
            </a:r>
          </a:p>
          <a:p>
            <a:pPr>
              <a:buClr>
                <a:schemeClr val="tx1"/>
              </a:buClr>
              <a:buNone/>
            </a:pPr>
            <a:r>
              <a:rPr lang="en-US" dirty="0"/>
              <a:t>  Extension Agricultural Economics</a:t>
            </a:r>
          </a:p>
          <a:p>
            <a:pPr lvl="2">
              <a:buClr>
                <a:schemeClr val="tx1"/>
              </a:buClr>
              <a:buSzPct val="100000"/>
              <a:buFont typeface="Wingdings" pitchFamily="2" charset="2"/>
              <a:buChar char="ü"/>
            </a:pPr>
            <a:r>
              <a:rPr lang="en-US" sz="2800" dirty="0">
                <a:solidFill>
                  <a:schemeClr val="accent2"/>
                </a:solidFill>
                <a:hlinkClick r:id="rId4"/>
              </a:rPr>
              <a:t>www.AgManager.info</a:t>
            </a:r>
            <a:endParaRPr lang="en-US" dirty="0">
              <a:solidFill>
                <a:schemeClr val="accent2"/>
              </a:solidFill>
            </a:endParaRPr>
          </a:p>
          <a:p>
            <a:pPr lvl="1">
              <a:buClr>
                <a:schemeClr val="tx1"/>
              </a:buClr>
              <a:buFont typeface="Wingdings" pitchFamily="2" charset="2"/>
              <a:buNone/>
            </a:pPr>
            <a:endParaRPr lang="en-US" dirty="0"/>
          </a:p>
          <a:p>
            <a:pPr lvl="1">
              <a:buClr>
                <a:schemeClr val="tx1"/>
              </a:buClr>
              <a:buFont typeface="Wingdings" pitchFamily="2" charset="2"/>
              <a:buNone/>
            </a:pPr>
            <a:endParaRPr lang="en-US" dirty="0"/>
          </a:p>
        </p:txBody>
      </p:sp>
    </p:spTree>
    <p:extLst>
      <p:ext uri="{BB962C8B-B14F-4D97-AF65-F5344CB8AC3E}">
        <p14:creationId xmlns:p14="http://schemas.microsoft.com/office/powerpoint/2010/main" val="22886914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ChangeArrowheads="1"/>
          </p:cNvSpPr>
          <p:nvPr/>
        </p:nvSpPr>
        <p:spPr bwMode="auto">
          <a:xfrm>
            <a:off x="1828800" y="1064964"/>
            <a:ext cx="86868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itchFamily="34" charset="0"/>
              <a:buChar char="•"/>
            </a:pPr>
            <a:r>
              <a:rPr lang="en-US" sz="3200" dirty="0"/>
              <a:t>  Income tax filing</a:t>
            </a:r>
          </a:p>
          <a:p>
            <a:pPr marL="171450" indent="-171450">
              <a:buFont typeface="Arial" pitchFamily="34" charset="0"/>
              <a:buChar char="•"/>
            </a:pPr>
            <a:endParaRPr lang="en-US" sz="1000" dirty="0"/>
          </a:p>
          <a:p>
            <a:pPr marL="457200" indent="-457200">
              <a:buFont typeface="Arial" pitchFamily="34" charset="0"/>
              <a:buChar char="•"/>
            </a:pPr>
            <a:r>
              <a:rPr lang="en-US" sz="3200" dirty="0"/>
              <a:t>  Working with lender</a:t>
            </a:r>
          </a:p>
          <a:p>
            <a:pPr marL="171450" indent="-171450">
              <a:buFont typeface="Arial" pitchFamily="34" charset="0"/>
              <a:buChar char="•"/>
            </a:pPr>
            <a:endParaRPr lang="en-US" sz="1000" dirty="0"/>
          </a:p>
          <a:p>
            <a:pPr marL="457200" indent="-457200">
              <a:buFont typeface="Arial" pitchFamily="34" charset="0"/>
              <a:buChar char="•"/>
            </a:pPr>
            <a:r>
              <a:rPr lang="en-US" sz="3200" dirty="0"/>
              <a:t>  Management of operation</a:t>
            </a:r>
          </a:p>
          <a:p>
            <a:endParaRPr lang="en-US" sz="3200" dirty="0"/>
          </a:p>
          <a:p>
            <a:pPr algn="ctr">
              <a:buFont typeface="Wingdings" pitchFamily="2" charset="2"/>
              <a:buNone/>
            </a:pPr>
            <a:r>
              <a:rPr lang="en-US" sz="3200" dirty="0"/>
              <a:t>  </a:t>
            </a:r>
            <a:r>
              <a:rPr lang="en-US" sz="3200" dirty="0">
                <a:solidFill>
                  <a:schemeClr val="bg1">
                    <a:lumMod val="50000"/>
                  </a:schemeClr>
                </a:solidFill>
              </a:rPr>
              <a:t>You need your records much more than either</a:t>
            </a:r>
          </a:p>
          <a:p>
            <a:pPr algn="ctr">
              <a:buFont typeface="Wingdings" pitchFamily="2" charset="2"/>
              <a:buNone/>
            </a:pPr>
            <a:r>
              <a:rPr lang="en-US" sz="3200" dirty="0">
                <a:solidFill>
                  <a:schemeClr val="bg1">
                    <a:lumMod val="50000"/>
                  </a:schemeClr>
                </a:solidFill>
              </a:rPr>
              <a:t>     your lender or the IRS</a:t>
            </a:r>
          </a:p>
          <a:p>
            <a:pPr algn="ctr">
              <a:buFont typeface="Wingdings" pitchFamily="2" charset="2"/>
              <a:buNone/>
            </a:pPr>
            <a:endParaRPr lang="en-US" sz="1200" dirty="0">
              <a:solidFill>
                <a:schemeClr val="bg1">
                  <a:lumMod val="50000"/>
                </a:schemeClr>
              </a:solidFill>
            </a:endParaRPr>
          </a:p>
          <a:p>
            <a:pPr algn="ctr">
              <a:buFont typeface="Wingdings" pitchFamily="2" charset="2"/>
              <a:buNone/>
            </a:pPr>
            <a:r>
              <a:rPr lang="en-US" sz="3200" dirty="0">
                <a:solidFill>
                  <a:schemeClr val="bg1">
                    <a:lumMod val="50000"/>
                  </a:schemeClr>
                </a:solidFill>
              </a:rPr>
              <a:t>  Good records are one of the keys to your farm </a:t>
            </a:r>
          </a:p>
          <a:p>
            <a:pPr algn="ctr">
              <a:buFont typeface="Wingdings" pitchFamily="2" charset="2"/>
              <a:buNone/>
            </a:pPr>
            <a:r>
              <a:rPr lang="en-US" sz="3200" dirty="0">
                <a:solidFill>
                  <a:schemeClr val="bg1">
                    <a:lumMod val="50000"/>
                  </a:schemeClr>
                </a:solidFill>
              </a:rPr>
              <a:t>     operation’s success . . . . </a:t>
            </a:r>
          </a:p>
          <a:p>
            <a:pPr algn="ctr">
              <a:buFont typeface="Wingdings" pitchFamily="2" charset="2"/>
              <a:buNone/>
            </a:pPr>
            <a:r>
              <a:rPr lang="en-US" sz="3200" dirty="0">
                <a:solidFill>
                  <a:schemeClr val="bg1">
                    <a:lumMod val="50000"/>
                  </a:schemeClr>
                </a:solidFill>
              </a:rPr>
              <a:t>			One you can’t do without</a:t>
            </a:r>
          </a:p>
        </p:txBody>
      </p:sp>
      <p:sp>
        <p:nvSpPr>
          <p:cNvPr id="44038" name="Rectangle 6"/>
          <p:cNvSpPr>
            <a:spLocks noGrp="1" noChangeArrowheads="1"/>
          </p:cNvSpPr>
          <p:nvPr>
            <p:ph type="title"/>
          </p:nvPr>
        </p:nvSpPr>
        <p:spPr>
          <a:xfrm>
            <a:off x="1981200" y="228601"/>
            <a:ext cx="8229600" cy="792163"/>
          </a:xfrm>
          <a:noFill/>
          <a:ln/>
        </p:spPr>
        <p:txBody>
          <a:bodyPr>
            <a:noAutofit/>
          </a:bodyPr>
          <a:lstStyle/>
          <a:p>
            <a:r>
              <a:rPr lang="en-US" dirty="0"/>
              <a:t>Why keep records?</a:t>
            </a:r>
          </a:p>
        </p:txBody>
      </p:sp>
    </p:spTree>
    <p:extLst>
      <p:ext uri="{BB962C8B-B14F-4D97-AF65-F5344CB8AC3E}">
        <p14:creationId xmlns:p14="http://schemas.microsoft.com/office/powerpoint/2010/main" val="2480187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981200" y="304800"/>
            <a:ext cx="8229600" cy="1143000"/>
          </a:xfrm>
        </p:spPr>
        <p:txBody>
          <a:bodyPr>
            <a:noAutofit/>
          </a:bodyPr>
          <a:lstStyle/>
          <a:p>
            <a:r>
              <a:rPr lang="en-US" dirty="0"/>
              <a:t>What do you need in a record keeping system?</a:t>
            </a:r>
          </a:p>
        </p:txBody>
      </p:sp>
      <p:sp>
        <p:nvSpPr>
          <p:cNvPr id="120835" name="Rectangle 3"/>
          <p:cNvSpPr>
            <a:spLocks noGrp="1" noChangeArrowheads="1"/>
          </p:cNvSpPr>
          <p:nvPr>
            <p:ph type="body" idx="1"/>
          </p:nvPr>
        </p:nvSpPr>
        <p:spPr>
          <a:xfrm>
            <a:off x="1981200" y="1828800"/>
            <a:ext cx="8458200" cy="4495800"/>
          </a:xfrm>
        </p:spPr>
        <p:txBody>
          <a:bodyPr>
            <a:normAutofit/>
          </a:bodyPr>
          <a:lstStyle/>
          <a:p>
            <a:r>
              <a:rPr lang="en-US" sz="3200" dirty="0"/>
              <a:t>Regular record keeping – develop a habit of keeping up to date</a:t>
            </a:r>
            <a:endParaRPr lang="en-US" sz="3200" dirty="0">
              <a:solidFill>
                <a:schemeClr val="bg1">
                  <a:lumMod val="50000"/>
                </a:schemeClr>
              </a:solidFill>
            </a:endParaRPr>
          </a:p>
          <a:p>
            <a:r>
              <a:rPr lang="en-US" sz="3200" dirty="0"/>
              <a:t>Reconcile your records to your bank statements</a:t>
            </a:r>
          </a:p>
          <a:p>
            <a:r>
              <a:rPr lang="en-US" sz="3200" dirty="0"/>
              <a:t>Appropriate accounts (or columns) for your farm business and personal activities</a:t>
            </a:r>
          </a:p>
          <a:p>
            <a:r>
              <a:rPr lang="en-US" sz="3200" dirty="0"/>
              <a:t>Sufficient detail for you to understand and analyze your business, and make improved decisions</a:t>
            </a:r>
          </a:p>
        </p:txBody>
      </p:sp>
    </p:spTree>
    <p:extLst>
      <p:ext uri="{BB962C8B-B14F-4D97-AF65-F5344CB8AC3E}">
        <p14:creationId xmlns:p14="http://schemas.microsoft.com/office/powerpoint/2010/main" val="3681128726"/>
      </p:ext>
    </p:extLst>
  </p:cSld>
  <p:clrMapOvr>
    <a:masterClrMapping/>
  </p:clrMapOvr>
</p:sld>
</file>

<file path=ppt/theme/theme1.xml><?xml version="1.0" encoding="utf-8"?>
<a:theme xmlns:a="http://schemas.openxmlformats.org/drawingml/2006/main" name="AgManager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Manager Theme" id="{F8611E55-B2A5-426F-BD86-C981A5BF2538}" vid="{84A4189F-F8B8-4957-8BA5-E6A3C1269541}"/>
    </a:ext>
  </a:ext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FE61C7B8-BC4A-49BD-BFF6-19BF261AA511}" vid="{783E4D4F-7F28-4A44-B2BD-FF18662EAB7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AgManager Theme</Template>
  <TotalTime>1506</TotalTime>
  <Words>8237</Words>
  <Application>Microsoft Office PowerPoint</Application>
  <PresentationFormat>Widescreen</PresentationFormat>
  <Paragraphs>848</Paragraphs>
  <Slides>76</Slides>
  <Notes>62</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76</vt:i4>
      </vt:variant>
    </vt:vector>
  </HeadingPairs>
  <TitlesOfParts>
    <vt:vector size="81" baseType="lpstr">
      <vt:lpstr>Arial</vt:lpstr>
      <vt:lpstr>Calibri</vt:lpstr>
      <vt:lpstr>Wingdings</vt:lpstr>
      <vt:lpstr>AgManager Theme</vt:lpstr>
      <vt:lpstr>1_Theme1</vt:lpstr>
      <vt:lpstr>Managing Your Farm Financials</vt:lpstr>
      <vt:lpstr>4 Subject Areas and Associated Activities</vt:lpstr>
      <vt:lpstr>Keeping Quality Farm Records </vt:lpstr>
      <vt:lpstr>Why talk about this?</vt:lpstr>
      <vt:lpstr>Record keeping can be:</vt:lpstr>
      <vt:lpstr>PowerPoint Presentation</vt:lpstr>
      <vt:lpstr>Why keep records?</vt:lpstr>
      <vt:lpstr>Why keep records?</vt:lpstr>
      <vt:lpstr>What do you need in a record keeping system?</vt:lpstr>
      <vt:lpstr>What do you need in a record keeping system?</vt:lpstr>
      <vt:lpstr>So…Why keep records?</vt:lpstr>
      <vt:lpstr>So…Why keep records?</vt:lpstr>
      <vt:lpstr>How should I use my records?</vt:lpstr>
      <vt:lpstr>Keeping Records</vt:lpstr>
      <vt:lpstr>Methods of Keeping Financial Records</vt:lpstr>
      <vt:lpstr>Methods of Keeping Financial Records</vt:lpstr>
      <vt:lpstr>Methods of Keeping Financial Records</vt:lpstr>
      <vt:lpstr>Methods of Keeping Financial Records</vt:lpstr>
      <vt:lpstr>Software for Farm Record Keeping</vt:lpstr>
      <vt:lpstr>Software for Farm Record Keeping</vt:lpstr>
      <vt:lpstr>Software for Farm Record Keeping</vt:lpstr>
      <vt:lpstr>Links for Information on Software</vt:lpstr>
      <vt:lpstr>Links for Information on Software</vt:lpstr>
      <vt:lpstr>Balance Sheet -A Financial Management Tool</vt:lpstr>
      <vt:lpstr>Balance Sheet Definition and Purpose</vt:lpstr>
      <vt:lpstr>Balance Sheet Key Measures</vt:lpstr>
      <vt:lpstr>Completing a Balance Sheet</vt:lpstr>
      <vt:lpstr>Completing a Balance Sheet</vt:lpstr>
      <vt:lpstr>Completing a Balance Sheet</vt:lpstr>
      <vt:lpstr>Completing a Balance Sheet</vt:lpstr>
      <vt:lpstr>Balance Sheet Example</vt:lpstr>
      <vt:lpstr>Completing a Balance Sheet</vt:lpstr>
      <vt:lpstr>Completing a Balance Sheet</vt:lpstr>
      <vt:lpstr>Completing a Balance Sheet</vt:lpstr>
      <vt:lpstr>Completing a Balance Sheet</vt:lpstr>
      <vt:lpstr>Balance Sheet Interpretation and Use</vt:lpstr>
      <vt:lpstr>Balance Sheet Interpretation and Use</vt:lpstr>
      <vt:lpstr>PowerPoint Presentation</vt:lpstr>
      <vt:lpstr>Balance Sheet Interpretation and Use</vt:lpstr>
      <vt:lpstr>PowerPoint Presentation</vt:lpstr>
      <vt:lpstr>Balance Sheet An Important Tool in Agricultural Financial Management</vt:lpstr>
      <vt:lpstr>Income Statement -A Financial Management Tool</vt:lpstr>
      <vt:lpstr>Income Statement Definition and Purpose</vt:lpstr>
      <vt:lpstr>PowerPoint Presentation</vt:lpstr>
      <vt:lpstr>PowerPoint Presentation</vt:lpstr>
      <vt:lpstr>Income Statement Key Measures</vt:lpstr>
      <vt:lpstr>Income Statement Key Measures</vt:lpstr>
      <vt:lpstr>Income Statement Key Measures</vt:lpstr>
      <vt:lpstr>Income Statement Key Measures</vt:lpstr>
      <vt:lpstr>Income Statement Key Measures</vt:lpstr>
      <vt:lpstr>Income Statement - Example</vt:lpstr>
      <vt:lpstr>Completing an Income Statement</vt:lpstr>
      <vt:lpstr>Completing an Income Statement</vt:lpstr>
      <vt:lpstr>Income Statement Interpretation and Use</vt:lpstr>
      <vt:lpstr>Income Statement Interpretation and Use</vt:lpstr>
      <vt:lpstr>PowerPoint Presentation</vt:lpstr>
      <vt:lpstr>PowerPoint Presentation</vt:lpstr>
      <vt:lpstr>PowerPoint Presentation</vt:lpstr>
      <vt:lpstr>PowerPoint Presentation</vt:lpstr>
      <vt:lpstr>PowerPoint Presentation</vt:lpstr>
      <vt:lpstr>Income Statement Interpretation and Use</vt:lpstr>
      <vt:lpstr>PowerPoint Presentation</vt:lpstr>
      <vt:lpstr>PowerPoint Presentation</vt:lpstr>
      <vt:lpstr>PowerPoint Presentation</vt:lpstr>
      <vt:lpstr>Income Statement An Important Tool in Agricultural Financial Management</vt:lpstr>
      <vt:lpstr>Cash Flow Statement -A Financial Management Tool</vt:lpstr>
      <vt:lpstr>Cash Flow Definition and Purpose</vt:lpstr>
      <vt:lpstr>Cash Flow Key Measures</vt:lpstr>
      <vt:lpstr>Cash Flow  Example</vt:lpstr>
      <vt:lpstr>Completing a Cash Flow</vt:lpstr>
      <vt:lpstr>Completing a Cash Flow</vt:lpstr>
      <vt:lpstr>Projecting a Cash Flow</vt:lpstr>
      <vt:lpstr>Cash Flow Interpretation and Use</vt:lpstr>
      <vt:lpstr>Cash Flow Interpretation and Use</vt:lpstr>
      <vt:lpstr>Cash Flow An Important Tool in Agricultural Financial Management</vt:lpstr>
      <vt:lpstr>Questions or More Information</vt:lpstr>
    </vt:vector>
  </TitlesOfParts>
  <Company>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Balance Sheet Presentation</dc:title>
  <dc:creator>Kevin L. Herbel</dc:creator>
  <cp:lastModifiedBy>Robin Reid</cp:lastModifiedBy>
  <cp:revision>71</cp:revision>
  <dcterms:created xsi:type="dcterms:W3CDTF">2008-03-13T17:19:04Z</dcterms:created>
  <dcterms:modified xsi:type="dcterms:W3CDTF">2017-10-31T19:32:59Z</dcterms:modified>
</cp:coreProperties>
</file>