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Default Extension="00_jpg_srz"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notesSlides/notesSlide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0.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charts/chart24.xml" ContentType="application/vnd.openxmlformats-officedocument.drawingml.chart+xml"/>
  <Override PartName="/ppt/charts/style10.xml" ContentType="application/vnd.ms-office.chartstyle+xml"/>
  <Override PartName="/ppt/charts/colors10.xml" ContentType="application/vnd.ms-office.chartcolorstyle+xml"/>
  <Override PartName="/ppt/tags/tag2.xml" ContentType="application/vnd.openxmlformats-officedocument.presentationml.tags+xml"/>
  <Override PartName="/ppt/notesSlides/notesSlide25.xml" ContentType="application/vnd.openxmlformats-officedocument.presentationml.notesSlide+xml"/>
  <Override PartName="/ppt/charts/chart25.xml" ContentType="application/vnd.openxmlformats-officedocument.drawingml.chart+xml"/>
  <Override PartName="/ppt/charts/style11.xml" ContentType="application/vnd.ms-office.chartstyle+xml"/>
  <Override PartName="/ppt/charts/colors11.xml" ContentType="application/vnd.ms-office.chartcolorstyl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charts/chart26.xml" ContentType="application/vnd.openxmlformats-officedocument.drawingml.chart+xml"/>
  <Override PartName="/ppt/charts/style12.xml" ContentType="application/vnd.ms-office.chartstyle+xml"/>
  <Override PartName="/ppt/charts/colors12.xml" ContentType="application/vnd.ms-office.chartcolorstyle+xml"/>
  <Override PartName="/ppt/tags/tag5.xml" ContentType="application/vnd.openxmlformats-officedocument.presentationml.tags+xml"/>
  <Override PartName="/ppt/notesSlides/notesSlide28.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tags/tag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8.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4.xml" ContentType="application/vnd.openxmlformats-officedocument.presentationml.notesSlide+xml"/>
  <Override PartName="/ppt/charts/chart3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1.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charts/chart32.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4.xml" ContentType="application/vnd.openxmlformats-officedocument.drawingml.chartshapes+xml"/>
  <Override PartName="/ppt/notesSlides/notesSlide47.xml" ContentType="application/vnd.openxmlformats-officedocument.presentationml.notesSlide+xml"/>
  <Override PartName="/ppt/charts/chart33.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5.xml" ContentType="application/vnd.openxmlformats-officedocument.drawingml.chartshapes+xml"/>
  <Override PartName="/ppt/notesSlides/notesSlide48.xml" ContentType="application/vnd.openxmlformats-officedocument.presentationml.notesSlide+xml"/>
  <Override PartName="/ppt/charts/chart34.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6.xml" ContentType="application/vnd.openxmlformats-officedocument.drawingml.chartshapes+xml"/>
  <Override PartName="/ppt/notesSlides/notesSlide49.xml" ContentType="application/vnd.openxmlformats-officedocument.presentationml.notesSlide+xml"/>
  <Override PartName="/ppt/charts/chart35.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7.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6.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8.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Lst>
  <p:notesMasterIdLst>
    <p:notesMasterId r:id="rId292"/>
  </p:notesMasterIdLst>
  <p:handoutMasterIdLst>
    <p:handoutMasterId r:id="rId293"/>
  </p:handoutMasterIdLst>
  <p:sldIdLst>
    <p:sldId id="613" r:id="rId5"/>
    <p:sldId id="614" r:id="rId6"/>
    <p:sldId id="615" r:id="rId7"/>
    <p:sldId id="616" r:id="rId8"/>
    <p:sldId id="617" r:id="rId9"/>
    <p:sldId id="618" r:id="rId10"/>
    <p:sldId id="619" r:id="rId11"/>
    <p:sldId id="620" r:id="rId12"/>
    <p:sldId id="621" r:id="rId13"/>
    <p:sldId id="622" r:id="rId14"/>
    <p:sldId id="623" r:id="rId15"/>
    <p:sldId id="624" r:id="rId16"/>
    <p:sldId id="625" r:id="rId17"/>
    <p:sldId id="626" r:id="rId18"/>
    <p:sldId id="627" r:id="rId19"/>
    <p:sldId id="628" r:id="rId20"/>
    <p:sldId id="629" r:id="rId21"/>
    <p:sldId id="630" r:id="rId22"/>
    <p:sldId id="631" r:id="rId23"/>
    <p:sldId id="725" r:id="rId24"/>
    <p:sldId id="726" r:id="rId25"/>
    <p:sldId id="727" r:id="rId26"/>
    <p:sldId id="635" r:id="rId27"/>
    <p:sldId id="636" r:id="rId28"/>
    <p:sldId id="637" r:id="rId29"/>
    <p:sldId id="638" r:id="rId30"/>
    <p:sldId id="639" r:id="rId31"/>
    <p:sldId id="640" r:id="rId32"/>
    <p:sldId id="641" r:id="rId33"/>
    <p:sldId id="642" r:id="rId34"/>
    <p:sldId id="643" r:id="rId35"/>
    <p:sldId id="644" r:id="rId36"/>
    <p:sldId id="645" r:id="rId37"/>
    <p:sldId id="646" r:id="rId38"/>
    <p:sldId id="647" r:id="rId39"/>
    <p:sldId id="648" r:id="rId40"/>
    <p:sldId id="649" r:id="rId41"/>
    <p:sldId id="650" r:id="rId42"/>
    <p:sldId id="651" r:id="rId43"/>
    <p:sldId id="652" r:id="rId44"/>
    <p:sldId id="653" r:id="rId45"/>
    <p:sldId id="654" r:id="rId46"/>
    <p:sldId id="655"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14" r:id="rId78"/>
    <p:sldId id="515" r:id="rId79"/>
    <p:sldId id="516" r:id="rId80"/>
    <p:sldId id="517" r:id="rId81"/>
    <p:sldId id="518" r:id="rId82"/>
    <p:sldId id="306" r:id="rId83"/>
    <p:sldId id="519" r:id="rId84"/>
    <p:sldId id="520" r:id="rId85"/>
    <p:sldId id="521" r:id="rId86"/>
    <p:sldId id="522" r:id="rId87"/>
    <p:sldId id="523" r:id="rId88"/>
    <p:sldId id="524" r:id="rId89"/>
    <p:sldId id="525" r:id="rId90"/>
    <p:sldId id="526" r:id="rId91"/>
    <p:sldId id="527" r:id="rId92"/>
    <p:sldId id="307" r:id="rId93"/>
    <p:sldId id="704" r:id="rId94"/>
    <p:sldId id="705" r:id="rId95"/>
    <p:sldId id="706" r:id="rId96"/>
    <p:sldId id="707" r:id="rId97"/>
    <p:sldId id="708" r:id="rId98"/>
    <p:sldId id="709" r:id="rId99"/>
    <p:sldId id="710" r:id="rId100"/>
    <p:sldId id="711" r:id="rId101"/>
    <p:sldId id="712" r:id="rId102"/>
    <p:sldId id="713" r:id="rId103"/>
    <p:sldId id="714" r:id="rId104"/>
    <p:sldId id="715" r:id="rId105"/>
    <p:sldId id="716" r:id="rId106"/>
    <p:sldId id="717" r:id="rId107"/>
    <p:sldId id="718" r:id="rId108"/>
    <p:sldId id="719" r:id="rId109"/>
    <p:sldId id="720" r:id="rId110"/>
    <p:sldId id="721" r:id="rId111"/>
    <p:sldId id="722" r:id="rId112"/>
    <p:sldId id="723" r:id="rId113"/>
    <p:sldId id="724" r:id="rId114"/>
    <p:sldId id="308"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760" r:id="rId132"/>
    <p:sldId id="729" r:id="rId133"/>
    <p:sldId id="730" r:id="rId134"/>
    <p:sldId id="731" r:id="rId135"/>
    <p:sldId id="732" r:id="rId136"/>
    <p:sldId id="733" r:id="rId137"/>
    <p:sldId id="734" r:id="rId138"/>
    <p:sldId id="735" r:id="rId139"/>
    <p:sldId id="736" r:id="rId140"/>
    <p:sldId id="737" r:id="rId141"/>
    <p:sldId id="738" r:id="rId142"/>
    <p:sldId id="739" r:id="rId143"/>
    <p:sldId id="740" r:id="rId144"/>
    <p:sldId id="741" r:id="rId145"/>
    <p:sldId id="742" r:id="rId146"/>
    <p:sldId id="743" r:id="rId147"/>
    <p:sldId id="744" r:id="rId148"/>
    <p:sldId id="745" r:id="rId149"/>
    <p:sldId id="746" r:id="rId150"/>
    <p:sldId id="747" r:id="rId151"/>
    <p:sldId id="748" r:id="rId152"/>
    <p:sldId id="749" r:id="rId153"/>
    <p:sldId id="750" r:id="rId154"/>
    <p:sldId id="751" r:id="rId155"/>
    <p:sldId id="752" r:id="rId156"/>
    <p:sldId id="753" r:id="rId157"/>
    <p:sldId id="754" r:id="rId158"/>
    <p:sldId id="755" r:id="rId159"/>
    <p:sldId id="756" r:id="rId160"/>
    <p:sldId id="757" r:id="rId161"/>
    <p:sldId id="758" r:id="rId162"/>
    <p:sldId id="310" r:id="rId163"/>
    <p:sldId id="390" r:id="rId164"/>
    <p:sldId id="391" r:id="rId165"/>
    <p:sldId id="801" r:id="rId166"/>
    <p:sldId id="802" r:id="rId167"/>
    <p:sldId id="803" r:id="rId168"/>
    <p:sldId id="804" r:id="rId169"/>
    <p:sldId id="805" r:id="rId170"/>
    <p:sldId id="806" r:id="rId171"/>
    <p:sldId id="807" r:id="rId172"/>
    <p:sldId id="808" r:id="rId173"/>
    <p:sldId id="809" r:id="rId174"/>
    <p:sldId id="810" r:id="rId175"/>
    <p:sldId id="811" r:id="rId176"/>
    <p:sldId id="812" r:id="rId177"/>
    <p:sldId id="813" r:id="rId178"/>
    <p:sldId id="814" r:id="rId179"/>
    <p:sldId id="815" r:id="rId180"/>
    <p:sldId id="816" r:id="rId181"/>
    <p:sldId id="817" r:id="rId182"/>
    <p:sldId id="818" r:id="rId183"/>
    <p:sldId id="819" r:id="rId184"/>
    <p:sldId id="820" r:id="rId185"/>
    <p:sldId id="821" r:id="rId186"/>
    <p:sldId id="822" r:id="rId187"/>
    <p:sldId id="823" r:id="rId188"/>
    <p:sldId id="824" r:id="rId189"/>
    <p:sldId id="825" r:id="rId190"/>
    <p:sldId id="826" r:id="rId191"/>
    <p:sldId id="827" r:id="rId192"/>
    <p:sldId id="828" r:id="rId193"/>
    <p:sldId id="829" r:id="rId194"/>
    <p:sldId id="830" r:id="rId195"/>
    <p:sldId id="422" r:id="rId196"/>
    <p:sldId id="423" r:id="rId197"/>
    <p:sldId id="800" r:id="rId198"/>
    <p:sldId id="761" r:id="rId199"/>
    <p:sldId id="762" r:id="rId200"/>
    <p:sldId id="763" r:id="rId201"/>
    <p:sldId id="764" r:id="rId202"/>
    <p:sldId id="765" r:id="rId203"/>
    <p:sldId id="766" r:id="rId204"/>
    <p:sldId id="767" r:id="rId205"/>
    <p:sldId id="768" r:id="rId206"/>
    <p:sldId id="769" r:id="rId207"/>
    <p:sldId id="770" r:id="rId208"/>
    <p:sldId id="771" r:id="rId209"/>
    <p:sldId id="772" r:id="rId210"/>
    <p:sldId id="773" r:id="rId211"/>
    <p:sldId id="774" r:id="rId212"/>
    <p:sldId id="775" r:id="rId213"/>
    <p:sldId id="776" r:id="rId214"/>
    <p:sldId id="777" r:id="rId215"/>
    <p:sldId id="778" r:id="rId216"/>
    <p:sldId id="779" r:id="rId217"/>
    <p:sldId id="780" r:id="rId218"/>
    <p:sldId id="781" r:id="rId219"/>
    <p:sldId id="782" r:id="rId220"/>
    <p:sldId id="783" r:id="rId221"/>
    <p:sldId id="784" r:id="rId222"/>
    <p:sldId id="785" r:id="rId223"/>
    <p:sldId id="786" r:id="rId224"/>
    <p:sldId id="787" r:id="rId225"/>
    <p:sldId id="788" r:id="rId226"/>
    <p:sldId id="789" r:id="rId227"/>
    <p:sldId id="790" r:id="rId228"/>
    <p:sldId id="791" r:id="rId229"/>
    <p:sldId id="792" r:id="rId230"/>
    <p:sldId id="793" r:id="rId231"/>
    <p:sldId id="794" r:id="rId232"/>
    <p:sldId id="795" r:id="rId233"/>
    <p:sldId id="796" r:id="rId234"/>
    <p:sldId id="797" r:id="rId235"/>
    <p:sldId id="798" r:id="rId236"/>
    <p:sldId id="799" r:id="rId237"/>
    <p:sldId id="657" r:id="rId238"/>
    <p:sldId id="679" r:id="rId239"/>
    <p:sldId id="680" r:id="rId240"/>
    <p:sldId id="681" r:id="rId241"/>
    <p:sldId id="682" r:id="rId242"/>
    <p:sldId id="683" r:id="rId243"/>
    <p:sldId id="684" r:id="rId244"/>
    <p:sldId id="685" r:id="rId245"/>
    <p:sldId id="686" r:id="rId246"/>
    <p:sldId id="687" r:id="rId247"/>
    <p:sldId id="688" r:id="rId248"/>
    <p:sldId id="689" r:id="rId249"/>
    <p:sldId id="690" r:id="rId250"/>
    <p:sldId id="691" r:id="rId251"/>
    <p:sldId id="692" r:id="rId252"/>
    <p:sldId id="693" r:id="rId253"/>
    <p:sldId id="694" r:id="rId254"/>
    <p:sldId id="695" r:id="rId255"/>
    <p:sldId id="696" r:id="rId256"/>
    <p:sldId id="697" r:id="rId257"/>
    <p:sldId id="698" r:id="rId258"/>
    <p:sldId id="699" r:id="rId259"/>
    <p:sldId id="700" r:id="rId260"/>
    <p:sldId id="701" r:id="rId261"/>
    <p:sldId id="702" r:id="rId262"/>
    <p:sldId id="313" r:id="rId263"/>
    <p:sldId id="257" r:id="rId264"/>
    <p:sldId id="258" r:id="rId265"/>
    <p:sldId id="259" r:id="rId266"/>
    <p:sldId id="260" r:id="rId267"/>
    <p:sldId id="261" r:id="rId268"/>
    <p:sldId id="262" r:id="rId269"/>
    <p:sldId id="263" r:id="rId270"/>
    <p:sldId id="264" r:id="rId271"/>
    <p:sldId id="265" r:id="rId272"/>
    <p:sldId id="266" r:id="rId273"/>
    <p:sldId id="267" r:id="rId274"/>
    <p:sldId id="268" r:id="rId275"/>
    <p:sldId id="269" r:id="rId276"/>
    <p:sldId id="270" r:id="rId277"/>
    <p:sldId id="612" r:id="rId278"/>
    <p:sldId id="271" r:id="rId279"/>
    <p:sldId id="272" r:id="rId280"/>
    <p:sldId id="273" r:id="rId281"/>
    <p:sldId id="274" r:id="rId282"/>
    <p:sldId id="275" r:id="rId283"/>
    <p:sldId id="276" r:id="rId284"/>
    <p:sldId id="277" r:id="rId285"/>
    <p:sldId id="278" r:id="rId286"/>
    <p:sldId id="340" r:id="rId287"/>
    <p:sldId id="570" r:id="rId288"/>
    <p:sldId id="569" r:id="rId289"/>
    <p:sldId id="568" r:id="rId290"/>
    <p:sldId id="571" r:id="rId29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7" autoAdjust="0"/>
    <p:restoredTop sz="94343" autoAdjust="0"/>
  </p:normalViewPr>
  <p:slideViewPr>
    <p:cSldViewPr snapToGrid="0">
      <p:cViewPr varScale="1">
        <p:scale>
          <a:sx n="111" d="100"/>
          <a:sy n="111" d="100"/>
        </p:scale>
        <p:origin x="450"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09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92" Type="http://schemas.openxmlformats.org/officeDocument/2006/relationships/notesMaster" Target="notesMasters/notesMaster1.xml"/><Relationship Id="rId297" Type="http://schemas.openxmlformats.org/officeDocument/2006/relationships/tableStyles" Target="tableStyle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presProps" Target="pres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theme" Target="theme/theme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Mykel\Documents\Extension\Land%20values%20and%20RR\supporting%20data\KFMA%20net%20returns%20by%20crop-yea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DPendell\Documents\KFMA\KFMA%20Analyses\Beef\2011-2015\Cow-calf%20by%20RetOverTC%20(3-yr%20of%202011-15).xlsx" TargetMode="External"/><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DPendell\Documents\KFMA\KFMA%20Analyses\Beef\2011-2015\Cow-calf%20by%20RetOverTC%20(3-yr%20of%202011-15).xlsx" TargetMode="External"/><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DPendell\Documents\KFMA\KFMA%20Analyses\Beef\2011-2015\Cow-calf%20by%20RetOverTC%20(3-yr%20of%202011-15).xlsx" TargetMode="External"/><Relationship Id="rId2" Type="http://schemas.microsoft.com/office/2011/relationships/chartColorStyle" Target="colors9.xml"/><Relationship Id="rId1" Type="http://schemas.microsoft.com/office/2011/relationships/chartStyle" Target="style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2.xml"/><Relationship Id="rId1" Type="http://schemas.microsoft.com/office/2011/relationships/chartStyle" Target="style1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3.xml"/><Relationship Id="rId1" Type="http://schemas.microsoft.com/office/2011/relationships/chartStyle" Target="style13.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3.xlsx"/></Relationships>
</file>

<file path=ppt/charts/_rels/chart29.xml.rels><?xml version="1.0" encoding="UTF-8" standalone="yes"?>
<Relationships xmlns="http://schemas.openxmlformats.org/package/2006/relationships"><Relationship Id="rId3" Type="http://schemas.openxmlformats.org/officeDocument/2006/relationships/oleObject" Target="file:///C:\Users\Mykel%20Taylor\Documents\Extension\Land%20values%20and%20RR\supporting%20data\KASS%20data%20charts.xlsx"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Mykel%20Taylor\Documents\Extension\Land%20values%20and%20RR\supporting%20data\KASS%20data%20charts.xlsx" TargetMode="External"/><Relationship Id="rId2" Type="http://schemas.microsoft.com/office/2011/relationships/chartColorStyle" Target="colors16.xml"/><Relationship Id="rId1" Type="http://schemas.microsoft.com/office/2011/relationships/chartStyle" Target="style1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7.xml"/><Relationship Id="rId1" Type="http://schemas.microsoft.com/office/2011/relationships/chartStyle" Target="style1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4.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5.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6.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7.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16658464566924E-2"/>
          <c:y val="3.4719054817109941E-2"/>
          <c:w val="0.79858243110236216"/>
          <c:h val="0.83091800549001171"/>
        </c:manualLayout>
      </c:layout>
      <c:lineChart>
        <c:grouping val="standard"/>
        <c:varyColors val="0"/>
        <c:ser>
          <c:idx val="1"/>
          <c:order val="0"/>
          <c:tx>
            <c:strRef>
              <c:f>Sheet1!$C$1</c:f>
              <c:strCache>
                <c:ptCount val="1"/>
                <c:pt idx="0">
                  <c:v>Kansas</c:v>
                </c:pt>
              </c:strCache>
            </c:strRef>
          </c:tx>
          <c:spPr>
            <a:ln w="28575" cap="rnd">
              <a:solidFill>
                <a:srgbClr val="673BB8"/>
              </a:solidFill>
              <a:round/>
            </a:ln>
            <a:effectLst/>
          </c:spPr>
          <c:marker>
            <c:symbol val="none"/>
          </c:marker>
          <c:cat>
            <c:numRef>
              <c:f>Sheet1!$A$2:$A$14</c:f>
              <c:numCache>
                <c:formatCode>General</c:formatCode>
                <c:ptCount val="13"/>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numCache>
            </c:numRef>
          </c:cat>
          <c:val>
            <c:numRef>
              <c:f>Sheet1!$C$2:$C$14</c:f>
              <c:numCache>
                <c:formatCode>#,##0</c:formatCode>
                <c:ptCount val="13"/>
                <c:pt idx="0">
                  <c:v>66659</c:v>
                </c:pt>
                <c:pt idx="1">
                  <c:v>56131</c:v>
                </c:pt>
                <c:pt idx="2">
                  <c:v>46930</c:v>
                </c:pt>
                <c:pt idx="3">
                  <c:v>115312</c:v>
                </c:pt>
                <c:pt idx="4">
                  <c:v>124617</c:v>
                </c:pt>
                <c:pt idx="5">
                  <c:v>107024</c:v>
                </c:pt>
                <c:pt idx="6">
                  <c:v>157299</c:v>
                </c:pt>
                <c:pt idx="7">
                  <c:v>166375</c:v>
                </c:pt>
                <c:pt idx="8">
                  <c:v>159352</c:v>
                </c:pt>
                <c:pt idx="9">
                  <c:v>140356</c:v>
                </c:pt>
                <c:pt idx="10">
                  <c:v>122190</c:v>
                </c:pt>
                <c:pt idx="11" formatCode="General">
                  <c:v>4568</c:v>
                </c:pt>
              </c:numCache>
            </c:numRef>
          </c:val>
          <c:smooth val="0"/>
          <c:extLst>
            <c:ext xmlns:c16="http://schemas.microsoft.com/office/drawing/2014/chart" uri="{C3380CC4-5D6E-409C-BE32-E72D297353CC}">
              <c16:uniqueId val="{00000000-6066-4FFA-92D7-90AE9310BFC7}"/>
            </c:ext>
          </c:extLst>
        </c:ser>
        <c:dLbls>
          <c:showLegendKey val="0"/>
          <c:showVal val="0"/>
          <c:showCatName val="0"/>
          <c:showSerName val="0"/>
          <c:showPercent val="0"/>
          <c:showBubbleSize val="0"/>
        </c:dLbls>
        <c:marker val="1"/>
        <c:smooth val="0"/>
        <c:axId val="317704648"/>
        <c:axId val="317705824"/>
      </c:lineChart>
      <c:lineChart>
        <c:grouping val="standard"/>
        <c:varyColors val="0"/>
        <c:ser>
          <c:idx val="2"/>
          <c:order val="1"/>
          <c:tx>
            <c:strRef>
              <c:f>Sheet1!$D$1</c:f>
              <c:strCache>
                <c:ptCount val="1"/>
                <c:pt idx="0">
                  <c:v>Aggregate U.S.</c:v>
                </c:pt>
              </c:strCache>
            </c:strRef>
          </c:tx>
          <c:spPr>
            <a:ln w="28575" cap="rnd">
              <a:solidFill>
                <a:srgbClr val="00693E"/>
              </a:solidFill>
              <a:round/>
            </a:ln>
            <a:effectLst/>
          </c:spPr>
          <c:marker>
            <c:symbol val="none"/>
          </c:marker>
          <c:cat>
            <c:numRef>
              <c:f>Sheet1!$A$2:$A$14</c:f>
              <c:numCache>
                <c:formatCode>General</c:formatCode>
                <c:ptCount val="13"/>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numCache>
            </c:numRef>
          </c:cat>
          <c:val>
            <c:numRef>
              <c:f>Sheet1!$D$2:$D$14</c:f>
              <c:numCache>
                <c:formatCode>#,##0</c:formatCode>
                <c:ptCount val="13"/>
                <c:pt idx="0">
                  <c:v>87418205</c:v>
                </c:pt>
                <c:pt idx="1">
                  <c:v>78763002</c:v>
                </c:pt>
                <c:pt idx="2">
                  <c:v>57436808</c:v>
                </c:pt>
                <c:pt idx="3">
                  <c:v>70012937</c:v>
                </c:pt>
                <c:pt idx="4">
                  <c:v>78094323</c:v>
                </c:pt>
                <c:pt idx="5">
                  <c:v>62150865</c:v>
                </c:pt>
                <c:pt idx="6">
                  <c:v>77092519</c:v>
                </c:pt>
                <c:pt idx="7">
                  <c:v>113534138</c:v>
                </c:pt>
                <c:pt idx="8">
                  <c:v>96455951</c:v>
                </c:pt>
                <c:pt idx="9">
                  <c:v>123725700</c:v>
                </c:pt>
                <c:pt idx="10">
                  <c:v>92593944</c:v>
                </c:pt>
                <c:pt idx="11">
                  <c:v>80878549</c:v>
                </c:pt>
                <c:pt idx="12">
                  <c:v>66934420</c:v>
                </c:pt>
              </c:numCache>
            </c:numRef>
          </c:val>
          <c:smooth val="0"/>
          <c:extLst>
            <c:ext xmlns:c16="http://schemas.microsoft.com/office/drawing/2014/chart" uri="{C3380CC4-5D6E-409C-BE32-E72D297353CC}">
              <c16:uniqueId val="{00000001-6066-4FFA-92D7-90AE9310BFC7}"/>
            </c:ext>
          </c:extLst>
        </c:ser>
        <c:dLbls>
          <c:showLegendKey val="0"/>
          <c:showVal val="0"/>
          <c:showCatName val="0"/>
          <c:showSerName val="0"/>
          <c:showPercent val="0"/>
          <c:showBubbleSize val="0"/>
        </c:dLbls>
        <c:marker val="1"/>
        <c:smooth val="0"/>
        <c:axId val="317703472"/>
        <c:axId val="317706216"/>
      </c:lineChart>
      <c:catAx>
        <c:axId val="317704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17705824"/>
        <c:crosses val="autoZero"/>
        <c:auto val="1"/>
        <c:lblAlgn val="ctr"/>
        <c:lblOffset val="100"/>
        <c:noMultiLvlLbl val="0"/>
      </c:catAx>
      <c:valAx>
        <c:axId val="3177058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673BB8"/>
                </a:solidFill>
                <a:latin typeface="+mn-lt"/>
                <a:ea typeface="+mn-ea"/>
                <a:cs typeface="+mn-cs"/>
              </a:defRPr>
            </a:pPr>
            <a:endParaRPr lang="en-US"/>
          </a:p>
        </c:txPr>
        <c:crossAx val="317704648"/>
        <c:crosses val="autoZero"/>
        <c:crossBetween val="between"/>
      </c:valAx>
      <c:valAx>
        <c:axId val="317706216"/>
        <c:scaling>
          <c:orientation val="minMax"/>
        </c:scaling>
        <c:delete val="0"/>
        <c:axPos val="r"/>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smtClean="0"/>
                  <a:t>USDA Net Farm Income Billions of $</a:t>
                </a:r>
                <a:endParaRPr lang="en-US" b="1" dirty="0"/>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693E"/>
                </a:solidFill>
                <a:latin typeface="+mn-lt"/>
                <a:ea typeface="+mn-ea"/>
                <a:cs typeface="+mn-cs"/>
              </a:defRPr>
            </a:pPr>
            <a:endParaRPr lang="en-US"/>
          </a:p>
        </c:txPr>
        <c:crossAx val="317703472"/>
        <c:crosses val="max"/>
        <c:crossBetween val="between"/>
        <c:dispUnits>
          <c:builtInUnit val="millions"/>
        </c:dispUnits>
      </c:valAx>
      <c:catAx>
        <c:axId val="317703472"/>
        <c:scaling>
          <c:orientation val="minMax"/>
        </c:scaling>
        <c:delete val="1"/>
        <c:axPos val="b"/>
        <c:numFmt formatCode="General" sourceLinked="1"/>
        <c:majorTickMark val="out"/>
        <c:minorTickMark val="none"/>
        <c:tickLblPos val="nextTo"/>
        <c:crossAx val="317706216"/>
        <c:crosses val="autoZero"/>
        <c:auto val="1"/>
        <c:lblAlgn val="ctr"/>
        <c:lblOffset val="100"/>
        <c:noMultiLvlLbl val="0"/>
      </c:cat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17229414119846"/>
          <c:y val="4.9084080007240474E-2"/>
          <c:w val="0.80794388936677064"/>
          <c:h val="0.76527943705312695"/>
        </c:manualLayout>
      </c:layout>
      <c:barChart>
        <c:barDir val="col"/>
        <c:grouping val="clustered"/>
        <c:varyColors val="0"/>
        <c:ser>
          <c:idx val="0"/>
          <c:order val="0"/>
          <c:tx>
            <c:strRef>
              <c:f>Sheet1!$B$1</c:f>
              <c:strCache>
                <c:ptCount val="1"/>
                <c:pt idx="0">
                  <c:v>2014</c:v>
                </c:pt>
              </c:strCache>
            </c:strRef>
          </c:tx>
          <c:spPr>
            <a:solidFill>
              <a:srgbClr val="673BB8"/>
            </a:solidFill>
          </c:spPr>
          <c:invertIfNegative val="0"/>
          <c:cat>
            <c:strRef>
              <c:f>Sheet1!$A$2:$A$16</c:f>
              <c:strCache>
                <c:ptCount val="15"/>
                <c:pt idx="0">
                  <c:v>BBB+</c:v>
                </c:pt>
                <c:pt idx="1">
                  <c:v>BBB</c:v>
                </c:pt>
                <c:pt idx="2">
                  <c:v>BBB-</c:v>
                </c:pt>
                <c:pt idx="3">
                  <c:v>BB+</c:v>
                </c:pt>
                <c:pt idx="4">
                  <c:v>BB</c:v>
                </c:pt>
                <c:pt idx="5">
                  <c:v>BB-</c:v>
                </c:pt>
                <c:pt idx="6">
                  <c:v>B+</c:v>
                </c:pt>
                <c:pt idx="7">
                  <c:v>B</c:v>
                </c:pt>
                <c:pt idx="8">
                  <c:v>B-</c:v>
                </c:pt>
                <c:pt idx="9">
                  <c:v>CCC+</c:v>
                </c:pt>
                <c:pt idx="10">
                  <c:v>CCC</c:v>
                </c:pt>
                <c:pt idx="11">
                  <c:v>CCC-</c:v>
                </c:pt>
                <c:pt idx="12">
                  <c:v>CC</c:v>
                </c:pt>
                <c:pt idx="13">
                  <c:v>C</c:v>
                </c:pt>
                <c:pt idx="14">
                  <c:v>D</c:v>
                </c:pt>
              </c:strCache>
            </c:strRef>
          </c:cat>
          <c:val>
            <c:numRef>
              <c:f>Sheet1!$B$2:$B$16</c:f>
              <c:numCache>
                <c:formatCode>0.00%</c:formatCode>
                <c:ptCount val="15"/>
                <c:pt idx="0">
                  <c:v>1.0482180293501049E-3</c:v>
                </c:pt>
                <c:pt idx="1">
                  <c:v>8.385744234800839E-3</c:v>
                </c:pt>
                <c:pt idx="2">
                  <c:v>7.6519916142557654E-2</c:v>
                </c:pt>
                <c:pt idx="3">
                  <c:v>0.25576519916142559</c:v>
                </c:pt>
                <c:pt idx="4">
                  <c:v>0.30398322851153042</c:v>
                </c:pt>
                <c:pt idx="5">
                  <c:v>0.16666666666666666</c:v>
                </c:pt>
                <c:pt idx="6">
                  <c:v>9.7484276729559755E-2</c:v>
                </c:pt>
                <c:pt idx="7">
                  <c:v>4.8218029350104823E-2</c:v>
                </c:pt>
                <c:pt idx="8">
                  <c:v>2.9350104821802937E-2</c:v>
                </c:pt>
                <c:pt idx="9">
                  <c:v>1.2578616352201259E-2</c:v>
                </c:pt>
                <c:pt idx="10">
                  <c:v>0</c:v>
                </c:pt>
                <c:pt idx="11">
                  <c:v>0</c:v>
                </c:pt>
                <c:pt idx="12">
                  <c:v>0</c:v>
                </c:pt>
                <c:pt idx="13">
                  <c:v>0</c:v>
                </c:pt>
                <c:pt idx="14">
                  <c:v>0</c:v>
                </c:pt>
              </c:numCache>
            </c:numRef>
          </c:val>
          <c:extLst>
            <c:ext xmlns:c16="http://schemas.microsoft.com/office/drawing/2014/chart" uri="{C3380CC4-5D6E-409C-BE32-E72D297353CC}">
              <c16:uniqueId val="{00000000-25F6-4179-920F-FEBD23B00C8A}"/>
            </c:ext>
          </c:extLst>
        </c:ser>
        <c:ser>
          <c:idx val="1"/>
          <c:order val="1"/>
          <c:tx>
            <c:strRef>
              <c:f>Sheet1!$C$1</c:f>
              <c:strCache>
                <c:ptCount val="1"/>
                <c:pt idx="0">
                  <c:v>2015</c:v>
                </c:pt>
              </c:strCache>
            </c:strRef>
          </c:tx>
          <c:spPr>
            <a:solidFill>
              <a:srgbClr val="00693E"/>
            </a:solidFill>
          </c:spPr>
          <c:invertIfNegative val="0"/>
          <c:cat>
            <c:strRef>
              <c:f>Sheet1!$A$2:$A$16</c:f>
              <c:strCache>
                <c:ptCount val="15"/>
                <c:pt idx="0">
                  <c:v>BBB+</c:v>
                </c:pt>
                <c:pt idx="1">
                  <c:v>BBB</c:v>
                </c:pt>
                <c:pt idx="2">
                  <c:v>BBB-</c:v>
                </c:pt>
                <c:pt idx="3">
                  <c:v>BB+</c:v>
                </c:pt>
                <c:pt idx="4">
                  <c:v>BB</c:v>
                </c:pt>
                <c:pt idx="5">
                  <c:v>BB-</c:v>
                </c:pt>
                <c:pt idx="6">
                  <c:v>B+</c:v>
                </c:pt>
                <c:pt idx="7">
                  <c:v>B</c:v>
                </c:pt>
                <c:pt idx="8">
                  <c:v>B-</c:v>
                </c:pt>
                <c:pt idx="9">
                  <c:v>CCC+</c:v>
                </c:pt>
                <c:pt idx="10">
                  <c:v>CCC</c:v>
                </c:pt>
                <c:pt idx="11">
                  <c:v>CCC-</c:v>
                </c:pt>
                <c:pt idx="12">
                  <c:v>CC</c:v>
                </c:pt>
                <c:pt idx="13">
                  <c:v>C</c:v>
                </c:pt>
                <c:pt idx="14">
                  <c:v>D</c:v>
                </c:pt>
              </c:strCache>
            </c:strRef>
          </c:cat>
          <c:val>
            <c:numRef>
              <c:f>Sheet1!$C$2:$C$16</c:f>
              <c:numCache>
                <c:formatCode>0.00%</c:formatCode>
                <c:ptCount val="15"/>
                <c:pt idx="0">
                  <c:v>2.0964360587002098E-3</c:v>
                </c:pt>
                <c:pt idx="1">
                  <c:v>6.2893081761006293E-3</c:v>
                </c:pt>
                <c:pt idx="2">
                  <c:v>7.2327044025157231E-2</c:v>
                </c:pt>
                <c:pt idx="3">
                  <c:v>0.20545073375262055</c:v>
                </c:pt>
                <c:pt idx="4">
                  <c:v>0.24842767295597484</c:v>
                </c:pt>
                <c:pt idx="5">
                  <c:v>0.17295597484276728</c:v>
                </c:pt>
                <c:pt idx="6">
                  <c:v>0.12997903563941299</c:v>
                </c:pt>
                <c:pt idx="7">
                  <c:v>7.9664570230607967E-2</c:v>
                </c:pt>
                <c:pt idx="8">
                  <c:v>5.6603773584905662E-2</c:v>
                </c:pt>
                <c:pt idx="9">
                  <c:v>2.5157232704402517E-2</c:v>
                </c:pt>
                <c:pt idx="10">
                  <c:v>1.0482180293501049E-3</c:v>
                </c:pt>
                <c:pt idx="11">
                  <c:v>0</c:v>
                </c:pt>
                <c:pt idx="12">
                  <c:v>0</c:v>
                </c:pt>
                <c:pt idx="13">
                  <c:v>0</c:v>
                </c:pt>
                <c:pt idx="14">
                  <c:v>0</c:v>
                </c:pt>
              </c:numCache>
            </c:numRef>
          </c:val>
          <c:extLst>
            <c:ext xmlns:c16="http://schemas.microsoft.com/office/drawing/2014/chart" uri="{C3380CC4-5D6E-409C-BE32-E72D297353CC}">
              <c16:uniqueId val="{00000001-25F6-4179-920F-FEBD23B00C8A}"/>
            </c:ext>
          </c:extLst>
        </c:ser>
        <c:dLbls>
          <c:showLegendKey val="0"/>
          <c:showVal val="0"/>
          <c:showCatName val="0"/>
          <c:showSerName val="0"/>
          <c:showPercent val="0"/>
          <c:showBubbleSize val="0"/>
        </c:dLbls>
        <c:gapWidth val="150"/>
        <c:axId val="350070344"/>
        <c:axId val="350071520"/>
      </c:barChart>
      <c:catAx>
        <c:axId val="350070344"/>
        <c:scaling>
          <c:orientation val="minMax"/>
        </c:scaling>
        <c:delete val="0"/>
        <c:axPos val="b"/>
        <c:numFmt formatCode="General" sourceLinked="0"/>
        <c:majorTickMark val="out"/>
        <c:minorTickMark val="none"/>
        <c:tickLblPos val="nextTo"/>
        <c:txPr>
          <a:bodyPr/>
          <a:lstStyle/>
          <a:p>
            <a:pPr>
              <a:defRPr sz="1400"/>
            </a:pPr>
            <a:endParaRPr lang="en-US"/>
          </a:p>
        </c:txPr>
        <c:crossAx val="350071520"/>
        <c:crosses val="autoZero"/>
        <c:auto val="1"/>
        <c:lblAlgn val="ctr"/>
        <c:lblOffset val="100"/>
        <c:noMultiLvlLbl val="0"/>
      </c:catAx>
      <c:valAx>
        <c:axId val="350071520"/>
        <c:scaling>
          <c:orientation val="minMax"/>
        </c:scaling>
        <c:delete val="0"/>
        <c:axPos val="l"/>
        <c:majorGridlines/>
        <c:numFmt formatCode="0%" sourceLinked="0"/>
        <c:majorTickMark val="out"/>
        <c:minorTickMark val="none"/>
        <c:tickLblPos val="nextTo"/>
        <c:txPr>
          <a:bodyPr/>
          <a:lstStyle/>
          <a:p>
            <a:pPr>
              <a:defRPr sz="1600" b="1"/>
            </a:pPr>
            <a:endParaRPr lang="en-US"/>
          </a:p>
        </c:txPr>
        <c:crossAx val="350070344"/>
        <c:crosses val="autoZero"/>
        <c:crossBetween val="between"/>
      </c:valAx>
      <c:spPr>
        <a:ln>
          <a:solidFill>
            <a:schemeClr val="tx1"/>
          </a:solidFill>
        </a:ln>
      </c:spPr>
    </c:plotArea>
    <c:legend>
      <c:legendPos val="b"/>
      <c:overlay val="0"/>
      <c:txPr>
        <a:bodyPr/>
        <a:lstStyle/>
        <a:p>
          <a:pPr>
            <a:defRPr sz="1800" b="1"/>
          </a:pPr>
          <a:endParaRPr lang="en-US"/>
        </a:p>
      </c:txPr>
    </c:legend>
    <c:plotVisOnly val="1"/>
    <c:dispBlanksAs val="gap"/>
    <c:showDLblsOverMax val="0"/>
  </c:chart>
  <c:spPr>
    <a:ln>
      <a:noFill/>
    </a:ln>
  </c:spPr>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47625">
              <a:solidFill>
                <a:srgbClr val="7030A0"/>
              </a:solidFill>
            </a:ln>
          </c:spPr>
          <c:marker>
            <c:symbol val="none"/>
          </c:marker>
          <c:cat>
            <c:numRef>
              <c:f>Sheet1!$A$2:$A$68</c:f>
              <c:numCache>
                <c:formatCode>General</c:formatCode>
                <c:ptCount val="67"/>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numCache>
            </c:numRef>
          </c:cat>
          <c:val>
            <c:numRef>
              <c:f>Sheet1!$B$2:$B$68</c:f>
              <c:numCache>
                <c:formatCode>General</c:formatCode>
                <c:ptCount val="67"/>
                <c:pt idx="0">
                  <c:v>513.6</c:v>
                </c:pt>
                <c:pt idx="1">
                  <c:v>531.9</c:v>
                </c:pt>
                <c:pt idx="2">
                  <c:v>571.1</c:v>
                </c:pt>
                <c:pt idx="3">
                  <c:v>570.70000000000005</c:v>
                </c:pt>
                <c:pt idx="4">
                  <c:v>551.9</c:v>
                </c:pt>
                <c:pt idx="5">
                  <c:v>563.6</c:v>
                </c:pt>
                <c:pt idx="6">
                  <c:v>573</c:v>
                </c:pt>
                <c:pt idx="7">
                  <c:v>575.9</c:v>
                </c:pt>
                <c:pt idx="8">
                  <c:v>601.5</c:v>
                </c:pt>
                <c:pt idx="9">
                  <c:v>624.5</c:v>
                </c:pt>
                <c:pt idx="10">
                  <c:v>633.20000000000005</c:v>
                </c:pt>
                <c:pt idx="11">
                  <c:v>632.79999999999995</c:v>
                </c:pt>
                <c:pt idx="12">
                  <c:v>656.1</c:v>
                </c:pt>
                <c:pt idx="13">
                  <c:v>678.9</c:v>
                </c:pt>
                <c:pt idx="14">
                  <c:v>687</c:v>
                </c:pt>
                <c:pt idx="15">
                  <c:v>724.3</c:v>
                </c:pt>
                <c:pt idx="16">
                  <c:v>775.2</c:v>
                </c:pt>
                <c:pt idx="17">
                  <c:v>806.6</c:v>
                </c:pt>
                <c:pt idx="18">
                  <c:v>841.1</c:v>
                </c:pt>
                <c:pt idx="19">
                  <c:v>835.6</c:v>
                </c:pt>
                <c:pt idx="20">
                  <c:v>783.4</c:v>
                </c:pt>
                <c:pt idx="21">
                  <c:v>765.7</c:v>
                </c:pt>
                <c:pt idx="22">
                  <c:v>795.2</c:v>
                </c:pt>
                <c:pt idx="23">
                  <c:v>862.9</c:v>
                </c:pt>
                <c:pt idx="24">
                  <c:v>993.6</c:v>
                </c:pt>
                <c:pt idx="25">
                  <c:v>1072.9000000000001</c:v>
                </c:pt>
                <c:pt idx="26">
                  <c:v>1175.0999999999999</c:v>
                </c:pt>
                <c:pt idx="27">
                  <c:v>1284.2</c:v>
                </c:pt>
                <c:pt idx="28">
                  <c:v>1260.4000000000001</c:v>
                </c:pt>
                <c:pt idx="29">
                  <c:v>1387.7</c:v>
                </c:pt>
                <c:pt idx="30">
                  <c:v>1468.2</c:v>
                </c:pt>
                <c:pt idx="31">
                  <c:v>1421.3</c:v>
                </c:pt>
                <c:pt idx="32">
                  <c:v>1366.5</c:v>
                </c:pt>
                <c:pt idx="33">
                  <c:v>1253.8</c:v>
                </c:pt>
                <c:pt idx="34">
                  <c:v>1200</c:v>
                </c:pt>
                <c:pt idx="35">
                  <c:v>947.4</c:v>
                </c:pt>
                <c:pt idx="36">
                  <c:v>788.6</c:v>
                </c:pt>
                <c:pt idx="37">
                  <c:v>687.8</c:v>
                </c:pt>
                <c:pt idx="38">
                  <c:v>733</c:v>
                </c:pt>
                <c:pt idx="39">
                  <c:v>730</c:v>
                </c:pt>
                <c:pt idx="40">
                  <c:v>734</c:v>
                </c:pt>
                <c:pt idx="41">
                  <c:v>709.1</c:v>
                </c:pt>
                <c:pt idx="42">
                  <c:v>707.7</c:v>
                </c:pt>
                <c:pt idx="43">
                  <c:v>695</c:v>
                </c:pt>
                <c:pt idx="44">
                  <c:v>739.7</c:v>
                </c:pt>
                <c:pt idx="45">
                  <c:v>770.7</c:v>
                </c:pt>
                <c:pt idx="46">
                  <c:v>780.1</c:v>
                </c:pt>
                <c:pt idx="47">
                  <c:v>783.5</c:v>
                </c:pt>
                <c:pt idx="48">
                  <c:v>794</c:v>
                </c:pt>
                <c:pt idx="49">
                  <c:v>813.7</c:v>
                </c:pt>
                <c:pt idx="50">
                  <c:v>827</c:v>
                </c:pt>
                <c:pt idx="51">
                  <c:v>837.3</c:v>
                </c:pt>
                <c:pt idx="52">
                  <c:v>851.8</c:v>
                </c:pt>
                <c:pt idx="53">
                  <c:v>860.4</c:v>
                </c:pt>
                <c:pt idx="54">
                  <c:v>858.4</c:v>
                </c:pt>
                <c:pt idx="55">
                  <c:v>965.7</c:v>
                </c:pt>
                <c:pt idx="56">
                  <c:v>1010.2</c:v>
                </c:pt>
                <c:pt idx="57">
                  <c:v>1110.2</c:v>
                </c:pt>
                <c:pt idx="58">
                  <c:v>1121.3</c:v>
                </c:pt>
                <c:pt idx="59">
                  <c:v>1111</c:v>
                </c:pt>
                <c:pt idx="60">
                  <c:v>1147</c:v>
                </c:pt>
                <c:pt idx="61">
                  <c:v>1309.7</c:v>
                </c:pt>
                <c:pt idx="62">
                  <c:v>1565.2</c:v>
                </c:pt>
                <c:pt idx="63">
                  <c:v>1790.1</c:v>
                </c:pt>
                <c:pt idx="64">
                  <c:v>2065.9</c:v>
                </c:pt>
                <c:pt idx="65">
                  <c:v>2038.7</c:v>
                </c:pt>
                <c:pt idx="66">
                  <c:v>1880</c:v>
                </c:pt>
              </c:numCache>
            </c:numRef>
          </c:val>
          <c:smooth val="0"/>
          <c:extLst>
            <c:ext xmlns:c16="http://schemas.microsoft.com/office/drawing/2014/chart" uri="{C3380CC4-5D6E-409C-BE32-E72D297353CC}">
              <c16:uniqueId val="{00000000-4D59-48C7-B310-ADF33EDB9D4D}"/>
            </c:ext>
          </c:extLst>
        </c:ser>
        <c:dLbls>
          <c:showLegendKey val="0"/>
          <c:showVal val="0"/>
          <c:showCatName val="0"/>
          <c:showSerName val="0"/>
          <c:showPercent val="0"/>
          <c:showBubbleSize val="0"/>
        </c:dLbls>
        <c:smooth val="0"/>
        <c:axId val="318043280"/>
        <c:axId val="318041712"/>
      </c:lineChart>
      <c:catAx>
        <c:axId val="318043280"/>
        <c:scaling>
          <c:orientation val="minMax"/>
        </c:scaling>
        <c:delete val="0"/>
        <c:axPos val="b"/>
        <c:numFmt formatCode="General" sourceLinked="1"/>
        <c:majorTickMark val="out"/>
        <c:minorTickMark val="none"/>
        <c:tickLblPos val="nextTo"/>
        <c:txPr>
          <a:bodyPr/>
          <a:lstStyle/>
          <a:p>
            <a:pPr>
              <a:defRPr sz="1400" b="1" baseline="0"/>
            </a:pPr>
            <a:endParaRPr lang="en-US"/>
          </a:p>
        </c:txPr>
        <c:crossAx val="318041712"/>
        <c:crosses val="autoZero"/>
        <c:auto val="1"/>
        <c:lblAlgn val="ctr"/>
        <c:lblOffset val="100"/>
        <c:tickLblSkip val="5"/>
        <c:noMultiLvlLbl val="0"/>
      </c:catAx>
      <c:valAx>
        <c:axId val="318041712"/>
        <c:scaling>
          <c:orientation val="minMax"/>
        </c:scaling>
        <c:delete val="0"/>
        <c:axPos val="l"/>
        <c:majorGridlines/>
        <c:title>
          <c:tx>
            <c:rich>
              <a:bodyPr rot="-5400000" vert="horz"/>
              <a:lstStyle/>
              <a:p>
                <a:pPr>
                  <a:defRPr sz="1400" b="1"/>
                </a:pPr>
                <a:r>
                  <a:rPr lang="en-US" sz="1400" b="1" dirty="0"/>
                  <a:t>Dollars</a:t>
                </a:r>
                <a:r>
                  <a:rPr lang="en-US" sz="1400" b="1" baseline="0" dirty="0"/>
                  <a:t> Per Acre</a:t>
                </a:r>
                <a:endParaRPr lang="en-US" sz="1400" b="1" dirty="0"/>
              </a:p>
            </c:rich>
          </c:tx>
          <c:layout>
            <c:manualLayout>
              <c:xMode val="edge"/>
              <c:yMode val="edge"/>
              <c:x val="1.023391812865497E-2"/>
              <c:y val="0.26976422947131606"/>
            </c:manualLayout>
          </c:layout>
          <c:overlay val="0"/>
        </c:title>
        <c:numFmt formatCode="General" sourceLinked="1"/>
        <c:majorTickMark val="out"/>
        <c:minorTickMark val="none"/>
        <c:tickLblPos val="nextTo"/>
        <c:txPr>
          <a:bodyPr/>
          <a:lstStyle/>
          <a:p>
            <a:pPr>
              <a:defRPr sz="1400" b="1"/>
            </a:pPr>
            <a:endParaRPr lang="en-US"/>
          </a:p>
        </c:txPr>
        <c:crossAx val="3180432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47625">
              <a:solidFill>
                <a:srgbClr val="7030A0"/>
              </a:solidFill>
            </a:ln>
          </c:spPr>
          <c:marker>
            <c:symbol val="none"/>
          </c:marker>
          <c:cat>
            <c:numRef>
              <c:f>Sheet1!$A$2:$A$68</c:f>
              <c:numCache>
                <c:formatCode>General</c:formatCode>
                <c:ptCount val="67"/>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numCache>
            </c:numRef>
          </c:cat>
          <c:val>
            <c:numRef>
              <c:f>Sheet1!$B$2:$B$68</c:f>
              <c:numCache>
                <c:formatCode>General</c:formatCode>
                <c:ptCount val="67"/>
                <c:pt idx="0">
                  <c:v>513.6</c:v>
                </c:pt>
                <c:pt idx="1">
                  <c:v>531.9</c:v>
                </c:pt>
                <c:pt idx="2">
                  <c:v>571.1</c:v>
                </c:pt>
                <c:pt idx="3">
                  <c:v>570.70000000000005</c:v>
                </c:pt>
                <c:pt idx="4">
                  <c:v>551.9</c:v>
                </c:pt>
                <c:pt idx="5">
                  <c:v>563.6</c:v>
                </c:pt>
                <c:pt idx="6">
                  <c:v>573</c:v>
                </c:pt>
                <c:pt idx="7">
                  <c:v>575.9</c:v>
                </c:pt>
                <c:pt idx="8">
                  <c:v>601.5</c:v>
                </c:pt>
                <c:pt idx="9">
                  <c:v>624.5</c:v>
                </c:pt>
                <c:pt idx="10">
                  <c:v>633.20000000000005</c:v>
                </c:pt>
                <c:pt idx="11">
                  <c:v>632.79999999999995</c:v>
                </c:pt>
                <c:pt idx="12">
                  <c:v>656.1</c:v>
                </c:pt>
                <c:pt idx="13">
                  <c:v>678.9</c:v>
                </c:pt>
                <c:pt idx="14">
                  <c:v>687</c:v>
                </c:pt>
                <c:pt idx="15">
                  <c:v>724.3</c:v>
                </c:pt>
                <c:pt idx="16">
                  <c:v>775.2</c:v>
                </c:pt>
                <c:pt idx="17">
                  <c:v>806.6</c:v>
                </c:pt>
                <c:pt idx="18">
                  <c:v>841.1</c:v>
                </c:pt>
                <c:pt idx="19">
                  <c:v>835.6</c:v>
                </c:pt>
                <c:pt idx="20">
                  <c:v>783.4</c:v>
                </c:pt>
                <c:pt idx="21">
                  <c:v>765.7</c:v>
                </c:pt>
                <c:pt idx="22">
                  <c:v>795.2</c:v>
                </c:pt>
                <c:pt idx="23">
                  <c:v>862.9</c:v>
                </c:pt>
                <c:pt idx="24">
                  <c:v>993.6</c:v>
                </c:pt>
                <c:pt idx="25">
                  <c:v>1072.9000000000001</c:v>
                </c:pt>
                <c:pt idx="26">
                  <c:v>1175.0999999999999</c:v>
                </c:pt>
                <c:pt idx="27">
                  <c:v>1284.2</c:v>
                </c:pt>
                <c:pt idx="28">
                  <c:v>1260.4000000000001</c:v>
                </c:pt>
                <c:pt idx="29">
                  <c:v>1387.7</c:v>
                </c:pt>
                <c:pt idx="30">
                  <c:v>1468.2</c:v>
                </c:pt>
                <c:pt idx="31">
                  <c:v>1421.3</c:v>
                </c:pt>
                <c:pt idx="32">
                  <c:v>1366.5</c:v>
                </c:pt>
                <c:pt idx="33">
                  <c:v>1253.8</c:v>
                </c:pt>
                <c:pt idx="34">
                  <c:v>1200</c:v>
                </c:pt>
                <c:pt idx="35">
                  <c:v>947.4</c:v>
                </c:pt>
                <c:pt idx="36">
                  <c:v>788.6</c:v>
                </c:pt>
                <c:pt idx="37">
                  <c:v>687.8</c:v>
                </c:pt>
                <c:pt idx="38">
                  <c:v>733</c:v>
                </c:pt>
                <c:pt idx="39">
                  <c:v>730</c:v>
                </c:pt>
                <c:pt idx="40">
                  <c:v>734</c:v>
                </c:pt>
                <c:pt idx="41">
                  <c:v>709.1</c:v>
                </c:pt>
                <c:pt idx="42">
                  <c:v>707.7</c:v>
                </c:pt>
                <c:pt idx="43">
                  <c:v>695</c:v>
                </c:pt>
                <c:pt idx="44">
                  <c:v>739.7</c:v>
                </c:pt>
                <c:pt idx="45">
                  <c:v>770.7</c:v>
                </c:pt>
                <c:pt idx="46">
                  <c:v>780.1</c:v>
                </c:pt>
                <c:pt idx="47">
                  <c:v>783.5</c:v>
                </c:pt>
                <c:pt idx="48">
                  <c:v>794</c:v>
                </c:pt>
                <c:pt idx="49">
                  <c:v>813.7</c:v>
                </c:pt>
                <c:pt idx="50">
                  <c:v>827</c:v>
                </c:pt>
                <c:pt idx="51">
                  <c:v>837.3</c:v>
                </c:pt>
                <c:pt idx="52">
                  <c:v>851.8</c:v>
                </c:pt>
                <c:pt idx="53">
                  <c:v>860.4</c:v>
                </c:pt>
                <c:pt idx="54">
                  <c:v>858.4</c:v>
                </c:pt>
                <c:pt idx="55">
                  <c:v>965.7</c:v>
                </c:pt>
                <c:pt idx="56">
                  <c:v>1010.2</c:v>
                </c:pt>
                <c:pt idx="57">
                  <c:v>1110.2</c:v>
                </c:pt>
                <c:pt idx="58">
                  <c:v>1121.3</c:v>
                </c:pt>
                <c:pt idx="59">
                  <c:v>1111</c:v>
                </c:pt>
                <c:pt idx="60">
                  <c:v>1147</c:v>
                </c:pt>
                <c:pt idx="61">
                  <c:v>1309.7</c:v>
                </c:pt>
                <c:pt idx="62">
                  <c:v>1565.2</c:v>
                </c:pt>
                <c:pt idx="63">
                  <c:v>1790.1</c:v>
                </c:pt>
                <c:pt idx="64">
                  <c:v>2065.9</c:v>
                </c:pt>
                <c:pt idx="65">
                  <c:v>2038.7</c:v>
                </c:pt>
                <c:pt idx="66">
                  <c:v>1880</c:v>
                </c:pt>
              </c:numCache>
            </c:numRef>
          </c:val>
          <c:smooth val="0"/>
          <c:extLst>
            <c:ext xmlns:c16="http://schemas.microsoft.com/office/drawing/2014/chart" uri="{C3380CC4-5D6E-409C-BE32-E72D297353CC}">
              <c16:uniqueId val="{00000000-4D59-48C7-B310-ADF33EDB9D4D}"/>
            </c:ext>
          </c:extLst>
        </c:ser>
        <c:dLbls>
          <c:showLegendKey val="0"/>
          <c:showVal val="0"/>
          <c:showCatName val="0"/>
          <c:showSerName val="0"/>
          <c:showPercent val="0"/>
          <c:showBubbleSize val="0"/>
        </c:dLbls>
        <c:smooth val="0"/>
        <c:axId val="370116528"/>
        <c:axId val="370117704"/>
      </c:lineChart>
      <c:catAx>
        <c:axId val="370116528"/>
        <c:scaling>
          <c:orientation val="minMax"/>
        </c:scaling>
        <c:delete val="0"/>
        <c:axPos val="b"/>
        <c:numFmt formatCode="General" sourceLinked="1"/>
        <c:majorTickMark val="out"/>
        <c:minorTickMark val="none"/>
        <c:tickLblPos val="nextTo"/>
        <c:txPr>
          <a:bodyPr/>
          <a:lstStyle/>
          <a:p>
            <a:pPr>
              <a:defRPr sz="1400" b="1" baseline="0"/>
            </a:pPr>
            <a:endParaRPr lang="en-US"/>
          </a:p>
        </c:txPr>
        <c:crossAx val="370117704"/>
        <c:crosses val="autoZero"/>
        <c:auto val="1"/>
        <c:lblAlgn val="ctr"/>
        <c:lblOffset val="100"/>
        <c:tickLblSkip val="5"/>
        <c:noMultiLvlLbl val="0"/>
      </c:catAx>
      <c:valAx>
        <c:axId val="370117704"/>
        <c:scaling>
          <c:orientation val="minMax"/>
        </c:scaling>
        <c:delete val="0"/>
        <c:axPos val="l"/>
        <c:majorGridlines/>
        <c:title>
          <c:tx>
            <c:rich>
              <a:bodyPr rot="-5400000" vert="horz"/>
              <a:lstStyle/>
              <a:p>
                <a:pPr>
                  <a:defRPr sz="1400" b="1"/>
                </a:pPr>
                <a:r>
                  <a:rPr lang="en-US" sz="1400" b="1" dirty="0"/>
                  <a:t>Dollars</a:t>
                </a:r>
                <a:r>
                  <a:rPr lang="en-US" sz="1400" b="1" baseline="0" dirty="0"/>
                  <a:t> Per Acre</a:t>
                </a:r>
                <a:endParaRPr lang="en-US" sz="1400" b="1" dirty="0"/>
              </a:p>
            </c:rich>
          </c:tx>
          <c:layout>
            <c:manualLayout>
              <c:xMode val="edge"/>
              <c:yMode val="edge"/>
              <c:x val="1.023391812865497E-2"/>
              <c:y val="0.26976422947131606"/>
            </c:manualLayout>
          </c:layout>
          <c:overlay val="0"/>
        </c:title>
        <c:numFmt formatCode="General" sourceLinked="1"/>
        <c:majorTickMark val="out"/>
        <c:minorTickMark val="none"/>
        <c:tickLblPos val="nextTo"/>
        <c:txPr>
          <a:bodyPr/>
          <a:lstStyle/>
          <a:p>
            <a:pPr>
              <a:defRPr sz="1400" b="1"/>
            </a:pPr>
            <a:endParaRPr lang="en-US"/>
          </a:p>
        </c:txPr>
        <c:crossAx val="37011652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132850581177336E-2"/>
          <c:y val="3.5881718522085958E-2"/>
          <c:w val="0.80068439992255946"/>
          <c:h val="0.81228608975274252"/>
        </c:manualLayout>
      </c:layout>
      <c:lineChart>
        <c:grouping val="standard"/>
        <c:varyColors val="0"/>
        <c:ser>
          <c:idx val="0"/>
          <c:order val="0"/>
          <c:tx>
            <c:strRef>
              <c:f>Sheet1!$B$1</c:f>
              <c:strCache>
                <c:ptCount val="1"/>
                <c:pt idx="0">
                  <c:v>Corn</c:v>
                </c:pt>
              </c:strCache>
            </c:strRef>
          </c:tx>
          <c:spPr>
            <a:ln w="38100">
              <a:solidFill>
                <a:srgbClr val="00693E"/>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Sheet1!$B$2:$B$18</c:f>
              <c:numCache>
                <c:formatCode>General</c:formatCode>
                <c:ptCount val="17"/>
                <c:pt idx="0">
                  <c:v>2.37</c:v>
                </c:pt>
                <c:pt idx="1">
                  <c:v>1.98</c:v>
                </c:pt>
                <c:pt idx="2">
                  <c:v>1.96</c:v>
                </c:pt>
                <c:pt idx="3">
                  <c:v>3.03</c:v>
                </c:pt>
                <c:pt idx="4" formatCode="&quot;$&quot;#,##0.00_);[Red]\(&quot;$&quot;#,##0.00\)">
                  <c:v>4.01</c:v>
                </c:pt>
                <c:pt idx="5" formatCode="&quot;$&quot;#,##0.00_);[Red]\(&quot;$&quot;#,##0.00\)">
                  <c:v>4.05</c:v>
                </c:pt>
                <c:pt idx="6" formatCode="&quot;$&quot;#,##0.00_);[Red]\(&quot;$&quot;#,##0.00\)">
                  <c:v>3.56</c:v>
                </c:pt>
                <c:pt idx="7" formatCode="&quot;$&quot;#,##0.00_);[Red]\(&quot;$&quot;#,##0.00\)">
                  <c:v>4.87</c:v>
                </c:pt>
                <c:pt idx="8" formatCode="&quot;$&quot;#,##0.00_);[Red]\(&quot;$&quot;#,##0.00\)">
                  <c:v>6.2</c:v>
                </c:pt>
                <c:pt idx="9" formatCode="&quot;$&quot;#,##0.00_);[Red]\(&quot;$&quot;#,##0.00\)">
                  <c:v>7.19</c:v>
                </c:pt>
                <c:pt idx="10" formatCode="&quot;$&quot;#,##0.00_);[Red]\(&quot;$&quot;#,##0.00\)">
                  <c:v>4.3899999999999997</c:v>
                </c:pt>
                <c:pt idx="11" formatCode="&quot;$&quot;#,##0.00_);[Red]\(&quot;$&quot;#,##0.00\)">
                  <c:v>3.6</c:v>
                </c:pt>
                <c:pt idx="12" formatCode="&quot;$&quot;#,##0.00_);[Red]\(&quot;$&quot;#,##0.00\)">
                  <c:v>3.45</c:v>
                </c:pt>
                <c:pt idx="13" formatCode="&quot;$&quot;#,##0.00_);[Red]\(&quot;$&quot;#,##0.00\)">
                  <c:v>3.25</c:v>
                </c:pt>
                <c:pt idx="14" formatCode="&quot;$&quot;#,##0.00_);[Red]\(&quot;$&quot;#,##0.00\)">
                  <c:v>3.66</c:v>
                </c:pt>
                <c:pt idx="15" formatCode="&quot;$&quot;#,##0.00_);[Red]\(&quot;$&quot;#,##0.00\)">
                  <c:v>3.82</c:v>
                </c:pt>
                <c:pt idx="16" formatCode="&quot;$&quot;#,##0.00_);[Red]\(&quot;$&quot;#,##0.00\)">
                  <c:v>3.9</c:v>
                </c:pt>
              </c:numCache>
            </c:numRef>
          </c:val>
          <c:smooth val="0"/>
          <c:extLst>
            <c:ext xmlns:c16="http://schemas.microsoft.com/office/drawing/2014/chart" uri="{C3380CC4-5D6E-409C-BE32-E72D297353CC}">
              <c16:uniqueId val="{00000000-103F-4E6B-A664-2587F772832C}"/>
            </c:ext>
          </c:extLst>
        </c:ser>
        <c:ser>
          <c:idx val="1"/>
          <c:order val="1"/>
          <c:tx>
            <c:strRef>
              <c:f>Sheet1!$C$1</c:f>
              <c:strCache>
                <c:ptCount val="1"/>
                <c:pt idx="0">
                  <c:v>Soybean</c:v>
                </c:pt>
              </c:strCache>
            </c:strRef>
          </c:tx>
          <c:spPr>
            <a:ln w="38100">
              <a:solidFill>
                <a:srgbClr val="673BB8"/>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Sheet1!$C$2:$C$18</c:f>
              <c:numCache>
                <c:formatCode>General</c:formatCode>
                <c:ptCount val="17"/>
                <c:pt idx="0">
                  <c:v>7.22</c:v>
                </c:pt>
                <c:pt idx="1">
                  <c:v>5.28</c:v>
                </c:pt>
                <c:pt idx="2">
                  <c:v>5.61</c:v>
                </c:pt>
                <c:pt idx="3">
                  <c:v>6.06</c:v>
                </c:pt>
                <c:pt idx="4" formatCode="&quot;$&quot;#,##0.00_);[Red]\(&quot;$&quot;#,##0.00\)">
                  <c:v>9.56</c:v>
                </c:pt>
                <c:pt idx="5" formatCode="&quot;$&quot;#,##0.00_);[Red]\(&quot;$&quot;#,##0.00\)">
                  <c:v>9.27</c:v>
                </c:pt>
                <c:pt idx="6" formatCode="&quot;$&quot;#,##0.00_);[Red]\(&quot;$&quot;#,##0.00\)">
                  <c:v>9.5299999999999994</c:v>
                </c:pt>
                <c:pt idx="7" formatCode="&quot;$&quot;#,##0.00_);[Red]\(&quot;$&quot;#,##0.00\)">
                  <c:v>11.45</c:v>
                </c:pt>
                <c:pt idx="8" formatCode="&quot;$&quot;#,##0.00_);[Red]\(&quot;$&quot;#,##0.00\)">
                  <c:v>11.55</c:v>
                </c:pt>
                <c:pt idx="9" formatCode="&quot;$&quot;#,##0.00_);[Red]\(&quot;$&quot;#,##0.00\)">
                  <c:v>13.98</c:v>
                </c:pt>
                <c:pt idx="10" formatCode="&quot;$&quot;#,##0.00_);[Red]\(&quot;$&quot;#,##0.00\)">
                  <c:v>12.59</c:v>
                </c:pt>
                <c:pt idx="11" formatCode="&quot;$&quot;#,##0.00_);[Red]\(&quot;$&quot;#,##0.00\)">
                  <c:v>9.6999999999999993</c:v>
                </c:pt>
                <c:pt idx="12" formatCode="&quot;$&quot;#,##0.00_);[Red]\(&quot;$&quot;#,##0.00\)">
                  <c:v>8.2899999999999991</c:v>
                </c:pt>
                <c:pt idx="13" formatCode="&quot;$&quot;#,##0.00_);[Red]\(&quot;$&quot;#,##0.00\)">
                  <c:v>9.34</c:v>
                </c:pt>
                <c:pt idx="14" formatCode="&quot;$&quot;#,##0.00_);[Red]\(&quot;$&quot;#,##0.00\)">
                  <c:v>9.6999999999999993</c:v>
                </c:pt>
                <c:pt idx="15" formatCode="&quot;$&quot;#,##0.00_);[Red]\(&quot;$&quot;#,##0.00\)">
                  <c:v>9.2799999999999994</c:v>
                </c:pt>
                <c:pt idx="16" formatCode="&quot;$&quot;#,##0.00_);[Red]\(&quot;$&quot;#,##0.00\)">
                  <c:v>9.1300000000000008</c:v>
                </c:pt>
              </c:numCache>
            </c:numRef>
          </c:val>
          <c:smooth val="0"/>
          <c:extLst>
            <c:ext xmlns:c16="http://schemas.microsoft.com/office/drawing/2014/chart" uri="{C3380CC4-5D6E-409C-BE32-E72D297353CC}">
              <c16:uniqueId val="{00000001-103F-4E6B-A664-2587F772832C}"/>
            </c:ext>
          </c:extLst>
        </c:ser>
        <c:ser>
          <c:idx val="2"/>
          <c:order val="2"/>
          <c:tx>
            <c:strRef>
              <c:f>Sheet1!$D$1</c:f>
              <c:strCache>
                <c:ptCount val="1"/>
                <c:pt idx="0">
                  <c:v>Wheat</c:v>
                </c:pt>
              </c:strCache>
            </c:strRef>
          </c:tx>
          <c:spPr>
            <a:ln w="38100">
              <a:solidFill>
                <a:srgbClr val="0070C0"/>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Sheet1!$D$2:$D$18</c:f>
              <c:numCache>
                <c:formatCode>General</c:formatCode>
                <c:ptCount val="17"/>
                <c:pt idx="0">
                  <c:v>3.32</c:v>
                </c:pt>
                <c:pt idx="1">
                  <c:v>3.32</c:v>
                </c:pt>
                <c:pt idx="2">
                  <c:v>3.36</c:v>
                </c:pt>
                <c:pt idx="3">
                  <c:v>4.3600000000000003</c:v>
                </c:pt>
                <c:pt idx="4" formatCode="&quot;$&quot;#,##0.00_);[Red]\(&quot;$&quot;#,##0.00\)">
                  <c:v>5.78</c:v>
                </c:pt>
                <c:pt idx="5" formatCode="&quot;$&quot;#,##0.00_);[Red]\(&quot;$&quot;#,##0.00\)">
                  <c:v>6.83</c:v>
                </c:pt>
                <c:pt idx="6" formatCode="&quot;$&quot;#,##0.00_);[Red]\(&quot;$&quot;#,##0.00\)">
                  <c:v>4.88</c:v>
                </c:pt>
                <c:pt idx="7" formatCode="&quot;$&quot;#,##0.00_);[Red]\(&quot;$&quot;#,##0.00\)">
                  <c:v>5.04</c:v>
                </c:pt>
                <c:pt idx="8" formatCode="&quot;$&quot;#,##0.00_);[Red]\(&quot;$&quot;#,##0.00\)">
                  <c:v>6.95</c:v>
                </c:pt>
                <c:pt idx="9" formatCode="&quot;$&quot;#,##0.00_);[Red]\(&quot;$&quot;#,##0.00\)">
                  <c:v>7.52</c:v>
                </c:pt>
                <c:pt idx="10" formatCode="&quot;$&quot;#,##0.00_);[Red]\(&quot;$&quot;#,##0.00\)">
                  <c:v>6.87</c:v>
                </c:pt>
                <c:pt idx="11" formatCode="&quot;$&quot;#,##0.00_);[Red]\(&quot;$&quot;#,##0.00\)">
                  <c:v>6.08</c:v>
                </c:pt>
                <c:pt idx="12" formatCode="&quot;$&quot;#,##0.00_);[Red]\(&quot;$&quot;#,##0.00\)">
                  <c:v>4.8099999999999996</c:v>
                </c:pt>
                <c:pt idx="13" formatCode="&quot;$&quot;#,##0.00_);[Red]\(&quot;$&quot;#,##0.00\)">
                  <c:v>3.77</c:v>
                </c:pt>
                <c:pt idx="14" formatCode="&quot;$&quot;#,##0.00_);[Red]\(&quot;$&quot;#,##0.00\)">
                  <c:v>3.99</c:v>
                </c:pt>
                <c:pt idx="15" formatCode="&quot;$&quot;#,##0.00_);[Red]\(&quot;$&quot;#,##0.00\)">
                  <c:v>4.59</c:v>
                </c:pt>
                <c:pt idx="16" formatCode="&quot;$&quot;#,##0.00_);[Red]\(&quot;$&quot;#,##0.00\)">
                  <c:v>5.0999999999999996</c:v>
                </c:pt>
              </c:numCache>
            </c:numRef>
          </c:val>
          <c:smooth val="0"/>
          <c:extLst>
            <c:ext xmlns:c16="http://schemas.microsoft.com/office/drawing/2014/chart" uri="{C3380CC4-5D6E-409C-BE32-E72D297353CC}">
              <c16:uniqueId val="{00000002-103F-4E6B-A664-2587F772832C}"/>
            </c:ext>
          </c:extLst>
        </c:ser>
        <c:dLbls>
          <c:showLegendKey val="0"/>
          <c:showVal val="0"/>
          <c:showCatName val="0"/>
          <c:showSerName val="0"/>
          <c:showPercent val="0"/>
          <c:showBubbleSize val="0"/>
        </c:dLbls>
        <c:marker val="1"/>
        <c:smooth val="0"/>
        <c:axId val="318040144"/>
        <c:axId val="318038184"/>
      </c:lineChart>
      <c:lineChart>
        <c:grouping val="standard"/>
        <c:varyColors val="0"/>
        <c:ser>
          <c:idx val="3"/>
          <c:order val="3"/>
          <c:tx>
            <c:strRef>
              <c:f>Sheet1!$E$1</c:f>
              <c:strCache>
                <c:ptCount val="1"/>
                <c:pt idx="0">
                  <c:v>Income</c:v>
                </c:pt>
              </c:strCache>
            </c:strRef>
          </c:tx>
          <c:spPr>
            <a:ln w="38100">
              <a:solidFill>
                <a:srgbClr val="C00000"/>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Sheet1!$E$2:$E$18</c:f>
              <c:numCache>
                <c:formatCode>0</c:formatCode>
                <c:ptCount val="17"/>
                <c:pt idx="0">
                  <c:v>28.347150353957488</c:v>
                </c:pt>
                <c:pt idx="1">
                  <c:v>27.525534953971523</c:v>
                </c:pt>
                <c:pt idx="2">
                  <c:v>27.03198895689026</c:v>
                </c:pt>
                <c:pt idx="3">
                  <c:v>36.821262099592182</c:v>
                </c:pt>
                <c:pt idx="4">
                  <c:v>44.956646923464852</c:v>
                </c:pt>
                <c:pt idx="5">
                  <c:v>58.529389213192495</c:v>
                </c:pt>
                <c:pt idx="6">
                  <c:v>51.795220002329138</c:v>
                </c:pt>
                <c:pt idx="7">
                  <c:v>63.807951375573538</c:v>
                </c:pt>
                <c:pt idx="8">
                  <c:v>76.111787365731388</c:v>
                </c:pt>
                <c:pt idx="9">
                  <c:v>81.90825591673314</c:v>
                </c:pt>
                <c:pt idx="10">
                  <c:v>60.966843078583402</c:v>
                </c:pt>
                <c:pt idx="11">
                  <c:v>59</c:v>
                </c:pt>
                <c:pt idx="12">
                  <c:v>52</c:v>
                </c:pt>
                <c:pt idx="13">
                  <c:v>51</c:v>
                </c:pt>
                <c:pt idx="14" formatCode="General">
                  <c:v>45</c:v>
                </c:pt>
                <c:pt idx="15" formatCode="General">
                  <c:v>46</c:v>
                </c:pt>
                <c:pt idx="16" formatCode="General">
                  <c:v>47</c:v>
                </c:pt>
              </c:numCache>
            </c:numRef>
          </c:val>
          <c:smooth val="0"/>
          <c:extLst>
            <c:ext xmlns:c16="http://schemas.microsoft.com/office/drawing/2014/chart" uri="{C3380CC4-5D6E-409C-BE32-E72D297353CC}">
              <c16:uniqueId val="{00000003-103F-4E6B-A664-2587F772832C}"/>
            </c:ext>
          </c:extLst>
        </c:ser>
        <c:dLbls>
          <c:showLegendKey val="0"/>
          <c:showVal val="0"/>
          <c:showCatName val="0"/>
          <c:showSerName val="0"/>
          <c:showPercent val="0"/>
          <c:showBubbleSize val="0"/>
        </c:dLbls>
        <c:marker val="1"/>
        <c:smooth val="0"/>
        <c:axId val="318041320"/>
        <c:axId val="318042104"/>
      </c:lineChart>
      <c:catAx>
        <c:axId val="318040144"/>
        <c:scaling>
          <c:orientation val="minMax"/>
        </c:scaling>
        <c:delete val="0"/>
        <c:axPos val="b"/>
        <c:numFmt formatCode="General" sourceLinked="1"/>
        <c:majorTickMark val="out"/>
        <c:minorTickMark val="none"/>
        <c:tickLblPos val="nextTo"/>
        <c:txPr>
          <a:bodyPr/>
          <a:lstStyle/>
          <a:p>
            <a:pPr>
              <a:defRPr sz="1100" b="1"/>
            </a:pPr>
            <a:endParaRPr lang="en-US"/>
          </a:p>
        </c:txPr>
        <c:crossAx val="318038184"/>
        <c:crosses val="autoZero"/>
        <c:auto val="1"/>
        <c:lblAlgn val="ctr"/>
        <c:lblOffset val="100"/>
        <c:noMultiLvlLbl val="0"/>
      </c:catAx>
      <c:valAx>
        <c:axId val="318038184"/>
        <c:scaling>
          <c:orientation val="minMax"/>
          <c:max val="14"/>
        </c:scaling>
        <c:delete val="0"/>
        <c:axPos val="l"/>
        <c:majorGridlines/>
        <c:title>
          <c:tx>
            <c:rich>
              <a:bodyPr/>
              <a:lstStyle/>
              <a:p>
                <a:pPr>
                  <a:defRPr b="1"/>
                </a:pPr>
                <a:r>
                  <a:rPr lang="en-US" sz="1400" b="1" dirty="0" smtClean="0"/>
                  <a:t>Commodity</a:t>
                </a:r>
                <a:r>
                  <a:rPr lang="en-US" sz="1400" b="1" baseline="0" dirty="0" smtClean="0"/>
                  <a:t> Prices per Bushel </a:t>
                </a:r>
                <a:endParaRPr lang="en-US" sz="1400" b="1" dirty="0"/>
              </a:p>
            </c:rich>
          </c:tx>
          <c:layout>
            <c:manualLayout>
              <c:xMode val="edge"/>
              <c:yMode val="edge"/>
              <c:x val="1.3036608118647505E-2"/>
              <c:y val="9.5596305284751007E-2"/>
            </c:manualLayout>
          </c:layout>
          <c:overlay val="0"/>
        </c:title>
        <c:numFmt formatCode="&quot;$&quot;#,##0_);[Red]\(&quot;$&quot;#,##0\)" sourceLinked="0"/>
        <c:majorTickMark val="out"/>
        <c:minorTickMark val="none"/>
        <c:tickLblPos val="nextTo"/>
        <c:txPr>
          <a:bodyPr/>
          <a:lstStyle/>
          <a:p>
            <a:pPr>
              <a:defRPr sz="1200"/>
            </a:pPr>
            <a:endParaRPr lang="en-US"/>
          </a:p>
        </c:txPr>
        <c:crossAx val="318040144"/>
        <c:crosses val="autoZero"/>
        <c:crossBetween val="between"/>
      </c:valAx>
      <c:valAx>
        <c:axId val="318042104"/>
        <c:scaling>
          <c:orientation val="minMax"/>
          <c:min val="0"/>
        </c:scaling>
        <c:delete val="0"/>
        <c:axPos val="r"/>
        <c:title>
          <c:tx>
            <c:rich>
              <a:bodyPr/>
              <a:lstStyle/>
              <a:p>
                <a:pPr>
                  <a:defRPr sz="1400" b="1"/>
                </a:pPr>
                <a:r>
                  <a:rPr lang="en-US" sz="1400" b="1" dirty="0" smtClean="0"/>
                  <a:t>Income</a:t>
                </a:r>
                <a:r>
                  <a:rPr lang="en-US" sz="1400" b="1" baseline="0" dirty="0" smtClean="0"/>
                  <a:t> per Acre</a:t>
                </a:r>
                <a:endParaRPr lang="en-US" sz="1400" b="1" dirty="0"/>
              </a:p>
            </c:rich>
          </c:tx>
          <c:layout>
            <c:manualLayout>
              <c:xMode val="edge"/>
              <c:yMode val="edge"/>
              <c:x val="0.95931262264413153"/>
              <c:y val="0.30990065253865062"/>
            </c:manualLayout>
          </c:layout>
          <c:overlay val="0"/>
        </c:title>
        <c:numFmt formatCode="&quot;$&quot;#,##0" sourceLinked="0"/>
        <c:majorTickMark val="out"/>
        <c:minorTickMark val="none"/>
        <c:tickLblPos val="nextTo"/>
        <c:txPr>
          <a:bodyPr/>
          <a:lstStyle/>
          <a:p>
            <a:pPr>
              <a:defRPr sz="1200" b="1">
                <a:solidFill>
                  <a:srgbClr val="C00000"/>
                </a:solidFill>
              </a:defRPr>
            </a:pPr>
            <a:endParaRPr lang="en-US"/>
          </a:p>
        </c:txPr>
        <c:crossAx val="318041320"/>
        <c:crosses val="max"/>
        <c:crossBetween val="between"/>
      </c:valAx>
      <c:catAx>
        <c:axId val="318041320"/>
        <c:scaling>
          <c:orientation val="minMax"/>
        </c:scaling>
        <c:delete val="1"/>
        <c:axPos val="b"/>
        <c:numFmt formatCode="General" sourceLinked="1"/>
        <c:majorTickMark val="out"/>
        <c:minorTickMark val="none"/>
        <c:tickLblPos val="nextTo"/>
        <c:crossAx val="318042104"/>
        <c:crosses val="autoZero"/>
        <c:auto val="1"/>
        <c:lblAlgn val="ctr"/>
        <c:lblOffset val="100"/>
        <c:noMultiLvlLbl val="0"/>
      </c:catAx>
    </c:plotArea>
    <c:legend>
      <c:legendPos val="b"/>
      <c:layout>
        <c:manualLayout>
          <c:xMode val="edge"/>
          <c:yMode val="edge"/>
          <c:x val="0.2952394870483358"/>
          <c:y val="0.91908710263715176"/>
          <c:w val="0.54675015838537422"/>
          <c:h val="7.0332919798459459E-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673BB8"/>
            </a:solidFill>
            <a:ln w="47625">
              <a:solidFill>
                <a:srgbClr val="673BB8"/>
              </a:solidFill>
            </a:ln>
          </c:spPr>
          <c:invertIfNegative val="0"/>
          <c:dLbls>
            <c:numFmt formatCode="&quot;$&quot;#,##0" sourceLinked="0"/>
            <c:spPr>
              <a:noFill/>
              <a:ln>
                <a:noFill/>
              </a:ln>
              <a:effectLst/>
            </c:spPr>
            <c:txPr>
              <a:bodyPr/>
              <a:lstStyle/>
              <a:p>
                <a:pPr>
                  <a:defRPr sz="1200" b="1"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General</c:formatCode>
                <c:ptCount val="11"/>
                <c:pt idx="0">
                  <c:v>321291.66000000003</c:v>
                </c:pt>
                <c:pt idx="1">
                  <c:v>330589.86000000004</c:v>
                </c:pt>
                <c:pt idx="2">
                  <c:v>339372.51000000007</c:v>
                </c:pt>
                <c:pt idx="3">
                  <c:v>359904.09</c:v>
                </c:pt>
                <c:pt idx="4">
                  <c:v>373243.27</c:v>
                </c:pt>
                <c:pt idx="5">
                  <c:v>403171.83</c:v>
                </c:pt>
                <c:pt idx="6">
                  <c:v>432464</c:v>
                </c:pt>
                <c:pt idx="7">
                  <c:v>453208</c:v>
                </c:pt>
                <c:pt idx="8">
                  <c:v>493069</c:v>
                </c:pt>
                <c:pt idx="9">
                  <c:v>540763</c:v>
                </c:pt>
                <c:pt idx="10" formatCode="#,##0">
                  <c:v>563590</c:v>
                </c:pt>
              </c:numCache>
            </c:numRef>
          </c:val>
          <c:extLst>
            <c:ext xmlns:c16="http://schemas.microsoft.com/office/drawing/2014/chart" uri="{C3380CC4-5D6E-409C-BE32-E72D297353CC}">
              <c16:uniqueId val="{00000000-29F6-49FB-9E7C-E12A5FF796C7}"/>
            </c:ext>
          </c:extLst>
        </c:ser>
        <c:dLbls>
          <c:showLegendKey val="0"/>
          <c:showVal val="0"/>
          <c:showCatName val="0"/>
          <c:showSerName val="0"/>
          <c:showPercent val="0"/>
          <c:showBubbleSize val="0"/>
        </c:dLbls>
        <c:gapWidth val="150"/>
        <c:axId val="318042496"/>
        <c:axId val="318039360"/>
      </c:barChart>
      <c:catAx>
        <c:axId val="318042496"/>
        <c:scaling>
          <c:orientation val="minMax"/>
        </c:scaling>
        <c:delete val="0"/>
        <c:axPos val="b"/>
        <c:numFmt formatCode="General" sourceLinked="1"/>
        <c:majorTickMark val="out"/>
        <c:minorTickMark val="none"/>
        <c:tickLblPos val="nextTo"/>
        <c:txPr>
          <a:bodyPr/>
          <a:lstStyle/>
          <a:p>
            <a:pPr>
              <a:defRPr sz="1400" b="1" baseline="0"/>
            </a:pPr>
            <a:endParaRPr lang="en-US"/>
          </a:p>
        </c:txPr>
        <c:crossAx val="318039360"/>
        <c:crosses val="autoZero"/>
        <c:auto val="1"/>
        <c:lblAlgn val="ctr"/>
        <c:lblOffset val="100"/>
        <c:noMultiLvlLbl val="0"/>
      </c:catAx>
      <c:valAx>
        <c:axId val="318039360"/>
        <c:scaling>
          <c:orientation val="minMax"/>
        </c:scaling>
        <c:delete val="0"/>
        <c:axPos val="l"/>
        <c:majorGridlines/>
        <c:numFmt formatCode="&quot;$&quot;#,##0" sourceLinked="0"/>
        <c:majorTickMark val="out"/>
        <c:minorTickMark val="none"/>
        <c:tickLblPos val="nextTo"/>
        <c:txPr>
          <a:bodyPr/>
          <a:lstStyle/>
          <a:p>
            <a:pPr>
              <a:defRPr sz="1400" b="1"/>
            </a:pPr>
            <a:endParaRPr lang="en-US"/>
          </a:p>
        </c:txPr>
        <c:crossAx val="318042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dPt>
            <c:idx val="0"/>
            <c:bubble3D val="0"/>
            <c:spPr>
              <a:solidFill>
                <a:srgbClr val="673BB8"/>
              </a:solidFill>
              <a:ln>
                <a:solidFill>
                  <a:srgbClr val="7030A0"/>
                </a:solidFill>
              </a:ln>
            </c:spPr>
            <c:extLst>
              <c:ext xmlns:c16="http://schemas.microsoft.com/office/drawing/2014/chart" uri="{C3380CC4-5D6E-409C-BE32-E72D297353CC}">
                <c16:uniqueId val="{00000001-2FF0-4614-AABB-AA0F6A18A77D}"/>
              </c:ext>
            </c:extLst>
          </c:dPt>
          <c:dPt>
            <c:idx val="1"/>
            <c:bubble3D val="0"/>
            <c:spPr>
              <a:solidFill>
                <a:srgbClr val="00693E"/>
              </a:solidFill>
              <a:ln>
                <a:solidFill>
                  <a:srgbClr val="00693E"/>
                </a:solidFill>
              </a:ln>
            </c:spPr>
            <c:extLst>
              <c:ext xmlns:c16="http://schemas.microsoft.com/office/drawing/2014/chart" uri="{C3380CC4-5D6E-409C-BE32-E72D297353CC}">
                <c16:uniqueId val="{00000003-2FF0-4614-AABB-AA0F6A18A77D}"/>
              </c:ext>
            </c:extLst>
          </c:dPt>
          <c:dPt>
            <c:idx val="2"/>
            <c:bubble3D val="0"/>
            <c:spPr>
              <a:solidFill>
                <a:srgbClr val="C00000"/>
              </a:solidFill>
              <a:ln>
                <a:solidFill>
                  <a:srgbClr val="C00000"/>
                </a:solidFill>
              </a:ln>
            </c:spPr>
            <c:extLst>
              <c:ext xmlns:c16="http://schemas.microsoft.com/office/drawing/2014/chart" uri="{C3380CC4-5D6E-409C-BE32-E72D297353CC}">
                <c16:uniqueId val="{00000005-2FF0-4614-AABB-AA0F6A18A77D}"/>
              </c:ext>
            </c:extLst>
          </c:dPt>
          <c:dLbls>
            <c:dLbl>
              <c:idx val="0"/>
              <c:layout>
                <c:manualLayout>
                  <c:x val="-0.24881064162754304"/>
                  <c:y val="-0.13233552253758391"/>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FF0-4614-AABB-AA0F6A18A77D}"/>
                </c:ext>
              </c:extLst>
            </c:dLbl>
            <c:dLbl>
              <c:idx val="1"/>
              <c:layout>
                <c:manualLayout>
                  <c:x val="0.15"/>
                  <c:y val="-0.13287551207279411"/>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FF0-4614-AABB-AA0F6A18A77D}"/>
                </c:ext>
              </c:extLst>
            </c:dLbl>
            <c:dLbl>
              <c:idx val="2"/>
              <c:layout>
                <c:manualLayout>
                  <c:x val="0.13872204354737347"/>
                  <c:y val="0.1157715230097756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FF0-4614-AABB-AA0F6A18A77D}"/>
                </c:ext>
              </c:extLst>
            </c:dLbl>
            <c:numFmt formatCode="0%" sourceLinked="0"/>
            <c:spPr>
              <a:noFill/>
            </c:spPr>
            <c:txPr>
              <a:bodyPr/>
              <a:lstStyle/>
              <a:p>
                <a:pPr>
                  <a:defRPr>
                    <a:solidFill>
                      <a:schemeClr val="bg1"/>
                    </a:solidFill>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Sheet1!$A$2:$A$4</c:f>
              <c:strCache>
                <c:ptCount val="3"/>
                <c:pt idx="0">
                  <c:v>Current</c:v>
                </c:pt>
                <c:pt idx="1">
                  <c:v>Intermediate</c:v>
                </c:pt>
                <c:pt idx="2">
                  <c:v>Long-Term</c:v>
                </c:pt>
              </c:strCache>
            </c:strRef>
          </c:cat>
          <c:val>
            <c:numRef>
              <c:f>Sheet1!$B$2:$B$4</c:f>
              <c:numCache>
                <c:formatCode>General</c:formatCode>
                <c:ptCount val="3"/>
                <c:pt idx="0">
                  <c:v>26931.72</c:v>
                </c:pt>
                <c:pt idx="1">
                  <c:v>4294.1600000000035</c:v>
                </c:pt>
                <c:pt idx="2">
                  <c:v>8635.3400000000256</c:v>
                </c:pt>
              </c:numCache>
            </c:numRef>
          </c:val>
          <c:extLst>
            <c:ext xmlns:c16="http://schemas.microsoft.com/office/drawing/2014/chart" uri="{C3380CC4-5D6E-409C-BE32-E72D297353CC}">
              <c16:uniqueId val="{00000006-2FF0-4614-AABB-AA0F6A18A77D}"/>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dPt>
            <c:idx val="0"/>
            <c:bubble3D val="0"/>
            <c:spPr>
              <a:solidFill>
                <a:srgbClr val="673BB8"/>
              </a:solidFill>
              <a:ln>
                <a:solidFill>
                  <a:srgbClr val="7030A0"/>
                </a:solidFill>
              </a:ln>
            </c:spPr>
            <c:extLst>
              <c:ext xmlns:c16="http://schemas.microsoft.com/office/drawing/2014/chart" uri="{C3380CC4-5D6E-409C-BE32-E72D297353CC}">
                <c16:uniqueId val="{00000001-BD4B-4544-BC4D-BEF5D9B8D203}"/>
              </c:ext>
            </c:extLst>
          </c:dPt>
          <c:dPt>
            <c:idx val="1"/>
            <c:bubble3D val="0"/>
            <c:spPr>
              <a:solidFill>
                <a:srgbClr val="00693E"/>
              </a:solidFill>
              <a:ln>
                <a:solidFill>
                  <a:srgbClr val="00693E"/>
                </a:solidFill>
              </a:ln>
            </c:spPr>
            <c:extLst>
              <c:ext xmlns:c16="http://schemas.microsoft.com/office/drawing/2014/chart" uri="{C3380CC4-5D6E-409C-BE32-E72D297353CC}">
                <c16:uniqueId val="{00000003-BD4B-4544-BC4D-BEF5D9B8D203}"/>
              </c:ext>
            </c:extLst>
          </c:dPt>
          <c:dPt>
            <c:idx val="2"/>
            <c:bubble3D val="0"/>
            <c:spPr>
              <a:solidFill>
                <a:srgbClr val="C00000"/>
              </a:solidFill>
              <a:ln>
                <a:solidFill>
                  <a:srgbClr val="C00000"/>
                </a:solidFill>
              </a:ln>
            </c:spPr>
            <c:extLst>
              <c:ext xmlns:c16="http://schemas.microsoft.com/office/drawing/2014/chart" uri="{C3380CC4-5D6E-409C-BE32-E72D297353CC}">
                <c16:uniqueId val="{00000005-BD4B-4544-BC4D-BEF5D9B8D203}"/>
              </c:ext>
            </c:extLst>
          </c:dPt>
          <c:dLbls>
            <c:dLbl>
              <c:idx val="0"/>
              <c:layout>
                <c:manualLayout>
                  <c:x val="-0.17682316118935837"/>
                  <c:y val="-0.3399961953469971"/>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BD4B-4544-BC4D-BEF5D9B8D203}"/>
                </c:ext>
              </c:extLst>
            </c:dLbl>
            <c:dLbl>
              <c:idx val="1"/>
              <c:layout>
                <c:manualLayout>
                  <c:x val="0.1609545549764026"/>
                  <c:y val="0.1039084035771714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0665101721439746"/>
                      <c:h val="0.17068694326042014"/>
                    </c:manualLayout>
                  </c15:layout>
                </c:ext>
                <c:ext xmlns:c16="http://schemas.microsoft.com/office/drawing/2014/chart" uri="{C3380CC4-5D6E-409C-BE32-E72D297353CC}">
                  <c16:uniqueId val="{00000003-BD4B-4544-BC4D-BEF5D9B8D203}"/>
                </c:ext>
              </c:extLst>
            </c:dLbl>
            <c:dLbl>
              <c:idx val="2"/>
              <c:layout>
                <c:manualLayout>
                  <c:x val="0.13872204354737347"/>
                  <c:y val="0.1157715230097756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D4B-4544-BC4D-BEF5D9B8D203}"/>
                </c:ext>
              </c:extLst>
            </c:dLbl>
            <c:numFmt formatCode="0%" sourceLinked="0"/>
            <c:spPr>
              <a:noFill/>
            </c:spPr>
            <c:txPr>
              <a:bodyPr/>
              <a:lstStyle/>
              <a:p>
                <a:pPr>
                  <a:defRPr>
                    <a:solidFill>
                      <a:schemeClr val="bg1"/>
                    </a:solidFill>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Sheet1!$A$2:$A$4</c:f>
              <c:strCache>
                <c:ptCount val="3"/>
                <c:pt idx="0">
                  <c:v>Current</c:v>
                </c:pt>
                <c:pt idx="1">
                  <c:v>Intermediate</c:v>
                </c:pt>
                <c:pt idx="2">
                  <c:v>Long-Term</c:v>
                </c:pt>
              </c:strCache>
            </c:strRef>
          </c:cat>
          <c:val>
            <c:numRef>
              <c:f>Sheet1!$B$2:$B$4</c:f>
              <c:numCache>
                <c:formatCode>General</c:formatCode>
                <c:ptCount val="3"/>
                <c:pt idx="0">
                  <c:v>38594.22</c:v>
                </c:pt>
                <c:pt idx="1">
                  <c:v>1585.4500000000116</c:v>
                </c:pt>
                <c:pt idx="2">
                  <c:v>7514.070000000007</c:v>
                </c:pt>
              </c:numCache>
            </c:numRef>
          </c:val>
          <c:extLst>
            <c:ext xmlns:c16="http://schemas.microsoft.com/office/drawing/2014/chart" uri="{C3380CC4-5D6E-409C-BE32-E72D297353CC}">
              <c16:uniqueId val="{00000006-BD4B-4544-BC4D-BEF5D9B8D203}"/>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71367745698456"/>
          <c:y val="3.8126092741009213E-2"/>
          <c:w val="0.79699002624671911"/>
          <c:h val="0.86697453514637945"/>
        </c:manualLayout>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rgbClr val="673BB8"/>
              </a:solidFill>
              <a:ln>
                <a:solidFill>
                  <a:srgbClr val="7030A0"/>
                </a:solidFill>
              </a:ln>
            </c:spPr>
            <c:extLst>
              <c:ext xmlns:c16="http://schemas.microsoft.com/office/drawing/2014/chart" uri="{C3380CC4-5D6E-409C-BE32-E72D297353CC}">
                <c16:uniqueId val="{00000001-BD4B-4544-BC4D-BEF5D9B8D203}"/>
              </c:ext>
            </c:extLst>
          </c:dPt>
          <c:dPt>
            <c:idx val="1"/>
            <c:invertIfNegative val="0"/>
            <c:bubble3D val="0"/>
            <c:spPr>
              <a:solidFill>
                <a:srgbClr val="00693E"/>
              </a:solidFill>
              <a:ln>
                <a:solidFill>
                  <a:srgbClr val="00693E"/>
                </a:solidFill>
              </a:ln>
            </c:spPr>
            <c:extLst>
              <c:ext xmlns:c16="http://schemas.microsoft.com/office/drawing/2014/chart" uri="{C3380CC4-5D6E-409C-BE32-E72D297353CC}">
                <c16:uniqueId val="{00000003-BD4B-4544-BC4D-BEF5D9B8D203}"/>
              </c:ext>
            </c:extLst>
          </c:dPt>
          <c:dPt>
            <c:idx val="2"/>
            <c:invertIfNegative val="0"/>
            <c:bubble3D val="0"/>
            <c:spPr>
              <a:solidFill>
                <a:srgbClr val="C00000"/>
              </a:solidFill>
              <a:ln>
                <a:solidFill>
                  <a:srgbClr val="C00000"/>
                </a:solidFill>
              </a:ln>
            </c:spPr>
            <c:extLst>
              <c:ext xmlns:c16="http://schemas.microsoft.com/office/drawing/2014/chart" uri="{C3380CC4-5D6E-409C-BE32-E72D297353CC}">
                <c16:uniqueId val="{00000005-BD4B-4544-BC4D-BEF5D9B8D203}"/>
              </c:ext>
            </c:extLst>
          </c:dPt>
          <c:dLbls>
            <c:numFmt formatCode="&quot;$&quot;#,##0" sourceLinked="0"/>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Current</c:v>
                </c:pt>
                <c:pt idx="1">
                  <c:v>Intermediate</c:v>
                </c:pt>
                <c:pt idx="2">
                  <c:v>Long-Term</c:v>
                </c:pt>
              </c:strCache>
            </c:strRef>
          </c:cat>
          <c:val>
            <c:numRef>
              <c:f>Sheet1!$B$2:$B$4</c:f>
              <c:numCache>
                <c:formatCode>General</c:formatCode>
                <c:ptCount val="3"/>
                <c:pt idx="0">
                  <c:v>14585</c:v>
                </c:pt>
                <c:pt idx="1">
                  <c:v>-4763</c:v>
                </c:pt>
                <c:pt idx="2">
                  <c:v>13005</c:v>
                </c:pt>
              </c:numCache>
            </c:numRef>
          </c:val>
          <c:extLst>
            <c:ext xmlns:c16="http://schemas.microsoft.com/office/drawing/2014/chart" uri="{C3380CC4-5D6E-409C-BE32-E72D297353CC}">
              <c16:uniqueId val="{00000006-BD4B-4544-BC4D-BEF5D9B8D203}"/>
            </c:ext>
          </c:extLst>
        </c:ser>
        <c:dLbls>
          <c:showLegendKey val="0"/>
          <c:showVal val="0"/>
          <c:showCatName val="0"/>
          <c:showSerName val="0"/>
          <c:showPercent val="0"/>
          <c:showBubbleSize val="0"/>
        </c:dLbls>
        <c:gapWidth val="100"/>
        <c:axId val="318039752"/>
        <c:axId val="318040536"/>
      </c:barChart>
      <c:catAx>
        <c:axId val="318039752"/>
        <c:scaling>
          <c:orientation val="minMax"/>
        </c:scaling>
        <c:delete val="0"/>
        <c:axPos val="b"/>
        <c:numFmt formatCode="General" sourceLinked="1"/>
        <c:majorTickMark val="out"/>
        <c:minorTickMark val="none"/>
        <c:tickLblPos val="nextTo"/>
        <c:txPr>
          <a:bodyPr/>
          <a:lstStyle/>
          <a:p>
            <a:pPr>
              <a:defRPr b="1"/>
            </a:pPr>
            <a:endParaRPr lang="en-US"/>
          </a:p>
        </c:txPr>
        <c:crossAx val="318040536"/>
        <c:crosses val="autoZero"/>
        <c:auto val="1"/>
        <c:lblAlgn val="ctr"/>
        <c:lblOffset val="100"/>
        <c:noMultiLvlLbl val="0"/>
      </c:catAx>
      <c:valAx>
        <c:axId val="318040536"/>
        <c:scaling>
          <c:orientation val="minMax"/>
        </c:scaling>
        <c:delete val="0"/>
        <c:axPos val="l"/>
        <c:majorGridlines/>
        <c:title>
          <c:tx>
            <c:rich>
              <a:bodyPr/>
              <a:lstStyle/>
              <a:p>
                <a:pPr>
                  <a:defRPr/>
                </a:pPr>
                <a:r>
                  <a:rPr lang="en-US" dirty="0"/>
                  <a:t>Change in Debt</a:t>
                </a:r>
              </a:p>
            </c:rich>
          </c:tx>
          <c:overlay val="0"/>
        </c:title>
        <c:numFmt formatCode="&quot;$&quot;#,##0" sourceLinked="0"/>
        <c:majorTickMark val="out"/>
        <c:minorTickMark val="none"/>
        <c:tickLblPos val="nextTo"/>
        <c:txPr>
          <a:bodyPr/>
          <a:lstStyle/>
          <a:p>
            <a:pPr>
              <a:defRPr b="1"/>
            </a:pPr>
            <a:endParaRPr lang="en-US"/>
          </a:p>
        </c:txPr>
        <c:crossAx val="318039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4742715984023"/>
          <c:y val="4.6210473690788664E-2"/>
          <c:w val="0.80794388936677064"/>
          <c:h val="0.67619891263592147"/>
        </c:manualLayout>
      </c:layout>
      <c:barChart>
        <c:barDir val="col"/>
        <c:grouping val="clustered"/>
        <c:varyColors val="0"/>
        <c:ser>
          <c:idx val="0"/>
          <c:order val="0"/>
          <c:tx>
            <c:strRef>
              <c:f>Sheet1!$B$1</c:f>
              <c:strCache>
                <c:ptCount val="1"/>
                <c:pt idx="0">
                  <c:v>1979</c:v>
                </c:pt>
              </c:strCache>
            </c:strRef>
          </c:tx>
          <c:spPr>
            <a:solidFill>
              <a:srgbClr val="673BB8"/>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Sheet1!$B$2:$B$10</c:f>
              <c:numCache>
                <c:formatCode>0.00%</c:formatCode>
                <c:ptCount val="9"/>
                <c:pt idx="0">
                  <c:v>5.4865424430641824E-2</c:v>
                </c:pt>
                <c:pt idx="1">
                  <c:v>0.19824016563146998</c:v>
                </c:pt>
                <c:pt idx="2">
                  <c:v>0.19099378881987578</c:v>
                </c:pt>
                <c:pt idx="3">
                  <c:v>0.19824016563146998</c:v>
                </c:pt>
                <c:pt idx="4">
                  <c:v>0.16356107660455488</c:v>
                </c:pt>
                <c:pt idx="5">
                  <c:v>0.10869565217391304</c:v>
                </c:pt>
                <c:pt idx="6">
                  <c:v>4.7619047619047616E-2</c:v>
                </c:pt>
                <c:pt idx="7">
                  <c:v>2.4844720496894408E-2</c:v>
                </c:pt>
                <c:pt idx="8">
                  <c:v>1.2939958592132506E-2</c:v>
                </c:pt>
              </c:numCache>
            </c:numRef>
          </c:val>
          <c:extLst>
            <c:ext xmlns:c16="http://schemas.microsoft.com/office/drawing/2014/chart" uri="{C3380CC4-5D6E-409C-BE32-E72D297353CC}">
              <c16:uniqueId val="{00000000-2262-4068-ABC2-7B12187FCA3B}"/>
            </c:ext>
          </c:extLst>
        </c:ser>
        <c:ser>
          <c:idx val="1"/>
          <c:order val="1"/>
          <c:tx>
            <c:strRef>
              <c:f>Sheet1!$C$1</c:f>
              <c:strCache>
                <c:ptCount val="1"/>
                <c:pt idx="0">
                  <c:v>2015</c:v>
                </c:pt>
              </c:strCache>
            </c:strRef>
          </c:tx>
          <c:spPr>
            <a:solidFill>
              <a:srgbClr val="00693E"/>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Sheet1!$C$2:$C$10</c:f>
              <c:numCache>
                <c:formatCode>0.00%</c:formatCode>
                <c:ptCount val="9"/>
                <c:pt idx="0">
                  <c:v>0.11215932914046121</c:v>
                </c:pt>
                <c:pt idx="1">
                  <c:v>0.24109014675052412</c:v>
                </c:pt>
                <c:pt idx="2">
                  <c:v>0.16352201257861634</c:v>
                </c:pt>
                <c:pt idx="3">
                  <c:v>0.1540880503144654</c:v>
                </c:pt>
                <c:pt idx="4">
                  <c:v>0.12578616352201258</c:v>
                </c:pt>
                <c:pt idx="5">
                  <c:v>7.5471698113207544E-2</c:v>
                </c:pt>
                <c:pt idx="6">
                  <c:v>4.8218029350104823E-2</c:v>
                </c:pt>
                <c:pt idx="7">
                  <c:v>4.1928721174004195E-2</c:v>
                </c:pt>
                <c:pt idx="8">
                  <c:v>3.7735849056603772E-2</c:v>
                </c:pt>
              </c:numCache>
            </c:numRef>
          </c:val>
          <c:extLst>
            <c:ext xmlns:c16="http://schemas.microsoft.com/office/drawing/2014/chart" uri="{C3380CC4-5D6E-409C-BE32-E72D297353CC}">
              <c16:uniqueId val="{00000001-2262-4068-ABC2-7B12187FCA3B}"/>
            </c:ext>
          </c:extLst>
        </c:ser>
        <c:dLbls>
          <c:showLegendKey val="0"/>
          <c:showVal val="0"/>
          <c:showCatName val="0"/>
          <c:showSerName val="0"/>
          <c:showPercent val="0"/>
          <c:showBubbleSize val="0"/>
        </c:dLbls>
        <c:gapWidth val="150"/>
        <c:axId val="318044848"/>
        <c:axId val="318037792"/>
      </c:barChart>
      <c:catAx>
        <c:axId val="318044848"/>
        <c:scaling>
          <c:orientation val="minMax"/>
        </c:scaling>
        <c:delete val="0"/>
        <c:axPos val="b"/>
        <c:title>
          <c:tx>
            <c:rich>
              <a:bodyPr/>
              <a:lstStyle/>
              <a:p>
                <a:pPr>
                  <a:defRPr sz="1800" b="0"/>
                </a:pPr>
                <a:r>
                  <a:rPr lang="en-US" sz="1800" b="0" dirty="0"/>
                  <a:t>Debt</a:t>
                </a:r>
                <a:r>
                  <a:rPr lang="en-US" sz="1800" b="0" baseline="0" dirty="0"/>
                  <a:t> to Asset Ratio Range (%)</a:t>
                </a:r>
                <a:endParaRPr lang="en-US" sz="1800" b="0" dirty="0"/>
              </a:p>
            </c:rich>
          </c:tx>
          <c:layout>
            <c:manualLayout>
              <c:xMode val="edge"/>
              <c:yMode val="edge"/>
              <c:x val="0.3670554461942257"/>
              <c:y val="0.82335687637888477"/>
            </c:manualLayout>
          </c:layout>
          <c:overlay val="0"/>
        </c:title>
        <c:numFmt formatCode="General" sourceLinked="0"/>
        <c:majorTickMark val="out"/>
        <c:minorTickMark val="none"/>
        <c:tickLblPos val="nextTo"/>
        <c:txPr>
          <a:bodyPr/>
          <a:lstStyle/>
          <a:p>
            <a:pPr>
              <a:defRPr sz="1400"/>
            </a:pPr>
            <a:endParaRPr lang="en-US"/>
          </a:p>
        </c:txPr>
        <c:crossAx val="318037792"/>
        <c:crosses val="autoZero"/>
        <c:auto val="1"/>
        <c:lblAlgn val="ctr"/>
        <c:lblOffset val="100"/>
        <c:noMultiLvlLbl val="0"/>
      </c:catAx>
      <c:valAx>
        <c:axId val="318037792"/>
        <c:scaling>
          <c:orientation val="minMax"/>
        </c:scaling>
        <c:delete val="0"/>
        <c:axPos val="l"/>
        <c:majorGridlines/>
        <c:numFmt formatCode="0%" sourceLinked="0"/>
        <c:majorTickMark val="out"/>
        <c:minorTickMark val="none"/>
        <c:tickLblPos val="nextTo"/>
        <c:txPr>
          <a:bodyPr/>
          <a:lstStyle/>
          <a:p>
            <a:pPr>
              <a:defRPr sz="1600"/>
            </a:pPr>
            <a:endParaRPr lang="en-US"/>
          </a:p>
        </c:txPr>
        <c:crossAx val="318044848"/>
        <c:crosses val="autoZero"/>
        <c:crossBetween val="between"/>
      </c:valAx>
      <c:spPr>
        <a:ln>
          <a:solidFill>
            <a:schemeClr val="tx1"/>
          </a:solidFill>
        </a:ln>
      </c:spPr>
    </c:plotArea>
    <c:legend>
      <c:legendPos val="b"/>
      <c:overlay val="0"/>
      <c:txPr>
        <a:bodyPr/>
        <a:lstStyle/>
        <a:p>
          <a:pPr>
            <a:defRPr sz="1800"/>
          </a:pPr>
          <a:endParaRPr lang="en-US"/>
        </a:p>
      </c:txPr>
    </c:legend>
    <c:plotVisOnly val="1"/>
    <c:dispBlanksAs val="gap"/>
    <c:showDLblsOverMax val="0"/>
  </c:chart>
  <c:spPr>
    <a:ln>
      <a:noFill/>
    </a:ln>
  </c:spPr>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34742715984023"/>
          <c:y val="4.6210473690788664E-2"/>
          <c:w val="0.80794388936677064"/>
          <c:h val="0.67619891263592147"/>
        </c:manualLayout>
      </c:layout>
      <c:barChart>
        <c:barDir val="col"/>
        <c:grouping val="clustered"/>
        <c:varyColors val="0"/>
        <c:ser>
          <c:idx val="0"/>
          <c:order val="0"/>
          <c:tx>
            <c:strRef>
              <c:f>Sheet1!$B$1</c:f>
              <c:strCache>
                <c:ptCount val="1"/>
                <c:pt idx="0">
                  <c:v>2015</c:v>
                </c:pt>
              </c:strCache>
            </c:strRef>
          </c:tx>
          <c:spPr>
            <a:solidFill>
              <a:srgbClr val="673BB8"/>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Sheet1!$B$2:$B$10</c:f>
              <c:numCache>
                <c:formatCode>0.00%</c:formatCode>
                <c:ptCount val="9"/>
                <c:pt idx="0">
                  <c:v>0.11215932914046121</c:v>
                </c:pt>
                <c:pt idx="1">
                  <c:v>0.24109014675052412</c:v>
                </c:pt>
                <c:pt idx="2">
                  <c:v>0.16352201257861634</c:v>
                </c:pt>
                <c:pt idx="3">
                  <c:v>0.1540880503144654</c:v>
                </c:pt>
                <c:pt idx="4">
                  <c:v>0.12578616352201258</c:v>
                </c:pt>
                <c:pt idx="5">
                  <c:v>7.5471698113207544E-2</c:v>
                </c:pt>
                <c:pt idx="6">
                  <c:v>4.8218029350104823E-2</c:v>
                </c:pt>
                <c:pt idx="7">
                  <c:v>4.1928721174004195E-2</c:v>
                </c:pt>
                <c:pt idx="8">
                  <c:v>3.7735849056603772E-2</c:v>
                </c:pt>
              </c:numCache>
            </c:numRef>
          </c:val>
          <c:extLst>
            <c:ext xmlns:c16="http://schemas.microsoft.com/office/drawing/2014/chart" uri="{C3380CC4-5D6E-409C-BE32-E72D297353CC}">
              <c16:uniqueId val="{00000000-2262-4068-ABC2-7B12187FCA3B}"/>
            </c:ext>
          </c:extLst>
        </c:ser>
        <c:ser>
          <c:idx val="1"/>
          <c:order val="1"/>
          <c:tx>
            <c:strRef>
              <c:f>Sheet1!$C$1</c:f>
              <c:strCache>
                <c:ptCount val="1"/>
                <c:pt idx="0">
                  <c:v>2015 (-7.7%)</c:v>
                </c:pt>
              </c:strCache>
            </c:strRef>
          </c:tx>
          <c:spPr>
            <a:solidFill>
              <a:srgbClr val="00693E"/>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Sheet1!$C$2:$C$10</c:f>
              <c:numCache>
                <c:formatCode>0.00%</c:formatCode>
                <c:ptCount val="9"/>
                <c:pt idx="0">
                  <c:v>0.10377358490566038</c:v>
                </c:pt>
                <c:pt idx="1">
                  <c:v>0.23794549266247381</c:v>
                </c:pt>
                <c:pt idx="2">
                  <c:v>0.16037735849056603</c:v>
                </c:pt>
                <c:pt idx="3">
                  <c:v>0.14675052410901468</c:v>
                </c:pt>
                <c:pt idx="4">
                  <c:v>0.12997903563941299</c:v>
                </c:pt>
                <c:pt idx="5">
                  <c:v>8.7002096436058704E-2</c:v>
                </c:pt>
                <c:pt idx="6">
                  <c:v>4.8218029350104823E-2</c:v>
                </c:pt>
                <c:pt idx="7">
                  <c:v>4.40251572327044E-2</c:v>
                </c:pt>
                <c:pt idx="8">
                  <c:v>4.1928721174004195E-2</c:v>
                </c:pt>
              </c:numCache>
            </c:numRef>
          </c:val>
          <c:extLst>
            <c:ext xmlns:c16="http://schemas.microsoft.com/office/drawing/2014/chart" uri="{C3380CC4-5D6E-409C-BE32-E72D297353CC}">
              <c16:uniqueId val="{00000001-2262-4068-ABC2-7B12187FCA3B}"/>
            </c:ext>
          </c:extLst>
        </c:ser>
        <c:ser>
          <c:idx val="2"/>
          <c:order val="2"/>
          <c:tx>
            <c:strRef>
              <c:f>Sheet1!$D$1</c:f>
              <c:strCache>
                <c:ptCount val="1"/>
                <c:pt idx="0">
                  <c:v>2015 (-10%)</c:v>
                </c:pt>
              </c:strCache>
            </c:strRef>
          </c:tx>
          <c:spPr>
            <a:solidFill>
              <a:srgbClr val="C00000"/>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Sheet1!$D$2:$D$10</c:f>
              <c:numCache>
                <c:formatCode>0.00%</c:formatCode>
                <c:ptCount val="9"/>
                <c:pt idx="0">
                  <c:v>0.10377358490566038</c:v>
                </c:pt>
                <c:pt idx="1">
                  <c:v>0.23584905660377359</c:v>
                </c:pt>
                <c:pt idx="2">
                  <c:v>0.16037735849056603</c:v>
                </c:pt>
                <c:pt idx="3">
                  <c:v>0.14570230607966456</c:v>
                </c:pt>
                <c:pt idx="4">
                  <c:v>0.12473794549266247</c:v>
                </c:pt>
                <c:pt idx="5">
                  <c:v>9.2243186582809222E-2</c:v>
                </c:pt>
                <c:pt idx="6">
                  <c:v>5.0314465408805034E-2</c:v>
                </c:pt>
                <c:pt idx="7">
                  <c:v>4.40251572327044E-2</c:v>
                </c:pt>
                <c:pt idx="8">
                  <c:v>4.2976939203354297E-2</c:v>
                </c:pt>
              </c:numCache>
            </c:numRef>
          </c:val>
          <c:extLst>
            <c:ext xmlns:c16="http://schemas.microsoft.com/office/drawing/2014/chart" uri="{C3380CC4-5D6E-409C-BE32-E72D297353CC}">
              <c16:uniqueId val="{00000000-EB43-4058-8919-479EF0BCA65F}"/>
            </c:ext>
          </c:extLst>
        </c:ser>
        <c:ser>
          <c:idx val="3"/>
          <c:order val="3"/>
          <c:tx>
            <c:strRef>
              <c:f>Sheet1!$E$1</c:f>
              <c:strCache>
                <c:ptCount val="1"/>
                <c:pt idx="0">
                  <c:v>2015 (-20%)</c:v>
                </c:pt>
              </c:strCache>
            </c:strRef>
          </c:tx>
          <c:spPr>
            <a:solidFill>
              <a:srgbClr val="00B0F0"/>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Sheet1!$E$2:$E$10</c:f>
              <c:numCache>
                <c:formatCode>0.00%</c:formatCode>
                <c:ptCount val="9"/>
                <c:pt idx="0">
                  <c:v>0.10377358490566038</c:v>
                </c:pt>
                <c:pt idx="1">
                  <c:v>0.22012578616352202</c:v>
                </c:pt>
                <c:pt idx="2">
                  <c:v>0.16037735849056603</c:v>
                </c:pt>
                <c:pt idx="3">
                  <c:v>0.14255765199161424</c:v>
                </c:pt>
                <c:pt idx="4">
                  <c:v>0.12264150943396226</c:v>
                </c:pt>
                <c:pt idx="5">
                  <c:v>9.853249475890985E-2</c:v>
                </c:pt>
                <c:pt idx="6">
                  <c:v>5.2410901467505239E-2</c:v>
                </c:pt>
                <c:pt idx="7">
                  <c:v>4.8218029350104823E-2</c:v>
                </c:pt>
                <c:pt idx="8">
                  <c:v>5.1362683438155136E-2</c:v>
                </c:pt>
              </c:numCache>
            </c:numRef>
          </c:val>
          <c:extLst>
            <c:ext xmlns:c16="http://schemas.microsoft.com/office/drawing/2014/chart" uri="{C3380CC4-5D6E-409C-BE32-E72D297353CC}">
              <c16:uniqueId val="{00000001-EB43-4058-8919-479EF0BCA65F}"/>
            </c:ext>
          </c:extLst>
        </c:ser>
        <c:ser>
          <c:idx val="4"/>
          <c:order val="4"/>
          <c:tx>
            <c:strRef>
              <c:f>Sheet1!$F$1</c:f>
              <c:strCache>
                <c:ptCount val="1"/>
                <c:pt idx="0">
                  <c:v>2015 (-30%)</c:v>
                </c:pt>
              </c:strCache>
            </c:strRef>
          </c:tx>
          <c:spPr>
            <a:solidFill>
              <a:srgbClr val="FFC000"/>
            </a:solidFill>
          </c:spPr>
          <c:invertIfNegative val="0"/>
          <c:cat>
            <c:strRef>
              <c:f>Sheet1!$A$2:$A$10</c:f>
              <c:strCache>
                <c:ptCount val="9"/>
                <c:pt idx="0">
                  <c:v>0</c:v>
                </c:pt>
                <c:pt idx="1">
                  <c:v>0-10</c:v>
                </c:pt>
                <c:pt idx="2">
                  <c:v>10-20</c:v>
                </c:pt>
                <c:pt idx="3">
                  <c:v>20-30</c:v>
                </c:pt>
                <c:pt idx="4">
                  <c:v>30-40</c:v>
                </c:pt>
                <c:pt idx="5">
                  <c:v>40-50</c:v>
                </c:pt>
                <c:pt idx="6">
                  <c:v>50-60</c:v>
                </c:pt>
                <c:pt idx="7">
                  <c:v>60-70</c:v>
                </c:pt>
                <c:pt idx="8">
                  <c:v>&gt;70</c:v>
                </c:pt>
              </c:strCache>
            </c:strRef>
          </c:cat>
          <c:val>
            <c:numRef>
              <c:f>Sheet1!$F$2:$F$10</c:f>
              <c:numCache>
                <c:formatCode>0.00%</c:formatCode>
                <c:ptCount val="9"/>
                <c:pt idx="0">
                  <c:v>0.10167714884696016</c:v>
                </c:pt>
                <c:pt idx="1">
                  <c:v>0.21174004192872117</c:v>
                </c:pt>
                <c:pt idx="2">
                  <c:v>0.16037735849056603</c:v>
                </c:pt>
                <c:pt idx="3">
                  <c:v>0.12683438155136267</c:v>
                </c:pt>
                <c:pt idx="4">
                  <c:v>0.12893081761006289</c:v>
                </c:pt>
                <c:pt idx="5">
                  <c:v>0.10167714884696016</c:v>
                </c:pt>
                <c:pt idx="6">
                  <c:v>5.9748427672955975E-2</c:v>
                </c:pt>
                <c:pt idx="7">
                  <c:v>4.8218029350104823E-2</c:v>
                </c:pt>
                <c:pt idx="8">
                  <c:v>6.0796645702306078E-2</c:v>
                </c:pt>
              </c:numCache>
            </c:numRef>
          </c:val>
          <c:extLst>
            <c:ext xmlns:c16="http://schemas.microsoft.com/office/drawing/2014/chart" uri="{C3380CC4-5D6E-409C-BE32-E72D297353CC}">
              <c16:uniqueId val="{00000002-EB43-4058-8919-479EF0BCA65F}"/>
            </c:ext>
          </c:extLst>
        </c:ser>
        <c:dLbls>
          <c:showLegendKey val="0"/>
          <c:showVal val="0"/>
          <c:showCatName val="0"/>
          <c:showSerName val="0"/>
          <c:showPercent val="0"/>
          <c:showBubbleSize val="0"/>
        </c:dLbls>
        <c:gapWidth val="150"/>
        <c:axId val="318038968"/>
        <c:axId val="315189304"/>
      </c:barChart>
      <c:catAx>
        <c:axId val="318038968"/>
        <c:scaling>
          <c:orientation val="minMax"/>
        </c:scaling>
        <c:delete val="0"/>
        <c:axPos val="b"/>
        <c:title>
          <c:tx>
            <c:rich>
              <a:bodyPr/>
              <a:lstStyle/>
              <a:p>
                <a:pPr>
                  <a:defRPr sz="1800" b="0"/>
                </a:pPr>
                <a:r>
                  <a:rPr lang="en-US" sz="1800" b="0" dirty="0"/>
                  <a:t>Debt</a:t>
                </a:r>
                <a:r>
                  <a:rPr lang="en-US" sz="1800" b="0" baseline="0" dirty="0"/>
                  <a:t> to Asset Ratio Range (%)</a:t>
                </a:r>
                <a:endParaRPr lang="en-US" sz="1800" b="0" dirty="0"/>
              </a:p>
            </c:rich>
          </c:tx>
          <c:layout>
            <c:manualLayout>
              <c:xMode val="edge"/>
              <c:yMode val="edge"/>
              <c:x val="0.3670554461942257"/>
              <c:y val="0.82335687637888477"/>
            </c:manualLayout>
          </c:layout>
          <c:overlay val="0"/>
        </c:title>
        <c:numFmt formatCode="General" sourceLinked="0"/>
        <c:majorTickMark val="out"/>
        <c:minorTickMark val="none"/>
        <c:tickLblPos val="nextTo"/>
        <c:txPr>
          <a:bodyPr/>
          <a:lstStyle/>
          <a:p>
            <a:pPr>
              <a:defRPr sz="1400"/>
            </a:pPr>
            <a:endParaRPr lang="en-US"/>
          </a:p>
        </c:txPr>
        <c:crossAx val="315189304"/>
        <c:crosses val="autoZero"/>
        <c:auto val="1"/>
        <c:lblAlgn val="ctr"/>
        <c:lblOffset val="100"/>
        <c:noMultiLvlLbl val="0"/>
      </c:catAx>
      <c:valAx>
        <c:axId val="315189304"/>
        <c:scaling>
          <c:orientation val="minMax"/>
        </c:scaling>
        <c:delete val="0"/>
        <c:axPos val="l"/>
        <c:majorGridlines/>
        <c:numFmt formatCode="0%" sourceLinked="0"/>
        <c:majorTickMark val="out"/>
        <c:minorTickMark val="none"/>
        <c:tickLblPos val="nextTo"/>
        <c:txPr>
          <a:bodyPr/>
          <a:lstStyle/>
          <a:p>
            <a:pPr>
              <a:defRPr sz="1600"/>
            </a:pPr>
            <a:endParaRPr lang="en-US"/>
          </a:p>
        </c:txPr>
        <c:crossAx val="318038968"/>
        <c:crosses val="autoZero"/>
        <c:crossBetween val="between"/>
      </c:valAx>
      <c:spPr>
        <a:ln>
          <a:solidFill>
            <a:schemeClr val="tx1"/>
          </a:solidFill>
        </a:ln>
      </c:spPr>
    </c:plotArea>
    <c:legend>
      <c:legendPos val="b"/>
      <c:overlay val="0"/>
      <c:txPr>
        <a:bodyPr/>
        <a:lstStyle/>
        <a:p>
          <a:pPr>
            <a:defRPr sz="1800"/>
          </a:pPr>
          <a:endParaRPr lang="en-US"/>
        </a:p>
      </c:txPr>
    </c:legend>
    <c:plotVisOnly val="1"/>
    <c:dispBlanksAs val="gap"/>
    <c:showDLblsOverMax val="0"/>
  </c:chart>
  <c:spPr>
    <a:ln>
      <a:noFill/>
    </a:ln>
  </c:spPr>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baseline="0">
                <a:solidFill>
                  <a:schemeClr val="tx1"/>
                </a:solidFill>
              </a:rPr>
              <a:t>Net Income Per Operator</a:t>
            </a:r>
            <a:endParaRPr lang="en-US" sz="1800" b="1">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'net farm income'!$C$18</c:f>
              <c:strCache>
                <c:ptCount val="1"/>
                <c:pt idx="0">
                  <c:v>Dryland Crop</c:v>
                </c:pt>
              </c:strCache>
            </c:strRef>
          </c:tx>
          <c:spPr>
            <a:solidFill>
              <a:srgbClr val="00693E"/>
            </a:solidFill>
            <a:ln>
              <a:solidFill>
                <a:schemeClr val="accent1"/>
              </a:solidFill>
            </a:ln>
            <a:effectLst/>
          </c:spPr>
          <c:invertIfNegative val="0"/>
          <c:cat>
            <c:numRef>
              <c:f>'net farm income'!$B$4:$B$13</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'net farm income'!$C$19:$C$28</c:f>
              <c:numCache>
                <c:formatCode>_("$"* #,##0_);_("$"* \(#,##0\);_("$"* "-"??_);_(@_)</c:formatCode>
                <c:ptCount val="10"/>
                <c:pt idx="0">
                  <c:v>49366</c:v>
                </c:pt>
                <c:pt idx="1">
                  <c:v>120926</c:v>
                </c:pt>
                <c:pt idx="2">
                  <c:v>147965</c:v>
                </c:pt>
                <c:pt idx="3">
                  <c:v>125874</c:v>
                </c:pt>
                <c:pt idx="4">
                  <c:v>159776</c:v>
                </c:pt>
                <c:pt idx="5">
                  <c:v>157296</c:v>
                </c:pt>
                <c:pt idx="6">
                  <c:v>169061</c:v>
                </c:pt>
                <c:pt idx="7">
                  <c:v>161069</c:v>
                </c:pt>
                <c:pt idx="8">
                  <c:v>95355</c:v>
                </c:pt>
                <c:pt idx="9">
                  <c:v>3587</c:v>
                </c:pt>
              </c:numCache>
            </c:numRef>
          </c:val>
          <c:extLst>
            <c:ext xmlns:c16="http://schemas.microsoft.com/office/drawing/2014/chart" uri="{C3380CC4-5D6E-409C-BE32-E72D297353CC}">
              <c16:uniqueId val="{00000000-F30C-468E-8646-569A36AFA5D0}"/>
            </c:ext>
          </c:extLst>
        </c:ser>
        <c:ser>
          <c:idx val="1"/>
          <c:order val="1"/>
          <c:tx>
            <c:strRef>
              <c:f>'net farm income'!$D$18</c:f>
              <c:strCache>
                <c:ptCount val="1"/>
                <c:pt idx="0">
                  <c:v>Cowherd</c:v>
                </c:pt>
              </c:strCache>
            </c:strRef>
          </c:tx>
          <c:spPr>
            <a:solidFill>
              <a:srgbClr val="7030A0"/>
            </a:solidFill>
            <a:ln>
              <a:noFill/>
            </a:ln>
            <a:effectLst/>
          </c:spPr>
          <c:invertIfNegative val="0"/>
          <c:cat>
            <c:numRef>
              <c:f>'net farm income'!$B$4:$B$13</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'net farm income'!$D$19:$D$28</c:f>
              <c:numCache>
                <c:formatCode>_("$"* #,##0_);_("$"* \(#,##0\);_("$"* "-"??_);_(@_)</c:formatCode>
                <c:ptCount val="10"/>
                <c:pt idx="0">
                  <c:v>13344</c:v>
                </c:pt>
                <c:pt idx="1">
                  <c:v>21925</c:v>
                </c:pt>
                <c:pt idx="2">
                  <c:v>2771</c:v>
                </c:pt>
                <c:pt idx="3">
                  <c:v>-8995</c:v>
                </c:pt>
                <c:pt idx="4">
                  <c:v>37325</c:v>
                </c:pt>
                <c:pt idx="5">
                  <c:v>59962</c:v>
                </c:pt>
                <c:pt idx="6">
                  <c:v>94840</c:v>
                </c:pt>
                <c:pt idx="7">
                  <c:v>92539</c:v>
                </c:pt>
                <c:pt idx="8">
                  <c:v>185114</c:v>
                </c:pt>
                <c:pt idx="9">
                  <c:v>69025</c:v>
                </c:pt>
              </c:numCache>
            </c:numRef>
          </c:val>
          <c:extLst>
            <c:ext xmlns:c16="http://schemas.microsoft.com/office/drawing/2014/chart" uri="{C3380CC4-5D6E-409C-BE32-E72D297353CC}">
              <c16:uniqueId val="{00000001-F30C-468E-8646-569A36AFA5D0}"/>
            </c:ext>
          </c:extLst>
        </c:ser>
        <c:dLbls>
          <c:showLegendKey val="0"/>
          <c:showVal val="0"/>
          <c:showCatName val="0"/>
          <c:showSerName val="0"/>
          <c:showPercent val="0"/>
          <c:showBubbleSize val="0"/>
        </c:dLbls>
        <c:gapWidth val="219"/>
        <c:overlap val="-27"/>
        <c:axId val="383812896"/>
        <c:axId val="383816032"/>
      </c:barChart>
      <c:catAx>
        <c:axId val="383812896"/>
        <c:scaling>
          <c:orientation val="minMax"/>
        </c:scaling>
        <c:delete val="0"/>
        <c:axPos val="b"/>
        <c:numFmt formatCode="General" sourceLinked="1"/>
        <c:majorTickMark val="in"/>
        <c:minorTickMark val="none"/>
        <c:tickLblPos val="low"/>
        <c:spPr>
          <a:noFill/>
          <a:ln w="1587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mn-lt"/>
                <a:ea typeface="+mn-ea"/>
                <a:cs typeface="+mn-cs"/>
              </a:defRPr>
            </a:pPr>
            <a:endParaRPr lang="en-US"/>
          </a:p>
        </c:txPr>
        <c:crossAx val="383816032"/>
        <c:crosses val="autoZero"/>
        <c:auto val="1"/>
        <c:lblAlgn val="ctr"/>
        <c:lblOffset val="100"/>
        <c:tickMarkSkip val="1"/>
        <c:noMultiLvlLbl val="0"/>
      </c:catAx>
      <c:valAx>
        <c:axId val="383816032"/>
        <c:scaling>
          <c:orientation val="minMax"/>
          <c:min val="-20000"/>
        </c:scaling>
        <c:delete val="0"/>
        <c:axPos val="l"/>
        <c:majorGridlines>
          <c:spPr>
            <a:ln w="127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solidFill>
                      <a:schemeClr val="tx1"/>
                    </a:solidFill>
                  </a:rPr>
                  <a:t>Returns over Total Costs ($/ac)</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83812896"/>
        <c:crosses val="autoZero"/>
        <c:crossBetween val="between"/>
      </c:valAx>
      <c:spPr>
        <a:noFill/>
        <a:ln w="15875">
          <a:solidFill>
            <a:schemeClr val="tx1"/>
          </a:solidFill>
        </a:ln>
        <a:effectLst/>
      </c:spPr>
    </c:plotArea>
    <c:legend>
      <c:legendPos val="b"/>
      <c:layout>
        <c:manualLayout>
          <c:xMode val="edge"/>
          <c:yMode val="edge"/>
          <c:x val="0.21957516527507567"/>
          <c:y val="0.17246646436197993"/>
          <c:w val="0.2497651565022439"/>
          <c:h val="0.13071024812074813"/>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587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399289528464112E-2"/>
          <c:y val="8.3250771832669365E-2"/>
          <c:w val="0.89231163453706208"/>
          <c:h val="0.79048666718526583"/>
        </c:manualLayout>
      </c:layout>
      <c:barChart>
        <c:barDir val="col"/>
        <c:grouping val="clustered"/>
        <c:varyColors val="0"/>
        <c:ser>
          <c:idx val="1"/>
          <c:order val="0"/>
          <c:tx>
            <c:strRef>
              <c:f>Sheet1!$B$1</c:f>
              <c:strCache>
                <c:ptCount val="1"/>
                <c:pt idx="0">
                  <c:v>Cow-Calf Returns</c:v>
                </c:pt>
              </c:strCache>
            </c:strRef>
          </c:tx>
          <c:spPr>
            <a:solidFill>
              <a:srgbClr val="000000"/>
            </a:solidFill>
            <a:ln w="12700">
              <a:solidFill>
                <a:prstClr val="black"/>
              </a:solidFill>
            </a:ln>
          </c:spPr>
          <c:invertIfNegative val="1"/>
          <c:cat>
            <c:numRef>
              <c:f>Sheet1!$A$2:$A$31</c:f>
              <c:numCache>
                <c:formatCode>General</c:formatCode>
                <c:ptCount val="30"/>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numCache>
            </c:numRef>
          </c:cat>
          <c:val>
            <c:numRef>
              <c:f>Sheet1!$B$2:$B$31</c:f>
              <c:numCache>
                <c:formatCode>General</c:formatCode>
                <c:ptCount val="30"/>
                <c:pt idx="0">
                  <c:v>38.486053614964135</c:v>
                </c:pt>
                <c:pt idx="1">
                  <c:v>61.737802454956125</c:v>
                </c:pt>
                <c:pt idx="2">
                  <c:v>77.668672215589652</c:v>
                </c:pt>
                <c:pt idx="3">
                  <c:v>78.286086912754513</c:v>
                </c:pt>
                <c:pt idx="4">
                  <c:v>59.421245623376592</c:v>
                </c:pt>
                <c:pt idx="5">
                  <c:v>51.635494153721993</c:v>
                </c:pt>
                <c:pt idx="6">
                  <c:v>5.8581303021727535</c:v>
                </c:pt>
                <c:pt idx="7">
                  <c:v>-47.789279516167596</c:v>
                </c:pt>
                <c:pt idx="8">
                  <c:v>-89.545304943286965</c:v>
                </c:pt>
                <c:pt idx="9">
                  <c:v>2.6101276049723765</c:v>
                </c:pt>
                <c:pt idx="10">
                  <c:v>-29.434883420915639</c:v>
                </c:pt>
                <c:pt idx="11">
                  <c:v>31.780886050953313</c:v>
                </c:pt>
                <c:pt idx="12">
                  <c:v>41.952120399152648</c:v>
                </c:pt>
                <c:pt idx="13">
                  <c:v>47.173028518227284</c:v>
                </c:pt>
                <c:pt idx="14">
                  <c:v>7.4517314354707196</c:v>
                </c:pt>
                <c:pt idx="15">
                  <c:v>86.23240966926943</c:v>
                </c:pt>
                <c:pt idx="16">
                  <c:v>150.2925349157012</c:v>
                </c:pt>
                <c:pt idx="17">
                  <c:v>142.59703048025011</c:v>
                </c:pt>
                <c:pt idx="18">
                  <c:v>51.472515790784314</c:v>
                </c:pt>
                <c:pt idx="19">
                  <c:v>37.792839435122346</c:v>
                </c:pt>
                <c:pt idx="20">
                  <c:v>-17.54543715723014</c:v>
                </c:pt>
                <c:pt idx="21">
                  <c:v>-34.6751329855839</c:v>
                </c:pt>
                <c:pt idx="22">
                  <c:v>43.346056577885747</c:v>
                </c:pt>
                <c:pt idx="23">
                  <c:v>71.167344916375669</c:v>
                </c:pt>
                <c:pt idx="24">
                  <c:v>29.869072089543465</c:v>
                </c:pt>
                <c:pt idx="25">
                  <c:v>126.86990083157445</c:v>
                </c:pt>
                <c:pt idx="26">
                  <c:v>530.22078221450533</c:v>
                </c:pt>
                <c:pt idx="27">
                  <c:v>303.07840058222303</c:v>
                </c:pt>
                <c:pt idx="28">
                  <c:v>-29.502503503926846</c:v>
                </c:pt>
                <c:pt idx="29">
                  <c:v>-28.717054461331713</c:v>
                </c:pt>
              </c:numCache>
            </c:numRef>
          </c:val>
          <c:extLst>
            <c:ext xmlns:c14="http://schemas.microsoft.com/office/drawing/2007/8/2/chart" uri="{6F2FDCE9-48DA-4B69-8628-5D25D57E5C99}">
              <c14:invertSolidFillFmt>
                <c14:spPr xmlns:c14="http://schemas.microsoft.com/office/drawing/2007/8/2/chart">
                  <a:solidFill>
                    <a:srgbClr val="FF0000"/>
                  </a:solidFill>
                  <a:ln w="12700">
                    <a:solidFill>
                      <a:prstClr val="black"/>
                    </a:solidFill>
                  </a:ln>
                </c14:spPr>
              </c14:invertSolidFillFmt>
            </c:ext>
            <c:ext xmlns:c16="http://schemas.microsoft.com/office/drawing/2014/chart" uri="{C3380CC4-5D6E-409C-BE32-E72D297353CC}">
              <c16:uniqueId val="{00000000-B848-4869-9397-832BC185DCC2}"/>
            </c:ext>
          </c:extLst>
        </c:ser>
        <c:dLbls>
          <c:showLegendKey val="0"/>
          <c:showVal val="0"/>
          <c:showCatName val="0"/>
          <c:showSerName val="0"/>
          <c:showPercent val="0"/>
          <c:showBubbleSize val="0"/>
        </c:dLbls>
        <c:gapWidth val="150"/>
        <c:axId val="123225216"/>
        <c:axId val="123226752"/>
      </c:barChart>
      <c:catAx>
        <c:axId val="123225216"/>
        <c:scaling>
          <c:orientation val="minMax"/>
        </c:scaling>
        <c:delete val="0"/>
        <c:axPos val="b"/>
        <c:numFmt formatCode="General" sourceLinked="1"/>
        <c:majorTickMark val="out"/>
        <c:minorTickMark val="none"/>
        <c:tickLblPos val="low"/>
        <c:spPr>
          <a:ln>
            <a:solidFill>
              <a:prstClr val="black"/>
            </a:solidFill>
          </a:ln>
        </c:spPr>
        <c:txPr>
          <a:bodyPr/>
          <a:lstStyle/>
          <a:p>
            <a:pPr>
              <a:defRPr sz="1200"/>
            </a:pPr>
            <a:endParaRPr lang="en-US"/>
          </a:p>
        </c:txPr>
        <c:crossAx val="123226752"/>
        <c:crosses val="autoZero"/>
        <c:auto val="1"/>
        <c:lblAlgn val="ctr"/>
        <c:lblOffset val="100"/>
        <c:tickLblSkip val="2"/>
        <c:noMultiLvlLbl val="0"/>
      </c:catAx>
      <c:valAx>
        <c:axId val="123226752"/>
        <c:scaling>
          <c:orientation val="minMax"/>
          <c:max val="550"/>
          <c:min val="-100"/>
        </c:scaling>
        <c:delete val="0"/>
        <c:axPos val="l"/>
        <c:majorGridlines/>
        <c:title>
          <c:tx>
            <c:rich>
              <a:bodyPr rot="0" vert="horz"/>
              <a:lstStyle/>
              <a:p>
                <a:pPr>
                  <a:defRPr/>
                </a:pPr>
                <a:r>
                  <a:rPr lang="en-US" b="0" dirty="0" smtClean="0"/>
                  <a:t>$ Per Cow</a:t>
                </a:r>
              </a:p>
            </c:rich>
          </c:tx>
          <c:layout>
            <c:manualLayout>
              <c:xMode val="edge"/>
              <c:yMode val="edge"/>
              <c:x val="6.9800428213230041E-3"/>
              <c:y val="9.8129726794876897E-3"/>
            </c:manualLayout>
          </c:layout>
          <c:overlay val="0"/>
        </c:title>
        <c:numFmt formatCode="General" sourceLinked="0"/>
        <c:majorTickMark val="out"/>
        <c:minorTickMark val="none"/>
        <c:tickLblPos val="nextTo"/>
        <c:spPr>
          <a:ln>
            <a:solidFill>
              <a:prstClr val="black"/>
            </a:solidFill>
          </a:ln>
        </c:spPr>
        <c:crossAx val="123225216"/>
        <c:crosses val="autoZero"/>
        <c:crossBetween val="between"/>
      </c:valAx>
      <c:spPr>
        <a:solidFill>
          <a:schemeClr val="bg1"/>
        </a:solidFill>
        <a:ln w="28575">
          <a:solidFill>
            <a:prstClr val="black"/>
          </a:solidFill>
        </a:ln>
      </c:spPr>
    </c:plotArea>
    <c:plotVisOnly val="1"/>
    <c:dispBlanksAs val="gap"/>
    <c:showDLblsOverMax val="0"/>
  </c:chart>
  <c:spPr>
    <a:solidFill>
      <a:sysClr val="window" lastClr="FFFFFF"/>
    </a:solidFill>
  </c:spPr>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7030A0"/>
              </a:solidFill>
              <a:ln w="19050">
                <a:solidFill>
                  <a:schemeClr val="lt1"/>
                </a:solidFill>
              </a:ln>
              <a:effectLst/>
            </c:spPr>
            <c:extLst>
              <c:ext xmlns:c16="http://schemas.microsoft.com/office/drawing/2014/chart" uri="{C3380CC4-5D6E-409C-BE32-E72D297353CC}">
                <c16:uniqueId val="{00000001-EB8D-499D-B4BD-459C6D199C51}"/>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B8D-499D-B4BD-459C6D199C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8D-499D-B4BD-459C6D199C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8D-499D-B4BD-459C6D199C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8D-499D-B4BD-459C6D199C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8D-499D-B4BD-459C6D199C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8D-499D-B4BD-459C6D199C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B8D-499D-B4BD-459C6D199C51}"/>
              </c:ext>
            </c:extLst>
          </c:dPt>
          <c:dLbls>
            <c:dLbl>
              <c:idx val="0"/>
              <c:layout>
                <c:manualLayout>
                  <c:x val="1.4670969868492657E-2"/>
                  <c:y val="3.01771979995037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8D-499D-B4BD-459C6D199C51}"/>
                </c:ext>
              </c:extLst>
            </c:dLbl>
            <c:dLbl>
              <c:idx val="1"/>
              <c:layout>
                <c:manualLayout>
                  <c:x val="1.1826185254718971E-2"/>
                  <c:y val="-9.4848591687233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8D-499D-B4BD-459C6D199C51}"/>
                </c:ext>
              </c:extLst>
            </c:dLbl>
            <c:dLbl>
              <c:idx val="2"/>
              <c:layout>
                <c:manualLayout>
                  <c:x val="-1.4806558701945716E-2"/>
                  <c:y val="1.4123346521983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8D-499D-B4BD-459C6D199C51}"/>
                </c:ext>
              </c:extLst>
            </c:dLbl>
            <c:dLbl>
              <c:idx val="3"/>
              <c:layout>
                <c:manualLayout>
                  <c:x val="-2.7302115886330958E-4"/>
                  <c:y val="6.84373408547812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B8D-499D-B4BD-459C6D199C51}"/>
                </c:ext>
              </c:extLst>
            </c:dLbl>
            <c:dLbl>
              <c:idx val="4"/>
              <c:layout>
                <c:manualLayout>
                  <c:x val="-2.4471249636832084E-2"/>
                  <c:y val="-1.7674619030830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B8D-499D-B4BD-459C6D199C51}"/>
                </c:ext>
              </c:extLst>
            </c:dLbl>
            <c:dLbl>
              <c:idx val="5"/>
              <c:layout>
                <c:manualLayout>
                  <c:x val="-1.1242351351869522E-2"/>
                  <c:y val="-1.60718716130632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8D-499D-B4BD-459C6D199C51}"/>
                </c:ext>
              </c:extLst>
            </c:dLbl>
            <c:dLbl>
              <c:idx val="7"/>
              <c:layout>
                <c:manualLayout>
                  <c:x val="1.0091920195970569E-2"/>
                  <c:y val="-2.55076324414672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B8D-499D-B4BD-459C6D199C5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VC_Summary!$W$16:$W$23</c:f>
              <c:strCache>
                <c:ptCount val="8"/>
                <c:pt idx="0">
                  <c:v>Feed</c:v>
                </c:pt>
                <c:pt idx="1">
                  <c:v>Pasture</c:v>
                </c:pt>
                <c:pt idx="2">
                  <c:v>Interest</c:v>
                </c:pt>
                <c:pt idx="3">
                  <c:v>Vet Medicine / Drugs</c:v>
                </c:pt>
                <c:pt idx="4">
                  <c:v>Livestock Marketing / Breeding</c:v>
                </c:pt>
                <c:pt idx="5">
                  <c:v>Machinery</c:v>
                </c:pt>
                <c:pt idx="6">
                  <c:v>Labor</c:v>
                </c:pt>
                <c:pt idx="7">
                  <c:v>Other</c:v>
                </c:pt>
              </c:strCache>
            </c:strRef>
          </c:cat>
          <c:val>
            <c:numRef>
              <c:f>VC_Summary!$X$16:$X$23</c:f>
              <c:numCache>
                <c:formatCode>"$"#,##0.00</c:formatCode>
                <c:ptCount val="8"/>
                <c:pt idx="0">
                  <c:v>369.30585692222229</c:v>
                </c:pt>
                <c:pt idx="1">
                  <c:v>164.32727677116662</c:v>
                </c:pt>
                <c:pt idx="2">
                  <c:v>21.293968278200001</c:v>
                </c:pt>
                <c:pt idx="3">
                  <c:v>28.403360515781948</c:v>
                </c:pt>
                <c:pt idx="4">
                  <c:v>19.151349111536113</c:v>
                </c:pt>
                <c:pt idx="5">
                  <c:v>96.393966508541652</c:v>
                </c:pt>
                <c:pt idx="6">
                  <c:v>22.30908732475417</c:v>
                </c:pt>
                <c:pt idx="7">
                  <c:v>48.64986312805555</c:v>
                </c:pt>
              </c:numCache>
            </c:numRef>
          </c:val>
          <c:extLst>
            <c:ext xmlns:c16="http://schemas.microsoft.com/office/drawing/2014/chart" uri="{C3380CC4-5D6E-409C-BE32-E72D297353CC}">
              <c16:uniqueId val="{00000010-EB8D-499D-B4BD-459C6D199C5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193146210965365"/>
          <c:y val="0.72130981265264194"/>
          <c:w val="0.7166061860593369"/>
          <c:h val="0.2596536652050348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7030A0"/>
              </a:solidFill>
              <a:ln w="19050">
                <a:solidFill>
                  <a:schemeClr val="lt1"/>
                </a:solidFill>
              </a:ln>
              <a:effectLst/>
            </c:spPr>
            <c:extLst>
              <c:ext xmlns:c16="http://schemas.microsoft.com/office/drawing/2014/chart" uri="{C3380CC4-5D6E-409C-BE32-E72D297353CC}">
                <c16:uniqueId val="{00000001-0E84-4DDA-B743-310DF0DA7CA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E84-4DDA-B743-310DF0DA7C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84-4DDA-B743-310DF0DA7C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84-4DDA-B743-310DF0DA7CA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84-4DDA-B743-310DF0DA7CA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84-4DDA-B743-310DF0DA7CA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E84-4DDA-B743-310DF0DA7CA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E84-4DDA-B743-310DF0DA7CA3}"/>
              </c:ext>
            </c:extLst>
          </c:dPt>
          <c:dLbls>
            <c:dLbl>
              <c:idx val="0"/>
              <c:layout>
                <c:manualLayout>
                  <c:x val="1.4670969868492657E-2"/>
                  <c:y val="3.01771979995037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84-4DDA-B743-310DF0DA7CA3}"/>
                </c:ext>
              </c:extLst>
            </c:dLbl>
            <c:dLbl>
              <c:idx val="1"/>
              <c:layout>
                <c:manualLayout>
                  <c:x val="1.1826185254718971E-2"/>
                  <c:y val="-9.4848591687233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84-4DDA-B743-310DF0DA7CA3}"/>
                </c:ext>
              </c:extLst>
            </c:dLbl>
            <c:dLbl>
              <c:idx val="2"/>
              <c:layout>
                <c:manualLayout>
                  <c:x val="-1.4806558701945716E-2"/>
                  <c:y val="1.4123346521983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84-4DDA-B743-310DF0DA7CA3}"/>
                </c:ext>
              </c:extLst>
            </c:dLbl>
            <c:dLbl>
              <c:idx val="3"/>
              <c:layout>
                <c:manualLayout>
                  <c:x val="-2.7302115886330958E-4"/>
                  <c:y val="6.84373408547812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84-4DDA-B743-310DF0DA7CA3}"/>
                </c:ext>
              </c:extLst>
            </c:dLbl>
            <c:dLbl>
              <c:idx val="4"/>
              <c:layout>
                <c:manualLayout>
                  <c:x val="-2.4471249636832084E-2"/>
                  <c:y val="-1.7674619030830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84-4DDA-B743-310DF0DA7CA3}"/>
                </c:ext>
              </c:extLst>
            </c:dLbl>
            <c:dLbl>
              <c:idx val="5"/>
              <c:layout>
                <c:manualLayout>
                  <c:x val="-1.1242351351869522E-2"/>
                  <c:y val="-1.60718716130632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84-4DDA-B743-310DF0DA7CA3}"/>
                </c:ext>
              </c:extLst>
            </c:dLbl>
            <c:dLbl>
              <c:idx val="7"/>
              <c:layout>
                <c:manualLayout>
                  <c:x val="1.0091920195970569E-2"/>
                  <c:y val="-2.55076324414672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84-4DDA-B743-310DF0DA7CA3}"/>
                </c:ext>
              </c:extLst>
            </c:dLbl>
            <c:spPr>
              <a:noFill/>
              <a:ln>
                <a:noFill/>
              </a:ln>
              <a:effectLst/>
            </c:spPr>
            <c:txPr>
              <a:bodyPr rot="0" spcFirstLastPara="1" vertOverflow="ellipsis" vert="horz" wrap="square" anchor="ctr" anchorCtr="1"/>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VC_Summary!$W$16:$W$23</c:f>
              <c:strCache>
                <c:ptCount val="8"/>
                <c:pt idx="0">
                  <c:v>Feed</c:v>
                </c:pt>
                <c:pt idx="1">
                  <c:v>Pasture</c:v>
                </c:pt>
                <c:pt idx="2">
                  <c:v>Interest</c:v>
                </c:pt>
                <c:pt idx="3">
                  <c:v>Vet Medicine / Drugs</c:v>
                </c:pt>
                <c:pt idx="4">
                  <c:v>Livestock Marketing / Breeding</c:v>
                </c:pt>
                <c:pt idx="5">
                  <c:v>Machinery</c:v>
                </c:pt>
                <c:pt idx="6">
                  <c:v>Labor</c:v>
                </c:pt>
                <c:pt idx="7">
                  <c:v>Other</c:v>
                </c:pt>
              </c:strCache>
            </c:strRef>
          </c:cat>
          <c:val>
            <c:numRef>
              <c:f>VC_Summary!$X$16:$X$23</c:f>
              <c:numCache>
                <c:formatCode>"$"#,##0.00</c:formatCode>
                <c:ptCount val="8"/>
                <c:pt idx="0">
                  <c:v>133.00097634041668</c:v>
                </c:pt>
                <c:pt idx="1">
                  <c:v>3.4132617541666548</c:v>
                </c:pt>
                <c:pt idx="2">
                  <c:v>16.439035465999993</c:v>
                </c:pt>
                <c:pt idx="3">
                  <c:v>3.8101539854124979</c:v>
                </c:pt>
                <c:pt idx="4">
                  <c:v>6.7894136955291611</c:v>
                </c:pt>
                <c:pt idx="5">
                  <c:v>24.873008445458339</c:v>
                </c:pt>
                <c:pt idx="6">
                  <c:v>20.428984111058334</c:v>
                </c:pt>
                <c:pt idx="7">
                  <c:v>15.289168160374984</c:v>
                </c:pt>
              </c:numCache>
            </c:numRef>
          </c:val>
          <c:extLst>
            <c:ext xmlns:c16="http://schemas.microsoft.com/office/drawing/2014/chart" uri="{C3380CC4-5D6E-409C-BE32-E72D297353CC}">
              <c16:uniqueId val="{00000010-0E84-4DDA-B743-310DF0DA7CA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7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424419951254768"/>
          <c:y val="9.2845581802274715E-2"/>
          <c:w val="0.23151144748529531"/>
          <c:h val="0.54983960338291049"/>
        </c:manualLayout>
      </c:layout>
      <c:pieChart>
        <c:varyColors val="1"/>
        <c:ser>
          <c:idx val="0"/>
          <c:order val="0"/>
          <c:dPt>
            <c:idx val="0"/>
            <c:bubble3D val="0"/>
            <c:spPr>
              <a:solidFill>
                <a:srgbClr val="7030A0"/>
              </a:solidFill>
              <a:ln w="19050">
                <a:solidFill>
                  <a:schemeClr val="lt1"/>
                </a:solidFill>
              </a:ln>
              <a:effectLst/>
            </c:spPr>
            <c:extLst>
              <c:ext xmlns:c16="http://schemas.microsoft.com/office/drawing/2014/chart" uri="{C3380CC4-5D6E-409C-BE32-E72D297353CC}">
                <c16:uniqueId val="{00000001-15ED-419D-BD06-BEA9B94CAFC9}"/>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5ED-419D-BD06-BEA9B94CAF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ED-419D-BD06-BEA9B94CAF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ED-419D-BD06-BEA9B94CAFC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5ED-419D-BD06-BEA9B94CAFC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5ED-419D-BD06-BEA9B94CAFC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5ED-419D-BD06-BEA9B94CAFC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5ED-419D-BD06-BEA9B94CAFC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5ED-419D-BD06-BEA9B94CAFC9}"/>
              </c:ext>
            </c:extLst>
          </c:dPt>
          <c:dLbls>
            <c:dLbl>
              <c:idx val="0"/>
              <c:layout>
                <c:manualLayout>
                  <c:x val="1.8861570637682611E-3"/>
                  <c:y val="-1.5846821230679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ED-419D-BD06-BEA9B94CAFC9}"/>
                </c:ext>
              </c:extLst>
            </c:dLbl>
            <c:dLbl>
              <c:idx val="1"/>
              <c:layout>
                <c:manualLayout>
                  <c:x val="-4.9003092662137596E-3"/>
                  <c:y val="-1.12642169728783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ED-419D-BD06-BEA9B94CAFC9}"/>
                </c:ext>
              </c:extLst>
            </c:dLbl>
            <c:dLbl>
              <c:idx val="2"/>
              <c:layout>
                <c:manualLayout>
                  <c:x val="3.2852071779722762E-2"/>
                  <c:y val="1.0855205599300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ED-419D-BD06-BEA9B94CAFC9}"/>
                </c:ext>
              </c:extLst>
            </c:dLbl>
            <c:dLbl>
              <c:idx val="4"/>
              <c:layout>
                <c:manualLayout>
                  <c:x val="-5.0797386194745466E-3"/>
                  <c:y val="3.06649168853893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5ED-419D-BD06-BEA9B94CAFC9}"/>
                </c:ext>
              </c:extLst>
            </c:dLbl>
            <c:dLbl>
              <c:idx val="5"/>
              <c:layout>
                <c:manualLayout>
                  <c:x val="-1.8253828529696904E-2"/>
                  <c:y val="-1.2829542140565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ED-419D-BD06-BEA9B94CAFC9}"/>
                </c:ext>
              </c:extLst>
            </c:dLbl>
            <c:dLbl>
              <c:idx val="6"/>
              <c:layout>
                <c:manualLayout>
                  <c:x val="-1.8190053597036669E-3"/>
                  <c:y val="-1.7884587343248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5ED-419D-BD06-BEA9B94CAFC9}"/>
                </c:ext>
              </c:extLst>
            </c:dLbl>
            <c:dLbl>
              <c:idx val="7"/>
              <c:layout>
                <c:manualLayout>
                  <c:x val="-2.5657323089027504E-3"/>
                  <c:y val="1.0658719743365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5ED-419D-BD06-BEA9B94CAFC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TC_Summary!$X$16:$X$24</c:f>
              <c:strCache>
                <c:ptCount val="9"/>
                <c:pt idx="0">
                  <c:v>Feed</c:v>
                </c:pt>
                <c:pt idx="1">
                  <c:v>Pasture</c:v>
                </c:pt>
                <c:pt idx="2">
                  <c:v>Interest</c:v>
                </c:pt>
                <c:pt idx="3">
                  <c:v>Vet Medicine / Drugs</c:v>
                </c:pt>
                <c:pt idx="4">
                  <c:v>Livestock Marketing / Breeding</c:v>
                </c:pt>
                <c:pt idx="5">
                  <c:v>Depreciation</c:v>
                </c:pt>
                <c:pt idx="6">
                  <c:v>Machinery</c:v>
                </c:pt>
                <c:pt idx="7">
                  <c:v>Labor</c:v>
                </c:pt>
                <c:pt idx="8">
                  <c:v>Other</c:v>
                </c:pt>
              </c:strCache>
            </c:strRef>
          </c:cat>
          <c:val>
            <c:numRef>
              <c:f>TC_Summary!$Y$16:$Y$24</c:f>
              <c:numCache>
                <c:formatCode>"$"#,##0.00</c:formatCode>
                <c:ptCount val="9"/>
                <c:pt idx="0">
                  <c:v>369.3059166388889</c:v>
                </c:pt>
                <c:pt idx="1">
                  <c:v>164.32728179940278</c:v>
                </c:pt>
                <c:pt idx="2">
                  <c:v>149.09488873862495</c:v>
                </c:pt>
                <c:pt idx="3">
                  <c:v>28.403362823559718</c:v>
                </c:pt>
                <c:pt idx="4">
                  <c:v>19.151349154633337</c:v>
                </c:pt>
                <c:pt idx="5">
                  <c:v>57.888697604911094</c:v>
                </c:pt>
                <c:pt idx="6">
                  <c:v>96.393967611361106</c:v>
                </c:pt>
                <c:pt idx="7">
                  <c:v>172.27807380641673</c:v>
                </c:pt>
                <c:pt idx="8">
                  <c:v>48.649865323930555</c:v>
                </c:pt>
              </c:numCache>
            </c:numRef>
          </c:val>
          <c:extLst>
            <c:ext xmlns:c16="http://schemas.microsoft.com/office/drawing/2014/chart" uri="{C3380CC4-5D6E-409C-BE32-E72D297353CC}">
              <c16:uniqueId val="{00000012-15ED-419D-BD06-BEA9B94CAFC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5"/>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6435277112100119"/>
          <c:y val="0.72012711056973766"/>
          <c:w val="0.77083675681844122"/>
          <c:h val="0.2798728894302623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050"/>
            </a:solidFill>
            <a:ln>
              <a:solidFill>
                <a:srgbClr val="00B050"/>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General</c:formatCode>
                <c:ptCount val="8"/>
                <c:pt idx="0">
                  <c:v>1.9400605947900575</c:v>
                </c:pt>
                <c:pt idx="1">
                  <c:v>2.0929111685880035</c:v>
                </c:pt>
                <c:pt idx="2">
                  <c:v>2.1802342924183815</c:v>
                </c:pt>
                <c:pt idx="3">
                  <c:v>2.2869112922650645</c:v>
                </c:pt>
                <c:pt idx="4">
                  <c:v>2.5084149701077627</c:v>
                </c:pt>
                <c:pt idx="5">
                  <c:v>2.3771544877946957</c:v>
                </c:pt>
                <c:pt idx="6">
                  <c:v>2.2240107226438774</c:v>
                </c:pt>
                <c:pt idx="7">
                  <c:v>1.9400855797282182</c:v>
                </c:pt>
              </c:numCache>
            </c:numRef>
          </c:val>
          <c:extLst>
            <c:ext xmlns:c16="http://schemas.microsoft.com/office/drawing/2014/chart" uri="{C3380CC4-5D6E-409C-BE32-E72D297353CC}">
              <c16:uniqueId val="{00000000-7FFD-4C5D-AC18-202EEC9814FC}"/>
            </c:ext>
          </c:extLst>
        </c:ser>
        <c:dLbls>
          <c:showLegendKey val="0"/>
          <c:showVal val="0"/>
          <c:showCatName val="0"/>
          <c:showSerName val="0"/>
          <c:showPercent val="0"/>
          <c:showBubbleSize val="0"/>
        </c:dLbls>
        <c:gapWidth val="150"/>
        <c:axId val="483879984"/>
        <c:axId val="483880640"/>
      </c:barChart>
      <c:catAx>
        <c:axId val="48387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80640"/>
        <c:crosses val="autoZero"/>
        <c:auto val="1"/>
        <c:lblAlgn val="ctr"/>
        <c:lblOffset val="100"/>
        <c:noMultiLvlLbl val="0"/>
      </c:catAx>
      <c:valAx>
        <c:axId val="48388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79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050"/>
            </a:solidFill>
            <a:ln>
              <a:solidFill>
                <a:srgbClr val="00B050"/>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General</c:formatCode>
                <c:ptCount val="8"/>
                <c:pt idx="0">
                  <c:v>141672.91999999998</c:v>
                </c:pt>
                <c:pt idx="1">
                  <c:v>173732.18</c:v>
                </c:pt>
                <c:pt idx="2">
                  <c:v>203621.53</c:v>
                </c:pt>
                <c:pt idx="3">
                  <c:v>235437.17</c:v>
                </c:pt>
                <c:pt idx="4">
                  <c:v>263740.11000000004</c:v>
                </c:pt>
                <c:pt idx="5">
                  <c:v>285848.03000000003</c:v>
                </c:pt>
                <c:pt idx="6">
                  <c:v>297753.95</c:v>
                </c:pt>
                <c:pt idx="7">
                  <c:v>255478.24</c:v>
                </c:pt>
              </c:numCache>
            </c:numRef>
          </c:val>
          <c:extLst>
            <c:ext xmlns:c16="http://schemas.microsoft.com/office/drawing/2014/chart" uri="{C3380CC4-5D6E-409C-BE32-E72D297353CC}">
              <c16:uniqueId val="{00000000-7FFD-4C5D-AC18-202EEC9814FC}"/>
            </c:ext>
          </c:extLst>
        </c:ser>
        <c:dLbls>
          <c:showLegendKey val="0"/>
          <c:showVal val="0"/>
          <c:showCatName val="0"/>
          <c:showSerName val="0"/>
          <c:showPercent val="0"/>
          <c:showBubbleSize val="0"/>
        </c:dLbls>
        <c:gapWidth val="150"/>
        <c:axId val="483879984"/>
        <c:axId val="483880640"/>
      </c:barChart>
      <c:catAx>
        <c:axId val="48387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80640"/>
        <c:crosses val="autoZero"/>
        <c:auto val="1"/>
        <c:lblAlgn val="ctr"/>
        <c:lblOffset val="100"/>
        <c:noMultiLvlLbl val="0"/>
      </c:catAx>
      <c:valAx>
        <c:axId val="4838806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79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050"/>
            </a:solidFill>
            <a:ln>
              <a:solidFill>
                <a:srgbClr val="00B050"/>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General</c:formatCode>
                <c:ptCount val="8"/>
                <c:pt idx="0">
                  <c:v>0.1019688</c:v>
                </c:pt>
                <c:pt idx="1">
                  <c:v>0.10829270000000001</c:v>
                </c:pt>
                <c:pt idx="2">
                  <c:v>0.1076401</c:v>
                </c:pt>
                <c:pt idx="3">
                  <c:v>0.105403</c:v>
                </c:pt>
                <c:pt idx="4">
                  <c:v>0.1003216</c:v>
                </c:pt>
                <c:pt idx="5">
                  <c:v>0.1003356</c:v>
                </c:pt>
                <c:pt idx="6">
                  <c:v>8.8243000000000002E-2</c:v>
                </c:pt>
                <c:pt idx="7">
                  <c:v>8.1187599999999999E-2</c:v>
                </c:pt>
              </c:numCache>
            </c:numRef>
          </c:val>
          <c:extLst>
            <c:ext xmlns:c16="http://schemas.microsoft.com/office/drawing/2014/chart" uri="{C3380CC4-5D6E-409C-BE32-E72D297353CC}">
              <c16:uniqueId val="{00000000-7FFD-4C5D-AC18-202EEC9814FC}"/>
            </c:ext>
          </c:extLst>
        </c:ser>
        <c:dLbls>
          <c:showLegendKey val="0"/>
          <c:showVal val="0"/>
          <c:showCatName val="0"/>
          <c:showSerName val="0"/>
          <c:showPercent val="0"/>
          <c:showBubbleSize val="0"/>
        </c:dLbls>
        <c:gapWidth val="150"/>
        <c:axId val="483879984"/>
        <c:axId val="483880640"/>
      </c:barChart>
      <c:catAx>
        <c:axId val="48387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80640"/>
        <c:crosses val="autoZero"/>
        <c:auto val="1"/>
        <c:lblAlgn val="ctr"/>
        <c:lblOffset val="100"/>
        <c:noMultiLvlLbl val="0"/>
      </c:catAx>
      <c:valAx>
        <c:axId val="483880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79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050"/>
            </a:solidFill>
            <a:ln>
              <a:solidFill>
                <a:srgbClr val="00B050"/>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General</c:formatCode>
                <c:ptCount val="8"/>
                <c:pt idx="0">
                  <c:v>0.36229999999999996</c:v>
                </c:pt>
                <c:pt idx="1">
                  <c:v>0.43790000000000001</c:v>
                </c:pt>
                <c:pt idx="2">
                  <c:v>0.41399999999999998</c:v>
                </c:pt>
                <c:pt idx="3">
                  <c:v>0.44689999999999996</c:v>
                </c:pt>
                <c:pt idx="4">
                  <c:v>0.44362390299999999</c:v>
                </c:pt>
                <c:pt idx="5">
                  <c:v>0.46606958700000001</c:v>
                </c:pt>
                <c:pt idx="6">
                  <c:v>0.48442763900000002</c:v>
                </c:pt>
                <c:pt idx="7">
                  <c:v>0.55576013000000002</c:v>
                </c:pt>
              </c:numCache>
            </c:numRef>
          </c:val>
          <c:extLst>
            <c:ext xmlns:c16="http://schemas.microsoft.com/office/drawing/2014/chart" uri="{C3380CC4-5D6E-409C-BE32-E72D297353CC}">
              <c16:uniqueId val="{00000000-7FFD-4C5D-AC18-202EEC9814FC}"/>
            </c:ext>
          </c:extLst>
        </c:ser>
        <c:dLbls>
          <c:showLegendKey val="0"/>
          <c:showVal val="0"/>
          <c:showCatName val="0"/>
          <c:showSerName val="0"/>
          <c:showPercent val="0"/>
          <c:showBubbleSize val="0"/>
        </c:dLbls>
        <c:gapWidth val="150"/>
        <c:axId val="483879984"/>
        <c:axId val="483880640"/>
      </c:barChart>
      <c:catAx>
        <c:axId val="48387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80640"/>
        <c:crosses val="autoZero"/>
        <c:auto val="1"/>
        <c:lblAlgn val="ctr"/>
        <c:lblOffset val="100"/>
        <c:noMultiLvlLbl val="0"/>
      </c:catAx>
      <c:valAx>
        <c:axId val="483880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83879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solidFill>
                  <a:schemeClr val="tx1"/>
                </a:solidFill>
              </a:rPr>
              <a:t>NC KFMA Enterprise Analysis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'KFMA net returns'!$C$3</c:f>
              <c:strCache>
                <c:ptCount val="1"/>
                <c:pt idx="0">
                  <c:v>Wheat</c:v>
                </c:pt>
              </c:strCache>
            </c:strRef>
          </c:tx>
          <c:spPr>
            <a:solidFill>
              <a:schemeClr val="accent2"/>
            </a:solidFill>
            <a:ln>
              <a:noFill/>
            </a:ln>
            <a:effectLst/>
          </c:spPr>
          <c:invertIfNegative val="0"/>
          <c:cat>
            <c:numRef>
              <c:f>'KFMA net returns'!$B$9:$B$23</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'KFMA net returns'!$C$9:$C$23</c:f>
              <c:numCache>
                <c:formatCode>General</c:formatCode>
                <c:ptCount val="15"/>
                <c:pt idx="0">
                  <c:v>-5.82</c:v>
                </c:pt>
                <c:pt idx="1">
                  <c:v>6.48</c:v>
                </c:pt>
                <c:pt idx="2">
                  <c:v>54.37</c:v>
                </c:pt>
                <c:pt idx="3">
                  <c:v>1.53</c:v>
                </c:pt>
                <c:pt idx="4">
                  <c:v>-22.28</c:v>
                </c:pt>
                <c:pt idx="5">
                  <c:v>9.24</c:v>
                </c:pt>
                <c:pt idx="6">
                  <c:v>-23.36</c:v>
                </c:pt>
                <c:pt idx="7">
                  <c:v>58.04</c:v>
                </c:pt>
                <c:pt idx="8">
                  <c:v>-22.68</c:v>
                </c:pt>
                <c:pt idx="9">
                  <c:v>-36.299999999999997</c:v>
                </c:pt>
                <c:pt idx="10">
                  <c:v>26.19</c:v>
                </c:pt>
                <c:pt idx="11">
                  <c:v>37.03</c:v>
                </c:pt>
                <c:pt idx="12">
                  <c:v>46.62</c:v>
                </c:pt>
                <c:pt idx="13">
                  <c:v>-66.239999999999995</c:v>
                </c:pt>
                <c:pt idx="14">
                  <c:v>-72.290000000000006</c:v>
                </c:pt>
              </c:numCache>
            </c:numRef>
          </c:val>
          <c:extLst>
            <c:ext xmlns:c16="http://schemas.microsoft.com/office/drawing/2014/chart" uri="{C3380CC4-5D6E-409C-BE32-E72D297353CC}">
              <c16:uniqueId val="{00000000-DAF4-479B-A231-0E2FB8D6A19A}"/>
            </c:ext>
          </c:extLst>
        </c:ser>
        <c:ser>
          <c:idx val="2"/>
          <c:order val="1"/>
          <c:tx>
            <c:strRef>
              <c:f>'KFMA net returns'!$D$3</c:f>
              <c:strCache>
                <c:ptCount val="1"/>
                <c:pt idx="0">
                  <c:v>Corn</c:v>
                </c:pt>
              </c:strCache>
            </c:strRef>
          </c:tx>
          <c:spPr>
            <a:solidFill>
              <a:schemeClr val="accent6">
                <a:lumMod val="75000"/>
              </a:schemeClr>
            </a:solidFill>
            <a:ln>
              <a:noFill/>
            </a:ln>
            <a:effectLst/>
          </c:spPr>
          <c:invertIfNegative val="0"/>
          <c:cat>
            <c:numRef>
              <c:f>'KFMA net returns'!$B$9:$B$23</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'KFMA net returns'!$D$9:$D$23</c:f>
              <c:numCache>
                <c:formatCode>General</c:formatCode>
                <c:ptCount val="15"/>
                <c:pt idx="0">
                  <c:v>-24.13</c:v>
                </c:pt>
                <c:pt idx="1">
                  <c:v>-54.14</c:v>
                </c:pt>
                <c:pt idx="2">
                  <c:v>-34.840000000000003</c:v>
                </c:pt>
                <c:pt idx="3">
                  <c:v>0</c:v>
                </c:pt>
                <c:pt idx="4">
                  <c:v>0</c:v>
                </c:pt>
                <c:pt idx="5">
                  <c:v>-47.06</c:v>
                </c:pt>
                <c:pt idx="6">
                  <c:v>55</c:v>
                </c:pt>
                <c:pt idx="7">
                  <c:v>42.1</c:v>
                </c:pt>
                <c:pt idx="8">
                  <c:v>60.28</c:v>
                </c:pt>
                <c:pt idx="9">
                  <c:v>80.7</c:v>
                </c:pt>
                <c:pt idx="10">
                  <c:v>19.32</c:v>
                </c:pt>
                <c:pt idx="11">
                  <c:v>21.3</c:v>
                </c:pt>
                <c:pt idx="12">
                  <c:v>-1.56</c:v>
                </c:pt>
                <c:pt idx="13">
                  <c:v>-113.13</c:v>
                </c:pt>
                <c:pt idx="14">
                  <c:v>-70.59</c:v>
                </c:pt>
              </c:numCache>
            </c:numRef>
          </c:val>
          <c:extLst>
            <c:ext xmlns:c16="http://schemas.microsoft.com/office/drawing/2014/chart" uri="{C3380CC4-5D6E-409C-BE32-E72D297353CC}">
              <c16:uniqueId val="{00000001-DAF4-479B-A231-0E2FB8D6A19A}"/>
            </c:ext>
          </c:extLst>
        </c:ser>
        <c:ser>
          <c:idx val="3"/>
          <c:order val="2"/>
          <c:tx>
            <c:strRef>
              <c:f>'KFMA net returns'!$E$3</c:f>
              <c:strCache>
                <c:ptCount val="1"/>
                <c:pt idx="0">
                  <c:v>Grain Sorghum</c:v>
                </c:pt>
              </c:strCache>
            </c:strRef>
          </c:tx>
          <c:spPr>
            <a:solidFill>
              <a:srgbClr val="C00000"/>
            </a:solidFill>
            <a:ln>
              <a:noFill/>
            </a:ln>
            <a:effectLst/>
          </c:spPr>
          <c:invertIfNegative val="0"/>
          <c:cat>
            <c:numRef>
              <c:f>'KFMA net returns'!$B$9:$B$23</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'KFMA net returns'!$E$9:$E$23</c:f>
              <c:numCache>
                <c:formatCode>General</c:formatCode>
                <c:ptCount val="15"/>
                <c:pt idx="0">
                  <c:v>-13.01</c:v>
                </c:pt>
                <c:pt idx="1">
                  <c:v>-29.35</c:v>
                </c:pt>
                <c:pt idx="2">
                  <c:v>-45.79</c:v>
                </c:pt>
                <c:pt idx="3">
                  <c:v>6.26</c:v>
                </c:pt>
                <c:pt idx="4">
                  <c:v>-30.28</c:v>
                </c:pt>
                <c:pt idx="5">
                  <c:v>-18.190000000000001</c:v>
                </c:pt>
                <c:pt idx="6">
                  <c:v>65</c:v>
                </c:pt>
                <c:pt idx="7">
                  <c:v>17.14</c:v>
                </c:pt>
                <c:pt idx="8">
                  <c:v>27.32</c:v>
                </c:pt>
                <c:pt idx="9">
                  <c:v>43.14</c:v>
                </c:pt>
                <c:pt idx="10">
                  <c:v>69.650000000000006</c:v>
                </c:pt>
                <c:pt idx="11">
                  <c:v>78.47</c:v>
                </c:pt>
                <c:pt idx="12">
                  <c:v>39.72</c:v>
                </c:pt>
                <c:pt idx="13">
                  <c:v>-11.11</c:v>
                </c:pt>
                <c:pt idx="14">
                  <c:v>-36.49</c:v>
                </c:pt>
              </c:numCache>
            </c:numRef>
          </c:val>
          <c:extLst>
            <c:ext xmlns:c16="http://schemas.microsoft.com/office/drawing/2014/chart" uri="{C3380CC4-5D6E-409C-BE32-E72D297353CC}">
              <c16:uniqueId val="{00000002-DAF4-479B-A231-0E2FB8D6A19A}"/>
            </c:ext>
          </c:extLst>
        </c:ser>
        <c:ser>
          <c:idx val="4"/>
          <c:order val="3"/>
          <c:tx>
            <c:strRef>
              <c:f>'KFMA net returns'!$F$3</c:f>
              <c:strCache>
                <c:ptCount val="1"/>
                <c:pt idx="0">
                  <c:v>Soybeans</c:v>
                </c:pt>
              </c:strCache>
            </c:strRef>
          </c:tx>
          <c:spPr>
            <a:solidFill>
              <a:schemeClr val="accent1">
                <a:lumMod val="75000"/>
              </a:schemeClr>
            </a:solidFill>
            <a:ln>
              <a:noFill/>
            </a:ln>
            <a:effectLst/>
          </c:spPr>
          <c:invertIfNegative val="0"/>
          <c:cat>
            <c:numRef>
              <c:f>'KFMA net returns'!$B$9:$B$23</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'KFMA net returns'!$F$9:$F$23</c:f>
              <c:numCache>
                <c:formatCode>General</c:formatCode>
                <c:ptCount val="15"/>
                <c:pt idx="0">
                  <c:v>2.65</c:v>
                </c:pt>
                <c:pt idx="1">
                  <c:v>-39.65</c:v>
                </c:pt>
                <c:pt idx="2">
                  <c:v>-32.11</c:v>
                </c:pt>
                <c:pt idx="3">
                  <c:v>12.45</c:v>
                </c:pt>
                <c:pt idx="4">
                  <c:v>-0.41</c:v>
                </c:pt>
                <c:pt idx="5">
                  <c:v>-9.92</c:v>
                </c:pt>
                <c:pt idx="6">
                  <c:v>43.03</c:v>
                </c:pt>
                <c:pt idx="7">
                  <c:v>84.77</c:v>
                </c:pt>
                <c:pt idx="8">
                  <c:v>127.99</c:v>
                </c:pt>
                <c:pt idx="9">
                  <c:v>29.17</c:v>
                </c:pt>
                <c:pt idx="10">
                  <c:v>1.1299999999999999</c:v>
                </c:pt>
                <c:pt idx="11">
                  <c:v>49.79</c:v>
                </c:pt>
                <c:pt idx="12">
                  <c:v>82.61</c:v>
                </c:pt>
                <c:pt idx="13">
                  <c:v>-25.22</c:v>
                </c:pt>
                <c:pt idx="14">
                  <c:v>-44.9</c:v>
                </c:pt>
              </c:numCache>
            </c:numRef>
          </c:val>
          <c:extLst>
            <c:ext xmlns:c16="http://schemas.microsoft.com/office/drawing/2014/chart" uri="{C3380CC4-5D6E-409C-BE32-E72D297353CC}">
              <c16:uniqueId val="{00000003-DAF4-479B-A231-0E2FB8D6A19A}"/>
            </c:ext>
          </c:extLst>
        </c:ser>
        <c:dLbls>
          <c:showLegendKey val="0"/>
          <c:showVal val="0"/>
          <c:showCatName val="0"/>
          <c:showSerName val="0"/>
          <c:showPercent val="0"/>
          <c:showBubbleSize val="0"/>
        </c:dLbls>
        <c:gapWidth val="219"/>
        <c:overlap val="-27"/>
        <c:axId val="455467088"/>
        <c:axId val="455465912"/>
      </c:barChart>
      <c:catAx>
        <c:axId val="455467088"/>
        <c:scaling>
          <c:orientation val="minMax"/>
        </c:scaling>
        <c:delete val="0"/>
        <c:axPos val="b"/>
        <c:numFmt formatCode="General" sourceLinked="1"/>
        <c:majorTickMark val="in"/>
        <c:minorTickMark val="none"/>
        <c:tickLblPos val="low"/>
        <c:spPr>
          <a:noFill/>
          <a:ln w="15875" cap="flat" cmpd="sng" algn="ctr">
            <a:solidFill>
              <a:schemeClr val="tx1"/>
            </a:solidFill>
            <a:round/>
          </a:ln>
          <a:effectLst/>
        </c:spPr>
        <c:txPr>
          <a:bodyPr rot="-27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455465912"/>
        <c:crosses val="autoZero"/>
        <c:auto val="1"/>
        <c:lblAlgn val="ctr"/>
        <c:lblOffset val="100"/>
        <c:tickMarkSkip val="1"/>
        <c:noMultiLvlLbl val="0"/>
      </c:catAx>
      <c:valAx>
        <c:axId val="455465912"/>
        <c:scaling>
          <c:orientation val="minMax"/>
        </c:scaling>
        <c:delete val="0"/>
        <c:axPos val="l"/>
        <c:majorGridlines>
          <c:spPr>
            <a:ln w="127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dirty="0">
                    <a:solidFill>
                      <a:schemeClr val="tx1"/>
                    </a:solidFill>
                  </a:rPr>
                  <a:t>Returns over Total Costs ($/ac)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5467088"/>
        <c:crosses val="autoZero"/>
        <c:crossBetween val="between"/>
      </c:valAx>
      <c:spPr>
        <a:noFill/>
        <a:ln w="15875">
          <a:solidFill>
            <a:schemeClr val="tx1"/>
          </a:solidFill>
        </a:ln>
        <a:effectLst/>
      </c:spPr>
    </c:plotArea>
    <c:legend>
      <c:legendPos val="b"/>
      <c:layout>
        <c:manualLayout>
          <c:xMode val="edge"/>
          <c:yMode val="edge"/>
          <c:x val="0.1575835441114696"/>
          <c:y val="0.1451741885859541"/>
          <c:w val="0.4521877727826587"/>
          <c:h val="0.17962077824449371"/>
        </c:manualLayout>
      </c:layout>
      <c:overlay val="1"/>
      <c:spPr>
        <a:solidFill>
          <a:srgbClr val="FFFFFF"/>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5438003545594"/>
          <c:y val="3.8854111986001749E-2"/>
          <c:w val="0.82801129282934516"/>
          <c:h val="0.84475240594925638"/>
        </c:manualLayout>
      </c:layout>
      <c:lineChart>
        <c:grouping val="standard"/>
        <c:varyColors val="0"/>
        <c:ser>
          <c:idx val="1"/>
          <c:order val="0"/>
          <c:tx>
            <c:strRef>
              <c:f>'rental rates'!$Q$30</c:f>
              <c:strCache>
                <c:ptCount val="1"/>
                <c:pt idx="0">
                  <c:v>Irrigated</c:v>
                </c:pt>
              </c:strCache>
            </c:strRef>
          </c:tx>
          <c:spPr>
            <a:ln w="38100" cap="rnd" cmpd="sng" algn="ctr">
              <a:solidFill>
                <a:schemeClr val="accent4"/>
              </a:solidFill>
              <a:prstDash val="solid"/>
              <a:round/>
            </a:ln>
            <a:effectLst/>
          </c:spPr>
          <c:marker>
            <c:spPr>
              <a:solidFill>
                <a:schemeClr val="accent4"/>
              </a:solidFill>
              <a:ln w="10000" cap="flat" cmpd="sng" algn="ctr">
                <a:solidFill>
                  <a:schemeClr val="accent4"/>
                </a:solidFill>
                <a:prstDash val="solid"/>
                <a:round/>
              </a:ln>
              <a:effectLst/>
            </c:spPr>
          </c:marker>
          <c:dLbls>
            <c:dLbl>
              <c:idx val="9"/>
              <c:layout>
                <c:manualLayout>
                  <c:x val="-1.1661807580174927E-2"/>
                  <c:y val="-6.5762441723214174E-2"/>
                </c:manualLayout>
              </c:layout>
              <c:spPr>
                <a:noFill/>
                <a:ln w="9525">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9B-4837-AEDB-53D75FE9F81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'rental rates'!$O$44:$O$53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rates'!$Q$44:$Q$53</c:f>
              <c:numCache>
                <c:formatCode>"$"#,##0</c:formatCode>
                <c:ptCount val="10"/>
                <c:pt idx="0">
                  <c:v>1260</c:v>
                </c:pt>
                <c:pt idx="1">
                  <c:v>1450</c:v>
                </c:pt>
                <c:pt idx="2">
                  <c:v>1470</c:v>
                </c:pt>
                <c:pt idx="3">
                  <c:v>1540</c:v>
                </c:pt>
                <c:pt idx="4">
                  <c:v>1810</c:v>
                </c:pt>
                <c:pt idx="5">
                  <c:v>2250</c:v>
                </c:pt>
                <c:pt idx="6">
                  <c:v>2760</c:v>
                </c:pt>
                <c:pt idx="7">
                  <c:v>3280</c:v>
                </c:pt>
                <c:pt idx="8">
                  <c:v>3270</c:v>
                </c:pt>
                <c:pt idx="9">
                  <c:v>3000</c:v>
                </c:pt>
              </c:numCache>
            </c:numRef>
          </c:val>
          <c:smooth val="0"/>
          <c:extLst>
            <c:ext xmlns:c16="http://schemas.microsoft.com/office/drawing/2014/chart" uri="{C3380CC4-5D6E-409C-BE32-E72D297353CC}">
              <c16:uniqueId val="{00000001-809B-4837-AEDB-53D75FE9F815}"/>
            </c:ext>
          </c:extLst>
        </c:ser>
        <c:ser>
          <c:idx val="0"/>
          <c:order val="1"/>
          <c:tx>
            <c:strRef>
              <c:f>'rental rates'!$P$30</c:f>
              <c:strCache>
                <c:ptCount val="1"/>
                <c:pt idx="0">
                  <c:v>Non-irrigated</c:v>
                </c:pt>
              </c:strCache>
            </c:strRef>
          </c:tx>
          <c:spPr>
            <a:ln w="38100" cap="rnd" cmpd="sng" algn="ctr">
              <a:solidFill>
                <a:schemeClr val="accent2"/>
              </a:solidFill>
              <a:prstDash val="solid"/>
              <a:round/>
            </a:ln>
            <a:effectLst/>
          </c:spPr>
          <c:marker>
            <c:spPr>
              <a:solidFill>
                <a:schemeClr val="accent2"/>
              </a:solidFill>
              <a:ln w="10000" cap="flat" cmpd="sng" algn="ctr">
                <a:solidFill>
                  <a:schemeClr val="accent2"/>
                </a:solidFill>
                <a:prstDash val="solid"/>
                <a:round/>
              </a:ln>
              <a:effectLst/>
            </c:spPr>
          </c:marker>
          <c:dLbls>
            <c:dLbl>
              <c:idx val="9"/>
              <c:layout>
                <c:manualLayout>
                  <c:x val="-5.8309037900876057E-3"/>
                  <c:y val="-5.5898075464732043E-2"/>
                </c:manualLayout>
              </c:layout>
              <c:spPr>
                <a:noFill/>
                <a:ln w="9525">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9B-4837-AEDB-53D75FE9F81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'rental rates'!$O$44:$O$53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rates'!$P$44:$P$53</c:f>
              <c:numCache>
                <c:formatCode>"$"#,##0</c:formatCode>
                <c:ptCount val="10"/>
                <c:pt idx="0">
                  <c:v>880</c:v>
                </c:pt>
                <c:pt idx="1">
                  <c:v>980</c:v>
                </c:pt>
                <c:pt idx="2">
                  <c:v>981</c:v>
                </c:pt>
                <c:pt idx="3">
                  <c:v>1060</c:v>
                </c:pt>
                <c:pt idx="4">
                  <c:v>1290</c:v>
                </c:pt>
                <c:pt idx="5">
                  <c:v>1590</c:v>
                </c:pt>
                <c:pt idx="6">
                  <c:v>1840</c:v>
                </c:pt>
                <c:pt idx="7">
                  <c:v>2150</c:v>
                </c:pt>
                <c:pt idx="8">
                  <c:v>2090</c:v>
                </c:pt>
                <c:pt idx="9">
                  <c:v>1940</c:v>
                </c:pt>
              </c:numCache>
            </c:numRef>
          </c:val>
          <c:smooth val="0"/>
          <c:extLst>
            <c:ext xmlns:c16="http://schemas.microsoft.com/office/drawing/2014/chart" uri="{C3380CC4-5D6E-409C-BE32-E72D297353CC}">
              <c16:uniqueId val="{00000003-809B-4837-AEDB-53D75FE9F815}"/>
            </c:ext>
          </c:extLst>
        </c:ser>
        <c:ser>
          <c:idx val="2"/>
          <c:order val="2"/>
          <c:tx>
            <c:strRef>
              <c:f>'rental rates'!$R$30</c:f>
              <c:strCache>
                <c:ptCount val="1"/>
                <c:pt idx="0">
                  <c:v>Pasture</c:v>
                </c:pt>
              </c:strCache>
            </c:strRef>
          </c:tx>
          <c:spPr>
            <a:ln w="38100" cap="rnd" cmpd="sng" algn="ctr">
              <a:solidFill>
                <a:schemeClr val="accent6"/>
              </a:solidFill>
              <a:prstDash val="solid"/>
              <a:round/>
            </a:ln>
            <a:effectLst/>
          </c:spPr>
          <c:marker>
            <c:spPr>
              <a:solidFill>
                <a:schemeClr val="accent6"/>
              </a:solidFill>
              <a:ln w="10000" cap="flat" cmpd="sng" algn="ctr">
                <a:solidFill>
                  <a:schemeClr val="accent6"/>
                </a:solidFill>
                <a:prstDash val="solid"/>
                <a:round/>
              </a:ln>
              <a:effectLst/>
            </c:spPr>
          </c:marker>
          <c:dLbls>
            <c:dLbl>
              <c:idx val="9"/>
              <c:layout>
                <c:manualLayout>
                  <c:x val="-5.8309037900874635E-3"/>
                  <c:y val="-4.6033709206249974E-2"/>
                </c:manualLayout>
              </c:layout>
              <c:spPr>
                <a:solidFill>
                  <a:schemeClr val="bg1"/>
                </a:solidFill>
                <a:ln w="9525">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9B-4837-AEDB-53D75FE9F81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'rental rates'!$O$44:$O$53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rates'!$R$44:$R$53</c:f>
              <c:numCache>
                <c:formatCode>"$"#,##0</c:formatCode>
                <c:ptCount val="10"/>
                <c:pt idx="0">
                  <c:v>660</c:v>
                </c:pt>
                <c:pt idx="1">
                  <c:v>750</c:v>
                </c:pt>
                <c:pt idx="2">
                  <c:v>735</c:v>
                </c:pt>
                <c:pt idx="3">
                  <c:v>761</c:v>
                </c:pt>
                <c:pt idx="4">
                  <c:v>773</c:v>
                </c:pt>
                <c:pt idx="5">
                  <c:v>938</c:v>
                </c:pt>
                <c:pt idx="6">
                  <c:v>1150</c:v>
                </c:pt>
                <c:pt idx="7">
                  <c:v>1300</c:v>
                </c:pt>
                <c:pt idx="8">
                  <c:v>1390</c:v>
                </c:pt>
                <c:pt idx="9">
                  <c:v>1290</c:v>
                </c:pt>
              </c:numCache>
            </c:numRef>
          </c:val>
          <c:smooth val="0"/>
          <c:extLst>
            <c:ext xmlns:c16="http://schemas.microsoft.com/office/drawing/2014/chart" uri="{C3380CC4-5D6E-409C-BE32-E72D297353CC}">
              <c16:uniqueId val="{00000005-809B-4837-AEDB-53D75FE9F815}"/>
            </c:ext>
          </c:extLst>
        </c:ser>
        <c:dLbls>
          <c:showLegendKey val="0"/>
          <c:showVal val="0"/>
          <c:showCatName val="0"/>
          <c:showSerName val="0"/>
          <c:showPercent val="0"/>
          <c:showBubbleSize val="0"/>
        </c:dLbls>
        <c:marker val="1"/>
        <c:smooth val="0"/>
        <c:axId val="455310968"/>
        <c:axId val="455304696"/>
      </c:lineChart>
      <c:catAx>
        <c:axId val="455310968"/>
        <c:scaling>
          <c:orientation val="minMax"/>
        </c:scaling>
        <c:delete val="0"/>
        <c:axPos val="b"/>
        <c:numFmt formatCode="General" sourceLinked="1"/>
        <c:majorTickMark val="out"/>
        <c:minorTickMark val="none"/>
        <c:tickLblPos val="nextTo"/>
        <c:spPr>
          <a:noFill/>
          <a:ln w="1000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5304696"/>
        <c:crosses val="autoZero"/>
        <c:auto val="1"/>
        <c:lblAlgn val="ctr"/>
        <c:lblOffset val="100"/>
        <c:noMultiLvlLbl val="0"/>
      </c:catAx>
      <c:valAx>
        <c:axId val="455304696"/>
        <c:scaling>
          <c:orientation val="minMax"/>
        </c:scaling>
        <c:delete val="0"/>
        <c:axPos val="l"/>
        <c:majorGridlines>
          <c:spPr>
            <a:ln w="100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dirty="0"/>
                  <a:t>Dollars Per</a:t>
                </a:r>
                <a:r>
                  <a:rPr lang="en-US" sz="1800" b="0" baseline="0" dirty="0"/>
                  <a:t> Acre</a:t>
                </a:r>
                <a:endParaRPr lang="en-US" sz="1800" b="0" dirty="0"/>
              </a:p>
            </c:rich>
          </c:tx>
          <c:layout>
            <c:manualLayout>
              <c:xMode val="edge"/>
              <c:yMode val="edge"/>
              <c:x val="1.0713668327383675E-2"/>
              <c:y val="0.255924759405074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quot;$&quot;#,##0" sourceLinked="1"/>
        <c:majorTickMark val="out"/>
        <c:minorTickMark val="none"/>
        <c:tickLblPos val="nextTo"/>
        <c:spPr>
          <a:noFill/>
          <a:ln w="1000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531096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0.20034277703069819"/>
          <c:y val="5.6836645728322512E-2"/>
          <c:w val="0.26398152242465839"/>
          <c:h val="0.26218066491688541"/>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10000" cap="flat" cmpd="sng" algn="ctr">
      <a:solidFill>
        <a:schemeClr val="tx1"/>
      </a:solid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88287681988468E-2"/>
          <c:y val="5.2140857392825903E-2"/>
          <c:w val="0.92365668208999652"/>
          <c:h val="0.87881742125984252"/>
        </c:manualLayout>
      </c:layout>
      <c:barChart>
        <c:barDir val="col"/>
        <c:grouping val="clustered"/>
        <c:varyColors val="0"/>
        <c:ser>
          <c:idx val="0"/>
          <c:order val="0"/>
          <c:tx>
            <c:strRef>
              <c:f>Sheet1!$B$1</c:f>
              <c:strCache>
                <c:ptCount val="1"/>
                <c:pt idx="0">
                  <c:v>2015</c:v>
                </c:pt>
              </c:strCache>
            </c:strRef>
          </c:tx>
          <c:spPr>
            <a:solidFill>
              <a:srgbClr val="673B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&lt;-250,000</c:v>
                </c:pt>
                <c:pt idx="1">
                  <c:v>&gt;-250,000 to  &lt;-100,000</c:v>
                </c:pt>
                <c:pt idx="2">
                  <c:v>&gt;-100,000 to &lt;-50,000</c:v>
                </c:pt>
                <c:pt idx="3">
                  <c:v>&gt;-50,000 to &lt;-25,000</c:v>
                </c:pt>
                <c:pt idx="4">
                  <c:v>&gt;-25,000 to &gt;0</c:v>
                </c:pt>
                <c:pt idx="5">
                  <c:v>&gt;0 to &lt;25,000</c:v>
                </c:pt>
                <c:pt idx="6">
                  <c:v>&gt;25,000 to &lt;50,000</c:v>
                </c:pt>
                <c:pt idx="7">
                  <c:v>&gt;50,000 to &lt;100,000</c:v>
                </c:pt>
                <c:pt idx="8">
                  <c:v>&gt;100,000 to &lt;250,000</c:v>
                </c:pt>
                <c:pt idx="9">
                  <c:v>&gt;250,000</c:v>
                </c:pt>
              </c:strCache>
            </c:strRef>
          </c:cat>
          <c:val>
            <c:numRef>
              <c:f>Sheet1!$B$2:$B$11</c:f>
              <c:numCache>
                <c:formatCode>General</c:formatCode>
                <c:ptCount val="10"/>
              </c:numCache>
            </c:numRef>
          </c:val>
          <c:extLst>
            <c:ext xmlns:c16="http://schemas.microsoft.com/office/drawing/2014/chart" uri="{C3380CC4-5D6E-409C-BE32-E72D297353CC}">
              <c16:uniqueId val="{00000000-AA21-49E9-ABB2-EFD68AC6CD41}"/>
            </c:ext>
          </c:extLst>
        </c:ser>
        <c:ser>
          <c:idx val="1"/>
          <c:order val="1"/>
          <c:tx>
            <c:strRef>
              <c:f>Sheet1!$C$1</c:f>
              <c:strCache>
                <c:ptCount val="1"/>
                <c:pt idx="0">
                  <c:v>2014</c:v>
                </c:pt>
              </c:strCache>
            </c:strRef>
          </c:tx>
          <c:spPr>
            <a:solidFill>
              <a:srgbClr val="00693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&lt;-250,000</c:v>
                </c:pt>
                <c:pt idx="1">
                  <c:v>&gt;-250,000 to  &lt;-100,000</c:v>
                </c:pt>
                <c:pt idx="2">
                  <c:v>&gt;-100,000 to &lt;-50,000</c:v>
                </c:pt>
                <c:pt idx="3">
                  <c:v>&gt;-50,000 to &lt;-25,000</c:v>
                </c:pt>
                <c:pt idx="4">
                  <c:v>&gt;-25,000 to &gt;0</c:v>
                </c:pt>
                <c:pt idx="5">
                  <c:v>&gt;0 to &lt;25,000</c:v>
                </c:pt>
                <c:pt idx="6">
                  <c:v>&gt;25,000 to &lt;50,000</c:v>
                </c:pt>
                <c:pt idx="7">
                  <c:v>&gt;50,000 to &lt;100,000</c:v>
                </c:pt>
                <c:pt idx="8">
                  <c:v>&gt;100,000 to &lt;250,000</c:v>
                </c:pt>
                <c:pt idx="9">
                  <c:v>&gt;250,000</c:v>
                </c:pt>
              </c:strCache>
            </c:strRef>
          </c:cat>
          <c:val>
            <c:numRef>
              <c:f>Sheet1!$C$2:$C$11</c:f>
              <c:numCache>
                <c:formatCode>0.0%</c:formatCode>
                <c:ptCount val="10"/>
                <c:pt idx="0">
                  <c:v>8.9358245329000819E-3</c:v>
                </c:pt>
                <c:pt idx="1">
                  <c:v>3.0056864337936636E-2</c:v>
                </c:pt>
                <c:pt idx="2">
                  <c:v>4.3054427294882208E-2</c:v>
                </c:pt>
                <c:pt idx="3">
                  <c:v>4.4679122664500408E-2</c:v>
                </c:pt>
                <c:pt idx="4">
                  <c:v>7.798537774167344E-2</c:v>
                </c:pt>
                <c:pt idx="5">
                  <c:v>9.9106417546709985E-2</c:v>
                </c:pt>
                <c:pt idx="6">
                  <c:v>0.10722989439480098</c:v>
                </c:pt>
                <c:pt idx="7">
                  <c:v>0.17709179528838342</c:v>
                </c:pt>
                <c:pt idx="8">
                  <c:v>0.25995125913891143</c:v>
                </c:pt>
                <c:pt idx="9">
                  <c:v>0.15190901705930138</c:v>
                </c:pt>
              </c:numCache>
            </c:numRef>
          </c:val>
          <c:extLst>
            <c:ext xmlns:c16="http://schemas.microsoft.com/office/drawing/2014/chart" uri="{C3380CC4-5D6E-409C-BE32-E72D297353CC}">
              <c16:uniqueId val="{00000000-AF6D-4609-B2D9-01EB5D11E12A}"/>
            </c:ext>
          </c:extLst>
        </c:ser>
        <c:dLbls>
          <c:showLegendKey val="0"/>
          <c:showVal val="0"/>
          <c:showCatName val="0"/>
          <c:showSerName val="0"/>
          <c:showPercent val="0"/>
          <c:showBubbleSize val="0"/>
        </c:dLbls>
        <c:gapWidth val="32"/>
        <c:axId val="317707000"/>
        <c:axId val="317707392"/>
      </c:barChart>
      <c:catAx>
        <c:axId val="31770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317707392"/>
        <c:crosses val="autoZero"/>
        <c:auto val="1"/>
        <c:lblAlgn val="ctr"/>
        <c:lblOffset val="100"/>
        <c:noMultiLvlLbl val="0"/>
      </c:catAx>
      <c:valAx>
        <c:axId val="31770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17707000"/>
        <c:crosses val="autoZero"/>
        <c:crossBetween val="between"/>
      </c:valAx>
      <c:spPr>
        <a:noFill/>
        <a:ln>
          <a:noFill/>
        </a:ln>
        <a:effectLst/>
      </c:spPr>
    </c:plotArea>
    <c:legend>
      <c:legendPos val="r"/>
      <c:layout>
        <c:manualLayout>
          <c:xMode val="edge"/>
          <c:yMode val="edge"/>
          <c:x val="0.20562218184265432"/>
          <c:y val="8.2676727909011385E-2"/>
          <c:w val="0.21175673553626306"/>
          <c:h val="0.1179798775153105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'rental rates'!$Q$30</c:f>
              <c:strCache>
                <c:ptCount val="1"/>
                <c:pt idx="0">
                  <c:v>Irrigated</c:v>
                </c:pt>
              </c:strCache>
            </c:strRef>
          </c:tx>
          <c:spPr>
            <a:ln w="38100" cap="rnd" cmpd="sng" algn="ctr">
              <a:solidFill>
                <a:schemeClr val="accent4"/>
              </a:solidFill>
              <a:prstDash val="solid"/>
              <a:round/>
            </a:ln>
            <a:effectLst/>
          </c:spPr>
          <c:marker>
            <c:spPr>
              <a:solidFill>
                <a:schemeClr val="accent4"/>
              </a:solidFill>
              <a:ln w="9525" cap="flat" cmpd="sng" algn="ctr">
                <a:solidFill>
                  <a:schemeClr val="accent4"/>
                </a:solidFill>
                <a:prstDash val="solid"/>
                <a:round/>
              </a:ln>
              <a:effectLst/>
            </c:spPr>
          </c:marker>
          <c:dLbls>
            <c:dLbl>
              <c:idx val="9"/>
              <c:layout>
                <c:manualLayout>
                  <c:x val="-1.5698462912077341E-2"/>
                  <c:y val="-5.5796632162552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E4-4D85-9CBB-CE74FB15EBE9}"/>
                </c:ext>
              </c:extLst>
            </c:dLbl>
            <c:spPr>
              <a:solidFill>
                <a:sysClr val="window" lastClr="FFFFFF"/>
              </a:solidFill>
              <a:ln>
                <a:solidFill>
                  <a:sysClr val="windowText" lastClr="000000">
                    <a:lumMod val="65000"/>
                    <a:lumOff val="35000"/>
                  </a:sysClr>
                </a:solid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'rental rates'!$O$31:$O$40</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rates'!$Q$31:$Q$40</c:f>
              <c:numCache>
                <c:formatCode>"$"#,##0.00</c:formatCode>
                <c:ptCount val="10"/>
                <c:pt idx="0">
                  <c:v>82</c:v>
                </c:pt>
                <c:pt idx="1">
                  <c:v>92</c:v>
                </c:pt>
                <c:pt idx="2">
                  <c:v>89</c:v>
                </c:pt>
                <c:pt idx="3">
                  <c:v>95</c:v>
                </c:pt>
                <c:pt idx="4">
                  <c:v>105</c:v>
                </c:pt>
                <c:pt idx="5">
                  <c:v>119</c:v>
                </c:pt>
                <c:pt idx="6">
                  <c:v>137</c:v>
                </c:pt>
                <c:pt idx="7">
                  <c:v>126</c:v>
                </c:pt>
                <c:pt idx="8">
                  <c:v>124</c:v>
                </c:pt>
                <c:pt idx="9">
                  <c:v>129</c:v>
                </c:pt>
              </c:numCache>
            </c:numRef>
          </c:val>
          <c:smooth val="0"/>
          <c:extLst>
            <c:ext xmlns:c16="http://schemas.microsoft.com/office/drawing/2014/chart" uri="{C3380CC4-5D6E-409C-BE32-E72D297353CC}">
              <c16:uniqueId val="{00000001-47E4-4D85-9CBB-CE74FB15EBE9}"/>
            </c:ext>
          </c:extLst>
        </c:ser>
        <c:ser>
          <c:idx val="0"/>
          <c:order val="1"/>
          <c:tx>
            <c:strRef>
              <c:f>'rental rates'!$P$30</c:f>
              <c:strCache>
                <c:ptCount val="1"/>
                <c:pt idx="0">
                  <c:v>Non-irrigated</c:v>
                </c:pt>
              </c:strCache>
            </c:strRef>
          </c:tx>
          <c:spPr>
            <a:ln w="38100" cap="rnd" cmpd="sng" algn="ctr">
              <a:solidFill>
                <a:schemeClr val="accent2"/>
              </a:solidFill>
              <a:prstDash val="solid"/>
              <a:round/>
            </a:ln>
            <a:effectLst/>
          </c:spPr>
          <c:marker>
            <c:spPr>
              <a:solidFill>
                <a:schemeClr val="accent2"/>
              </a:solidFill>
              <a:ln w="9525" cap="flat" cmpd="sng" algn="ctr">
                <a:solidFill>
                  <a:schemeClr val="accent2"/>
                </a:solidFill>
                <a:prstDash val="solid"/>
                <a:round/>
              </a:ln>
              <a:effectLst/>
            </c:spPr>
          </c:marker>
          <c:dLbls>
            <c:dLbl>
              <c:idx val="9"/>
              <c:layout>
                <c:manualLayout>
                  <c:x val="-1.9666720545562302E-2"/>
                  <c:y val="-4.350962871214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E4-4D85-9CBB-CE74FB15EBE9}"/>
                </c:ext>
              </c:extLst>
            </c:dLbl>
            <c:spPr>
              <a:solidFill>
                <a:sysClr val="window" lastClr="FFFFFF"/>
              </a:solidFill>
              <a:ln>
                <a:solidFill>
                  <a:sysClr val="windowText" lastClr="000000">
                    <a:lumMod val="65000"/>
                    <a:lumOff val="35000"/>
                  </a:sysClr>
                </a:solid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'rental rates'!$O$31:$O$40</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rates'!$P$31:$P$40</c:f>
              <c:numCache>
                <c:formatCode>"$"#,##0.00</c:formatCode>
                <c:ptCount val="10"/>
                <c:pt idx="0">
                  <c:v>41</c:v>
                </c:pt>
                <c:pt idx="1">
                  <c:v>42.5</c:v>
                </c:pt>
                <c:pt idx="2">
                  <c:v>43.5</c:v>
                </c:pt>
                <c:pt idx="3">
                  <c:v>43.5</c:v>
                </c:pt>
                <c:pt idx="4">
                  <c:v>44</c:v>
                </c:pt>
                <c:pt idx="5">
                  <c:v>52.5</c:v>
                </c:pt>
                <c:pt idx="6">
                  <c:v>53</c:v>
                </c:pt>
                <c:pt idx="7">
                  <c:v>54</c:v>
                </c:pt>
                <c:pt idx="8">
                  <c:v>58</c:v>
                </c:pt>
                <c:pt idx="9">
                  <c:v>56</c:v>
                </c:pt>
              </c:numCache>
            </c:numRef>
          </c:val>
          <c:smooth val="0"/>
          <c:extLst>
            <c:ext xmlns:c16="http://schemas.microsoft.com/office/drawing/2014/chart" uri="{C3380CC4-5D6E-409C-BE32-E72D297353CC}">
              <c16:uniqueId val="{00000003-47E4-4D85-9CBB-CE74FB15EBE9}"/>
            </c:ext>
          </c:extLst>
        </c:ser>
        <c:ser>
          <c:idx val="2"/>
          <c:order val="2"/>
          <c:tx>
            <c:strRef>
              <c:f>'rental rates'!$R$30</c:f>
              <c:strCache>
                <c:ptCount val="1"/>
                <c:pt idx="0">
                  <c:v>Pasture</c:v>
                </c:pt>
              </c:strCache>
            </c:strRef>
          </c:tx>
          <c:spPr>
            <a:ln w="38100" cap="rnd" cmpd="sng" algn="ctr">
              <a:solidFill>
                <a:schemeClr val="accent6"/>
              </a:solidFill>
              <a:prstDash val="solid"/>
              <a:round/>
            </a:ln>
            <a:effectLst/>
          </c:spPr>
          <c:marker>
            <c:spPr>
              <a:solidFill>
                <a:schemeClr val="accent6"/>
              </a:solidFill>
              <a:ln w="9525" cap="flat" cmpd="sng" algn="ctr">
                <a:solidFill>
                  <a:schemeClr val="accent6"/>
                </a:solidFill>
                <a:prstDash val="solid"/>
                <a:round/>
              </a:ln>
              <a:effectLst/>
            </c:spPr>
          </c:marker>
          <c:dLbls>
            <c:dLbl>
              <c:idx val="9"/>
              <c:layout>
                <c:manualLayout>
                  <c:x val="-2.159266015501728E-2"/>
                  <c:y val="-5.2800377480904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E4-4D85-9CBB-CE74FB15EBE9}"/>
                </c:ext>
              </c:extLst>
            </c:dLbl>
            <c:spPr>
              <a:solidFill>
                <a:sysClr val="window" lastClr="FFFFFF"/>
              </a:solidFill>
              <a:ln>
                <a:solidFill>
                  <a:sysClr val="windowText" lastClr="000000">
                    <a:lumMod val="65000"/>
                    <a:lumOff val="35000"/>
                  </a:sysClr>
                </a:solid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numRef>
              <c:f>'rental rates'!$O$31:$O$40</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'rental rates'!$R$31:$R$40</c:f>
              <c:numCache>
                <c:formatCode>"$"#,##0.00</c:formatCode>
                <c:ptCount val="10"/>
                <c:pt idx="0">
                  <c:v>14.5</c:v>
                </c:pt>
                <c:pt idx="1">
                  <c:v>15.5</c:v>
                </c:pt>
                <c:pt idx="2">
                  <c:v>15.5</c:v>
                </c:pt>
                <c:pt idx="3">
                  <c:v>15.5</c:v>
                </c:pt>
                <c:pt idx="4">
                  <c:v>16</c:v>
                </c:pt>
                <c:pt idx="5">
                  <c:v>16.5</c:v>
                </c:pt>
                <c:pt idx="6">
                  <c:v>17.5</c:v>
                </c:pt>
                <c:pt idx="7">
                  <c:v>17.5</c:v>
                </c:pt>
                <c:pt idx="8">
                  <c:v>20</c:v>
                </c:pt>
                <c:pt idx="9">
                  <c:v>19</c:v>
                </c:pt>
              </c:numCache>
            </c:numRef>
          </c:val>
          <c:smooth val="0"/>
          <c:extLst>
            <c:ext xmlns:c16="http://schemas.microsoft.com/office/drawing/2014/chart" uri="{C3380CC4-5D6E-409C-BE32-E72D297353CC}">
              <c16:uniqueId val="{00000005-47E4-4D85-9CBB-CE74FB15EBE9}"/>
            </c:ext>
          </c:extLst>
        </c:ser>
        <c:dLbls>
          <c:showLegendKey val="0"/>
          <c:showVal val="0"/>
          <c:showCatName val="0"/>
          <c:showSerName val="0"/>
          <c:showPercent val="0"/>
          <c:showBubbleSize val="0"/>
        </c:dLbls>
        <c:marker val="1"/>
        <c:smooth val="0"/>
        <c:axId val="455306264"/>
        <c:axId val="455307440"/>
      </c:lineChart>
      <c:catAx>
        <c:axId val="455306264"/>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5307440"/>
        <c:crossesAt val="0"/>
        <c:auto val="1"/>
        <c:lblAlgn val="ctr"/>
        <c:lblOffset val="100"/>
        <c:noMultiLvlLbl val="0"/>
      </c:catAx>
      <c:valAx>
        <c:axId val="455307440"/>
        <c:scaling>
          <c:orientation val="minMax"/>
          <c:min val="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a:t>Cash Rent, $/ac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quot;$&quot;#,##0.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530626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layout>
        <c:manualLayout>
          <c:xMode val="edge"/>
          <c:yMode val="edge"/>
          <c:x val="0.21539073253094412"/>
          <c:y val="5.9410686057540324E-2"/>
          <c:w val="0.29734530984213481"/>
          <c:h val="0.21045173847651066"/>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solidFill>
        <a:sysClr val="windowText" lastClr="000000">
          <a:lumMod val="65000"/>
          <a:lumOff val="35000"/>
        </a:sysClr>
      </a:solidFill>
      <a:prstDash val="solid"/>
      <a:miter lim="800000"/>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 households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"$"#,##0</c:formatCode>
                <c:ptCount val="12"/>
                <c:pt idx="0">
                  <c:v>62604</c:v>
                </c:pt>
                <c:pt idx="1">
                  <c:v>56131</c:v>
                </c:pt>
                <c:pt idx="2">
                  <c:v>46930</c:v>
                </c:pt>
                <c:pt idx="3">
                  <c:v>115312</c:v>
                </c:pt>
                <c:pt idx="4">
                  <c:v>124617</c:v>
                </c:pt>
                <c:pt idx="5">
                  <c:v>104781</c:v>
                </c:pt>
                <c:pt idx="6">
                  <c:v>157299</c:v>
                </c:pt>
                <c:pt idx="7">
                  <c:v>166375</c:v>
                </c:pt>
                <c:pt idx="8">
                  <c:v>159352</c:v>
                </c:pt>
                <c:pt idx="9">
                  <c:v>140356</c:v>
                </c:pt>
                <c:pt idx="10">
                  <c:v>128731</c:v>
                </c:pt>
                <c:pt idx="11">
                  <c:v>4568</c:v>
                </c:pt>
              </c:numCache>
            </c:numRef>
          </c:val>
          <c:smooth val="0"/>
          <c:extLst>
            <c:ext xmlns:c16="http://schemas.microsoft.com/office/drawing/2014/chart" uri="{C3380CC4-5D6E-409C-BE32-E72D297353CC}">
              <c16:uniqueId val="{00000000-16BF-4086-946A-C5428FA90BAB}"/>
            </c:ext>
          </c:extLst>
        </c:ser>
        <c:ser>
          <c:idx val="1"/>
          <c:order val="1"/>
          <c:tx>
            <c:strRef>
              <c:f>Sheet1!$C$1</c:f>
              <c:strCache>
                <c:ptCount val="1"/>
                <c:pt idx="0">
                  <c:v>Detailed records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#,##0</c:formatCode>
                <c:ptCount val="12"/>
                <c:pt idx="0">
                  <c:v>53404</c:v>
                </c:pt>
                <c:pt idx="1">
                  <c:v>51691</c:v>
                </c:pt>
                <c:pt idx="2">
                  <c:v>43634</c:v>
                </c:pt>
                <c:pt idx="3">
                  <c:v>118695</c:v>
                </c:pt>
                <c:pt idx="4">
                  <c:v>101782</c:v>
                </c:pt>
                <c:pt idx="5">
                  <c:v>87780</c:v>
                </c:pt>
                <c:pt idx="6" formatCode="&quot;$&quot;#,##0_);[Red]\(&quot;$&quot;#,##0\)">
                  <c:v>148836</c:v>
                </c:pt>
                <c:pt idx="7" formatCode="&quot;$&quot;#,##0_);[Red]\(&quot;$&quot;#,##0\)">
                  <c:v>164743</c:v>
                </c:pt>
                <c:pt idx="8" formatCode="&quot;$&quot;#,##0_);[Red]\(&quot;$&quot;#,##0\)">
                  <c:v>131461</c:v>
                </c:pt>
                <c:pt idx="9" formatCode="&quot;$&quot;#,##0_);[Red]\(&quot;$&quot;#,##0\)">
                  <c:v>106478</c:v>
                </c:pt>
                <c:pt idx="10" formatCode="&quot;$&quot;#,##0_);[Red]\(&quot;$&quot;#,##0\)">
                  <c:v>78275</c:v>
                </c:pt>
                <c:pt idx="11" formatCode="&quot;$&quot;#,##0_);[Red]\(&quot;$&quot;#,##0\)">
                  <c:v>12165</c:v>
                </c:pt>
              </c:numCache>
            </c:numRef>
          </c:val>
          <c:smooth val="0"/>
          <c:extLst>
            <c:ext xmlns:c16="http://schemas.microsoft.com/office/drawing/2014/chart" uri="{C3380CC4-5D6E-409C-BE32-E72D297353CC}">
              <c16:uniqueId val="{00000001-16BF-4086-946A-C5428FA90BAB}"/>
            </c:ext>
          </c:extLst>
        </c:ser>
        <c:dLbls>
          <c:showLegendKey val="0"/>
          <c:showVal val="0"/>
          <c:showCatName val="0"/>
          <c:showSerName val="0"/>
          <c:showPercent val="0"/>
          <c:showBubbleSize val="0"/>
        </c:dLbls>
        <c:marker val="1"/>
        <c:smooth val="0"/>
        <c:axId val="230443680"/>
        <c:axId val="230441384"/>
      </c:lineChart>
      <c:catAx>
        <c:axId val="23044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0441384"/>
        <c:crosses val="autoZero"/>
        <c:auto val="1"/>
        <c:lblAlgn val="ctr"/>
        <c:lblOffset val="100"/>
        <c:noMultiLvlLbl val="0"/>
      </c:catAx>
      <c:valAx>
        <c:axId val="2304413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0443680"/>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Net farm income</c:v>
                </c:pt>
              </c:strCache>
            </c:strRef>
          </c:tx>
          <c:spPr>
            <a:solidFill>
              <a:schemeClr val="bg1">
                <a:lumMod val="65000"/>
              </a:schemeClr>
            </a:solidFill>
            <a:ln>
              <a:noFill/>
            </a:ln>
            <a:effectLst/>
          </c:spPr>
          <c:cat>
            <c:numRef>
              <c:f>Sheet1!$A$2:$A$15</c:f>
              <c:numCache>
                <c:formatCode>General</c:formatCod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Sheet1!#REF!</c:f>
              <c:numCache>
                <c:formatCode>General</c:formatCode>
                <c:ptCount val="1"/>
                <c:pt idx="0">
                  <c:v>1</c:v>
                </c:pt>
              </c:numCache>
            </c:numRef>
          </c:val>
          <c:extLst>
            <c:ext xmlns:c16="http://schemas.microsoft.com/office/drawing/2014/chart" uri="{C3380CC4-5D6E-409C-BE32-E72D297353CC}">
              <c16:uniqueId val="{00000000-33BE-42E6-8F9B-E7A6264A725D}"/>
            </c:ext>
          </c:extLst>
        </c:ser>
        <c:ser>
          <c:idx val="1"/>
          <c:order val="1"/>
          <c:tx>
            <c:strRef>
              <c:f>Sheet1!$B$1</c:f>
              <c:strCache>
                <c:ptCount val="1"/>
                <c:pt idx="0">
                  <c:v>Net farm income</c:v>
                </c:pt>
              </c:strCache>
            </c:strRef>
          </c:tx>
          <c:spPr>
            <a:solidFill>
              <a:schemeClr val="bg1">
                <a:lumMod val="65000"/>
              </a:schemeClr>
            </a:solidFill>
            <a:ln w="25400">
              <a:solidFill>
                <a:schemeClr val="bg1">
                  <a:lumMod val="50000"/>
                </a:schemeClr>
              </a:solidFill>
            </a:ln>
            <a:effectLst/>
          </c:spPr>
          <c:val>
            <c:numRef>
              <c:f>Sheet1!$E$4:$E$15</c:f>
              <c:numCache>
                <c:formatCode>"$"#,##0_);[Red]\("$"#,##0\)</c:formatCode>
                <c:ptCount val="12"/>
                <c:pt idx="0">
                  <c:v>89635</c:v>
                </c:pt>
                <c:pt idx="1">
                  <c:v>84486</c:v>
                </c:pt>
                <c:pt idx="2">
                  <c:v>85821</c:v>
                </c:pt>
                <c:pt idx="3">
                  <c:v>161558</c:v>
                </c:pt>
                <c:pt idx="4">
                  <c:v>150735</c:v>
                </c:pt>
                <c:pt idx="5">
                  <c:v>128735</c:v>
                </c:pt>
                <c:pt idx="6">
                  <c:v>181646</c:v>
                </c:pt>
                <c:pt idx="7">
                  <c:v>196356</c:v>
                </c:pt>
                <c:pt idx="8">
                  <c:v>178054</c:v>
                </c:pt>
                <c:pt idx="9">
                  <c:v>146520</c:v>
                </c:pt>
                <c:pt idx="10">
                  <c:v>122789</c:v>
                </c:pt>
                <c:pt idx="11">
                  <c:v>45470</c:v>
                </c:pt>
              </c:numCache>
            </c:numRef>
          </c:val>
          <c:extLst>
            <c:ext xmlns:c16="http://schemas.microsoft.com/office/drawing/2014/chart" uri="{C3380CC4-5D6E-409C-BE32-E72D297353CC}">
              <c16:uniqueId val="{00000000-B8D1-4D70-BED8-6E4A41068CC9}"/>
            </c:ext>
          </c:extLst>
        </c:ser>
        <c:dLbls>
          <c:showLegendKey val="0"/>
          <c:showVal val="0"/>
          <c:showCatName val="0"/>
          <c:showSerName val="0"/>
          <c:showPercent val="0"/>
          <c:showBubbleSize val="0"/>
        </c:dLbls>
        <c:axId val="194547136"/>
        <c:axId val="194547464"/>
      </c:areaChart>
      <c:catAx>
        <c:axId val="19454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464"/>
        <c:crosses val="autoZero"/>
        <c:auto val="1"/>
        <c:lblAlgn val="ctr"/>
        <c:lblOffset val="100"/>
        <c:noMultiLvlLbl val="0"/>
      </c:catAx>
      <c:valAx>
        <c:axId val="194547464"/>
        <c:scaling>
          <c:orientation val="minMax"/>
          <c:max val="2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136"/>
        <c:crosses val="autoZero"/>
        <c:crossBetween val="midCat"/>
      </c:valAx>
      <c:spPr>
        <a:noFill/>
        <a:ln>
          <a:solidFill>
            <a:schemeClr val="accent1"/>
          </a:solid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3750237742003E-2"/>
          <c:y val="4.3093871356350621E-2"/>
          <c:w val="0.86360093575259611"/>
          <c:h val="0.74572028189949846"/>
        </c:manualLayout>
      </c:layout>
      <c:areaChart>
        <c:grouping val="stacked"/>
        <c:varyColors val="0"/>
        <c:ser>
          <c:idx val="0"/>
          <c:order val="0"/>
          <c:tx>
            <c:strRef>
              <c:f>Sheet1!$B$1</c:f>
              <c:strCache>
                <c:ptCount val="1"/>
                <c:pt idx="0">
                  <c:v>Non-farm</c:v>
                </c:pt>
              </c:strCache>
            </c:strRef>
          </c:tx>
          <c:spPr>
            <a:solidFill>
              <a:srgbClr val="9900FF"/>
            </a:solidFill>
            <a:ln>
              <a:solidFill>
                <a:schemeClr val="accent4">
                  <a:lumMod val="75000"/>
                </a:schemeClr>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"$"#,##0_);[Red]\("$"#,##0\)</c:formatCode>
                <c:ptCount val="12"/>
                <c:pt idx="0">
                  <c:v>36231</c:v>
                </c:pt>
                <c:pt idx="1">
                  <c:v>32795</c:v>
                </c:pt>
                <c:pt idx="2">
                  <c:v>42187</c:v>
                </c:pt>
                <c:pt idx="3">
                  <c:v>42863</c:v>
                </c:pt>
                <c:pt idx="4">
                  <c:v>48953</c:v>
                </c:pt>
                <c:pt idx="5">
                  <c:v>40955</c:v>
                </c:pt>
                <c:pt idx="6">
                  <c:v>32810</c:v>
                </c:pt>
                <c:pt idx="7">
                  <c:v>31613</c:v>
                </c:pt>
                <c:pt idx="8">
                  <c:v>46593</c:v>
                </c:pt>
                <c:pt idx="9">
                  <c:v>40042</c:v>
                </c:pt>
                <c:pt idx="10">
                  <c:v>44515</c:v>
                </c:pt>
                <c:pt idx="11">
                  <c:v>33305</c:v>
                </c:pt>
              </c:numCache>
            </c:numRef>
          </c:val>
          <c:extLst>
            <c:ext xmlns:c16="http://schemas.microsoft.com/office/drawing/2014/chart" uri="{C3380CC4-5D6E-409C-BE32-E72D297353CC}">
              <c16:uniqueId val="{00000000-33BE-42E6-8F9B-E7A6264A725D}"/>
            </c:ext>
          </c:extLst>
        </c:ser>
        <c:ser>
          <c:idx val="1"/>
          <c:order val="1"/>
          <c:tx>
            <c:strRef>
              <c:f>Sheet1!$C$1</c:f>
              <c:strCache>
                <c:ptCount val="1"/>
                <c:pt idx="0">
                  <c:v>Farm</c:v>
                </c:pt>
              </c:strCache>
            </c:strRef>
          </c:tx>
          <c:spPr>
            <a:solidFill>
              <a:schemeClr val="bg1">
                <a:lumMod val="65000"/>
              </a:schemeClr>
            </a:solidFill>
            <a:ln w="25400">
              <a:solidFill>
                <a:schemeClr val="tx1">
                  <a:lumMod val="50000"/>
                  <a:lumOff val="50000"/>
                </a:schemeClr>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#,##0</c:formatCode>
                <c:ptCount val="12"/>
                <c:pt idx="0">
                  <c:v>53404</c:v>
                </c:pt>
                <c:pt idx="1">
                  <c:v>51691</c:v>
                </c:pt>
                <c:pt idx="2">
                  <c:v>43634</c:v>
                </c:pt>
                <c:pt idx="3">
                  <c:v>118695</c:v>
                </c:pt>
                <c:pt idx="4">
                  <c:v>101782</c:v>
                </c:pt>
                <c:pt idx="5">
                  <c:v>87780</c:v>
                </c:pt>
                <c:pt idx="6" formatCode="&quot;$&quot;#,##0_);[Red]\(&quot;$&quot;#,##0\)">
                  <c:v>148836</c:v>
                </c:pt>
                <c:pt idx="7" formatCode="&quot;$&quot;#,##0_);[Red]\(&quot;$&quot;#,##0\)">
                  <c:v>164743</c:v>
                </c:pt>
                <c:pt idx="8" formatCode="&quot;$&quot;#,##0_);[Red]\(&quot;$&quot;#,##0\)">
                  <c:v>131461</c:v>
                </c:pt>
                <c:pt idx="9" formatCode="&quot;$&quot;#,##0_);[Red]\(&quot;$&quot;#,##0\)">
                  <c:v>106478</c:v>
                </c:pt>
                <c:pt idx="10" formatCode="&quot;$&quot;#,##0_);[Red]\(&quot;$&quot;#,##0\)">
                  <c:v>78275</c:v>
                </c:pt>
                <c:pt idx="11" formatCode="&quot;$&quot;#,##0_);[Red]\(&quot;$&quot;#,##0\)">
                  <c:v>12165</c:v>
                </c:pt>
              </c:numCache>
            </c:numRef>
          </c:val>
          <c:extLst>
            <c:ext xmlns:c16="http://schemas.microsoft.com/office/drawing/2014/chart" uri="{C3380CC4-5D6E-409C-BE32-E72D297353CC}">
              <c16:uniqueId val="{00000000-C210-4807-9D7B-ABB362D08F8A}"/>
            </c:ext>
          </c:extLst>
        </c:ser>
        <c:dLbls>
          <c:showLegendKey val="0"/>
          <c:showVal val="0"/>
          <c:showCatName val="0"/>
          <c:showSerName val="0"/>
          <c:showPercent val="0"/>
          <c:showBubbleSize val="0"/>
        </c:dLbls>
        <c:axId val="194547136"/>
        <c:axId val="194547464"/>
      </c:areaChart>
      <c:catAx>
        <c:axId val="19454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464"/>
        <c:crosses val="autoZero"/>
        <c:auto val="1"/>
        <c:lblAlgn val="ctr"/>
        <c:lblOffset val="100"/>
        <c:noMultiLvlLbl val="0"/>
      </c:catAx>
      <c:valAx>
        <c:axId val="194547464"/>
        <c:scaling>
          <c:orientation val="minMax"/>
          <c:max val="2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136"/>
        <c:crosses val="autoZero"/>
        <c:crossBetween val="midCat"/>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3750237742003E-2"/>
          <c:y val="4.3093871356350621E-2"/>
          <c:w val="0.86360093575259611"/>
          <c:h val="0.74572028189949846"/>
        </c:manualLayout>
      </c:layout>
      <c:areaChart>
        <c:grouping val="stacked"/>
        <c:varyColors val="0"/>
        <c:ser>
          <c:idx val="0"/>
          <c:order val="0"/>
          <c:tx>
            <c:strRef>
              <c:f>Sheet1!$B$1</c:f>
              <c:strCache>
                <c:ptCount val="1"/>
                <c:pt idx="0">
                  <c:v>Family Living</c:v>
                </c:pt>
              </c:strCache>
            </c:strRef>
          </c:tx>
          <c:spPr>
            <a:solidFill>
              <a:srgbClr val="00B050"/>
            </a:solidFill>
            <a:ln>
              <a:solidFill>
                <a:srgbClr val="00B050"/>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"$"#,##0_);[Red]\("$"#,##0\)</c:formatCode>
                <c:ptCount val="12"/>
                <c:pt idx="0">
                  <c:v>41985</c:v>
                </c:pt>
                <c:pt idx="1">
                  <c:v>45816</c:v>
                </c:pt>
                <c:pt idx="2">
                  <c:v>46380</c:v>
                </c:pt>
                <c:pt idx="3">
                  <c:v>50556</c:v>
                </c:pt>
                <c:pt idx="4">
                  <c:v>52818</c:v>
                </c:pt>
                <c:pt idx="5">
                  <c:v>54981</c:v>
                </c:pt>
                <c:pt idx="6">
                  <c:v>60295</c:v>
                </c:pt>
                <c:pt idx="7">
                  <c:v>64567</c:v>
                </c:pt>
                <c:pt idx="8">
                  <c:v>70242</c:v>
                </c:pt>
                <c:pt idx="9">
                  <c:v>71614</c:v>
                </c:pt>
                <c:pt idx="10">
                  <c:v>74447</c:v>
                </c:pt>
                <c:pt idx="11">
                  <c:v>69956</c:v>
                </c:pt>
              </c:numCache>
            </c:numRef>
          </c:val>
          <c:extLst>
            <c:ext xmlns:c16="http://schemas.microsoft.com/office/drawing/2014/chart" uri="{C3380CC4-5D6E-409C-BE32-E72D297353CC}">
              <c16:uniqueId val="{00000000-33BE-42E6-8F9B-E7A6264A725D}"/>
            </c:ext>
          </c:extLst>
        </c:ser>
        <c:ser>
          <c:idx val="1"/>
          <c:order val="1"/>
          <c:tx>
            <c:strRef>
              <c:f>Sheet1!$C$1</c:f>
              <c:strCache>
                <c:ptCount val="1"/>
                <c:pt idx="0">
                  <c:v>Taxes</c:v>
                </c:pt>
              </c:strCache>
            </c:strRef>
          </c:tx>
          <c:spPr>
            <a:solidFill>
              <a:srgbClr val="FF0000"/>
            </a:solidFill>
            <a:ln w="25400">
              <a:solidFill>
                <a:srgbClr val="FF0000"/>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#,##0</c:formatCode>
                <c:ptCount val="12"/>
                <c:pt idx="0">
                  <c:v>5942</c:v>
                </c:pt>
                <c:pt idx="1">
                  <c:v>6926</c:v>
                </c:pt>
                <c:pt idx="2">
                  <c:v>7845</c:v>
                </c:pt>
                <c:pt idx="3">
                  <c:v>9603</c:v>
                </c:pt>
                <c:pt idx="4">
                  <c:v>11514</c:v>
                </c:pt>
                <c:pt idx="5">
                  <c:v>13525</c:v>
                </c:pt>
                <c:pt idx="6">
                  <c:v>13024</c:v>
                </c:pt>
                <c:pt idx="7">
                  <c:v>15614</c:v>
                </c:pt>
                <c:pt idx="8">
                  <c:v>22898</c:v>
                </c:pt>
                <c:pt idx="9">
                  <c:v>22330</c:v>
                </c:pt>
                <c:pt idx="10">
                  <c:v>22153</c:v>
                </c:pt>
                <c:pt idx="11">
                  <c:v>19629</c:v>
                </c:pt>
              </c:numCache>
            </c:numRef>
          </c:val>
          <c:extLst>
            <c:ext xmlns:c16="http://schemas.microsoft.com/office/drawing/2014/chart" uri="{C3380CC4-5D6E-409C-BE32-E72D297353CC}">
              <c16:uniqueId val="{00000000-C210-4807-9D7B-ABB362D08F8A}"/>
            </c:ext>
          </c:extLst>
        </c:ser>
        <c:dLbls>
          <c:showLegendKey val="0"/>
          <c:showVal val="0"/>
          <c:showCatName val="0"/>
          <c:showSerName val="0"/>
          <c:showPercent val="0"/>
          <c:showBubbleSize val="0"/>
        </c:dLbls>
        <c:axId val="194547136"/>
        <c:axId val="194547464"/>
      </c:areaChart>
      <c:catAx>
        <c:axId val="19454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464"/>
        <c:crosses val="autoZero"/>
        <c:auto val="1"/>
        <c:lblAlgn val="ctr"/>
        <c:lblOffset val="100"/>
        <c:noMultiLvlLbl val="0"/>
      </c:catAx>
      <c:valAx>
        <c:axId val="194547464"/>
        <c:scaling>
          <c:orientation val="minMax"/>
          <c:max val="2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136"/>
        <c:crosses val="autoZero"/>
        <c:crossBetween val="midCat"/>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3750237742003E-2"/>
          <c:y val="4.3093871356350621E-2"/>
          <c:w val="0.86360093575259611"/>
          <c:h val="0.74572028189949846"/>
        </c:manualLayout>
      </c:layout>
      <c:areaChart>
        <c:grouping val="stacked"/>
        <c:varyColors val="0"/>
        <c:ser>
          <c:idx val="0"/>
          <c:order val="0"/>
          <c:tx>
            <c:strRef>
              <c:f>Sheet1!$B$1</c:f>
              <c:strCache>
                <c:ptCount val="1"/>
                <c:pt idx="0">
                  <c:v>Non-farm income</c:v>
                </c:pt>
              </c:strCache>
            </c:strRef>
          </c:tx>
          <c:spPr>
            <a:solidFill>
              <a:srgbClr val="9900FF"/>
            </a:solidFill>
            <a:ln>
              <a:solidFill>
                <a:schemeClr val="accent4">
                  <a:lumMod val="75000"/>
                </a:schemeClr>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"$"#,##0_);[Red]\("$"#,##0\)</c:formatCode>
                <c:ptCount val="12"/>
                <c:pt idx="0">
                  <c:v>36231</c:v>
                </c:pt>
                <c:pt idx="1">
                  <c:v>32795</c:v>
                </c:pt>
                <c:pt idx="2">
                  <c:v>42187</c:v>
                </c:pt>
                <c:pt idx="3">
                  <c:v>42863</c:v>
                </c:pt>
                <c:pt idx="4">
                  <c:v>48953</c:v>
                </c:pt>
                <c:pt idx="5">
                  <c:v>40955</c:v>
                </c:pt>
                <c:pt idx="6">
                  <c:v>32810</c:v>
                </c:pt>
                <c:pt idx="7">
                  <c:v>31613</c:v>
                </c:pt>
                <c:pt idx="8">
                  <c:v>46593</c:v>
                </c:pt>
                <c:pt idx="9">
                  <c:v>40042</c:v>
                </c:pt>
                <c:pt idx="10">
                  <c:v>44515</c:v>
                </c:pt>
                <c:pt idx="11">
                  <c:v>33305</c:v>
                </c:pt>
              </c:numCache>
            </c:numRef>
          </c:val>
          <c:extLst>
            <c:ext xmlns:c16="http://schemas.microsoft.com/office/drawing/2014/chart" uri="{C3380CC4-5D6E-409C-BE32-E72D297353CC}">
              <c16:uniqueId val="{00000000-33BE-42E6-8F9B-E7A6264A725D}"/>
            </c:ext>
          </c:extLst>
        </c:ser>
        <c:ser>
          <c:idx val="1"/>
          <c:order val="1"/>
          <c:tx>
            <c:strRef>
              <c:f>Sheet1!$C$1</c:f>
              <c:strCache>
                <c:ptCount val="1"/>
                <c:pt idx="0">
                  <c:v>Farm Income</c:v>
                </c:pt>
              </c:strCache>
            </c:strRef>
          </c:tx>
          <c:spPr>
            <a:solidFill>
              <a:schemeClr val="bg1">
                <a:lumMod val="65000"/>
              </a:schemeClr>
            </a:solidFill>
            <a:ln w="25400">
              <a:solidFill>
                <a:schemeClr val="bg1">
                  <a:lumMod val="50000"/>
                </a:schemeClr>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#,##0</c:formatCode>
                <c:ptCount val="12"/>
                <c:pt idx="0">
                  <c:v>53404</c:v>
                </c:pt>
                <c:pt idx="1">
                  <c:v>51691</c:v>
                </c:pt>
                <c:pt idx="2">
                  <c:v>43634</c:v>
                </c:pt>
                <c:pt idx="3">
                  <c:v>118695</c:v>
                </c:pt>
                <c:pt idx="4">
                  <c:v>101782</c:v>
                </c:pt>
                <c:pt idx="5">
                  <c:v>87780</c:v>
                </c:pt>
                <c:pt idx="6" formatCode="&quot;$&quot;#,##0_);[Red]\(&quot;$&quot;#,##0\)">
                  <c:v>148836</c:v>
                </c:pt>
                <c:pt idx="7" formatCode="&quot;$&quot;#,##0_);[Red]\(&quot;$&quot;#,##0\)">
                  <c:v>164743</c:v>
                </c:pt>
                <c:pt idx="8" formatCode="&quot;$&quot;#,##0_);[Red]\(&quot;$&quot;#,##0\)">
                  <c:v>131461</c:v>
                </c:pt>
                <c:pt idx="9" formatCode="&quot;$&quot;#,##0_);[Red]\(&quot;$&quot;#,##0\)">
                  <c:v>106478</c:v>
                </c:pt>
                <c:pt idx="10" formatCode="&quot;$&quot;#,##0_);[Red]\(&quot;$&quot;#,##0\)">
                  <c:v>78275</c:v>
                </c:pt>
                <c:pt idx="11" formatCode="&quot;$&quot;#,##0_);[Red]\(&quot;$&quot;#,##0\)">
                  <c:v>12165</c:v>
                </c:pt>
              </c:numCache>
            </c:numRef>
          </c:val>
          <c:extLst>
            <c:ext xmlns:c16="http://schemas.microsoft.com/office/drawing/2014/chart" uri="{C3380CC4-5D6E-409C-BE32-E72D297353CC}">
              <c16:uniqueId val="{00000000-C210-4807-9D7B-ABB362D08F8A}"/>
            </c:ext>
          </c:extLst>
        </c:ser>
        <c:dLbls>
          <c:showLegendKey val="0"/>
          <c:showVal val="0"/>
          <c:showCatName val="0"/>
          <c:showSerName val="0"/>
          <c:showPercent val="0"/>
          <c:showBubbleSize val="0"/>
        </c:dLbls>
        <c:axId val="194547136"/>
        <c:axId val="194547464"/>
      </c:areaChart>
      <c:lineChart>
        <c:grouping val="standard"/>
        <c:varyColors val="0"/>
        <c:ser>
          <c:idx val="2"/>
          <c:order val="2"/>
          <c:tx>
            <c:strRef>
              <c:f>Sheet1!$D$1</c:f>
              <c:strCache>
                <c:ptCount val="1"/>
                <c:pt idx="0">
                  <c:v>Family living + taxes</c:v>
                </c:pt>
              </c:strCache>
            </c:strRef>
          </c:tx>
          <c:spPr>
            <a:ln w="25400" cap="rnd">
              <a:solidFill>
                <a:srgbClr val="FF0000"/>
              </a:solidFill>
              <a:round/>
            </a:ln>
            <a:effectLst/>
          </c:spPr>
          <c:marker>
            <c:symbol val="none"/>
          </c:marke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Sheet1!$D$2:$D$13</c:f>
              <c:numCache>
                <c:formatCode>"$"#,##0_);[Red]\("$"#,##0\)</c:formatCode>
                <c:ptCount val="12"/>
                <c:pt idx="0">
                  <c:v>47927</c:v>
                </c:pt>
                <c:pt idx="1">
                  <c:v>52742</c:v>
                </c:pt>
                <c:pt idx="2">
                  <c:v>54225</c:v>
                </c:pt>
                <c:pt idx="3">
                  <c:v>60159</c:v>
                </c:pt>
                <c:pt idx="4">
                  <c:v>64332</c:v>
                </c:pt>
                <c:pt idx="5">
                  <c:v>68506</c:v>
                </c:pt>
                <c:pt idx="6">
                  <c:v>73319</c:v>
                </c:pt>
                <c:pt idx="7">
                  <c:v>80181</c:v>
                </c:pt>
                <c:pt idx="8">
                  <c:v>93139</c:v>
                </c:pt>
                <c:pt idx="9">
                  <c:v>93944</c:v>
                </c:pt>
                <c:pt idx="10">
                  <c:v>96600</c:v>
                </c:pt>
                <c:pt idx="11">
                  <c:v>89585</c:v>
                </c:pt>
              </c:numCache>
            </c:numRef>
          </c:val>
          <c:smooth val="0"/>
          <c:extLst>
            <c:ext xmlns:c16="http://schemas.microsoft.com/office/drawing/2014/chart" uri="{C3380CC4-5D6E-409C-BE32-E72D297353CC}">
              <c16:uniqueId val="{00000000-D83E-4954-84C1-27395659D9F6}"/>
            </c:ext>
          </c:extLst>
        </c:ser>
        <c:dLbls>
          <c:showLegendKey val="0"/>
          <c:showVal val="0"/>
          <c:showCatName val="0"/>
          <c:showSerName val="0"/>
          <c:showPercent val="0"/>
          <c:showBubbleSize val="0"/>
        </c:dLbls>
        <c:marker val="1"/>
        <c:smooth val="0"/>
        <c:axId val="194547136"/>
        <c:axId val="194547464"/>
      </c:lineChart>
      <c:catAx>
        <c:axId val="19454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464"/>
        <c:crosses val="autoZero"/>
        <c:auto val="1"/>
        <c:lblAlgn val="ctr"/>
        <c:lblOffset val="100"/>
        <c:noMultiLvlLbl val="0"/>
      </c:catAx>
      <c:valAx>
        <c:axId val="194547464"/>
        <c:scaling>
          <c:orientation val="minMax"/>
          <c:max val="2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136"/>
        <c:crosses val="autoZero"/>
        <c:crossBetween val="between"/>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3750237742003E-2"/>
          <c:y val="4.3093871356350621E-2"/>
          <c:w val="0.86360093575259611"/>
          <c:h val="0.74572028189949846"/>
        </c:manualLayout>
      </c:layout>
      <c:areaChart>
        <c:grouping val="stacked"/>
        <c:varyColors val="0"/>
        <c:ser>
          <c:idx val="0"/>
          <c:order val="0"/>
          <c:tx>
            <c:strRef>
              <c:f>Sheet1!$B$1</c:f>
              <c:strCache>
                <c:ptCount val="1"/>
                <c:pt idx="0">
                  <c:v>Non-farm income</c:v>
                </c:pt>
              </c:strCache>
            </c:strRef>
          </c:tx>
          <c:spPr>
            <a:solidFill>
              <a:srgbClr val="00B050"/>
            </a:solidFill>
            <a:ln>
              <a:solidFill>
                <a:srgbClr val="00B050"/>
              </a:solidFill>
            </a:ln>
            <a:effectLst/>
          </c:spPr>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"$"#,##0_);[Red]\("$"#,##0\)</c:formatCode>
                <c:ptCount val="12"/>
                <c:pt idx="0">
                  <c:v>41985</c:v>
                </c:pt>
                <c:pt idx="1">
                  <c:v>45816</c:v>
                </c:pt>
                <c:pt idx="2">
                  <c:v>46380</c:v>
                </c:pt>
                <c:pt idx="3">
                  <c:v>50556</c:v>
                </c:pt>
                <c:pt idx="4">
                  <c:v>52818</c:v>
                </c:pt>
                <c:pt idx="5">
                  <c:v>54981</c:v>
                </c:pt>
                <c:pt idx="6">
                  <c:v>60295</c:v>
                </c:pt>
                <c:pt idx="7">
                  <c:v>64567</c:v>
                </c:pt>
                <c:pt idx="8">
                  <c:v>70242</c:v>
                </c:pt>
                <c:pt idx="9">
                  <c:v>71614</c:v>
                </c:pt>
                <c:pt idx="10">
                  <c:v>74447</c:v>
                </c:pt>
                <c:pt idx="11">
                  <c:v>69956</c:v>
                </c:pt>
              </c:numCache>
            </c:numRef>
          </c:val>
          <c:extLst>
            <c:ext xmlns:c16="http://schemas.microsoft.com/office/drawing/2014/chart" uri="{C3380CC4-5D6E-409C-BE32-E72D297353CC}">
              <c16:uniqueId val="{00000000-33BE-42E6-8F9B-E7A6264A725D}"/>
            </c:ext>
          </c:extLst>
        </c:ser>
        <c:dLbls>
          <c:showLegendKey val="0"/>
          <c:showVal val="0"/>
          <c:showCatName val="0"/>
          <c:showSerName val="0"/>
          <c:showPercent val="0"/>
          <c:showBubbleSize val="0"/>
        </c:dLbls>
        <c:axId val="194547136"/>
        <c:axId val="194547464"/>
      </c:areaChart>
      <c:catAx>
        <c:axId val="19454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464"/>
        <c:crosses val="autoZero"/>
        <c:auto val="1"/>
        <c:lblAlgn val="ctr"/>
        <c:lblOffset val="100"/>
        <c:noMultiLvlLbl val="0"/>
      </c:catAx>
      <c:valAx>
        <c:axId val="194547464"/>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547136"/>
        <c:crosses val="autoZero"/>
        <c:crossBetween val="midCat"/>
        <c:minorUnit val="5000"/>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88287681988468E-2"/>
          <c:y val="5.2140857392825903E-2"/>
          <c:w val="0.92365668208999652"/>
          <c:h val="0.87881742125984252"/>
        </c:manualLayout>
      </c:layout>
      <c:barChart>
        <c:barDir val="col"/>
        <c:grouping val="clustered"/>
        <c:varyColors val="0"/>
        <c:ser>
          <c:idx val="0"/>
          <c:order val="0"/>
          <c:tx>
            <c:strRef>
              <c:f>Sheet1!$B$1</c:f>
              <c:strCache>
                <c:ptCount val="1"/>
                <c:pt idx="0">
                  <c:v>2015</c:v>
                </c:pt>
              </c:strCache>
            </c:strRef>
          </c:tx>
          <c:spPr>
            <a:solidFill>
              <a:srgbClr val="673B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&lt;-250,000</c:v>
                </c:pt>
                <c:pt idx="1">
                  <c:v>&gt;-250,000 to &lt;-100,000</c:v>
                </c:pt>
                <c:pt idx="2">
                  <c:v>&gt;-100,000 to &lt;-50,000</c:v>
                </c:pt>
                <c:pt idx="3">
                  <c:v>&gt;-50,000 to &lt;-25,000</c:v>
                </c:pt>
                <c:pt idx="4">
                  <c:v>&gt;-25,000 to &gt;0</c:v>
                </c:pt>
                <c:pt idx="5">
                  <c:v>&gt;0 to &lt;25,000</c:v>
                </c:pt>
                <c:pt idx="6">
                  <c:v>&gt;25,000 to &lt;50,000</c:v>
                </c:pt>
                <c:pt idx="7">
                  <c:v>&gt;50,000 to &lt;100,000</c:v>
                </c:pt>
                <c:pt idx="8">
                  <c:v>&gt;100,000 to &lt;250,000</c:v>
                </c:pt>
                <c:pt idx="9">
                  <c:v>&gt;250,000</c:v>
                </c:pt>
              </c:strCache>
            </c:strRef>
          </c:cat>
          <c:val>
            <c:numRef>
              <c:f>Sheet1!$B$2:$B$11</c:f>
              <c:numCache>
                <c:formatCode>0.0%</c:formatCode>
                <c:ptCount val="10"/>
                <c:pt idx="0">
                  <c:v>3.9689387402933561E-2</c:v>
                </c:pt>
                <c:pt idx="1">
                  <c:v>8.2830025884383082E-2</c:v>
                </c:pt>
                <c:pt idx="2">
                  <c:v>0.10526315789473684</c:v>
                </c:pt>
                <c:pt idx="3">
                  <c:v>7.9378774805867122E-2</c:v>
                </c:pt>
                <c:pt idx="4">
                  <c:v>0.13718723037100949</c:v>
                </c:pt>
                <c:pt idx="5">
                  <c:v>0.1535806729939603</c:v>
                </c:pt>
                <c:pt idx="6">
                  <c:v>9.3183779119930976E-2</c:v>
                </c:pt>
                <c:pt idx="7">
                  <c:v>0.14581535806729939</c:v>
                </c:pt>
                <c:pt idx="8">
                  <c:v>0.12251941328731665</c:v>
                </c:pt>
                <c:pt idx="9">
                  <c:v>4.0552200172562551E-2</c:v>
                </c:pt>
              </c:numCache>
            </c:numRef>
          </c:val>
          <c:extLst>
            <c:ext xmlns:c16="http://schemas.microsoft.com/office/drawing/2014/chart" uri="{C3380CC4-5D6E-409C-BE32-E72D297353CC}">
              <c16:uniqueId val="{00000000-AA21-49E9-ABB2-EFD68AC6CD41}"/>
            </c:ext>
          </c:extLst>
        </c:ser>
        <c:ser>
          <c:idx val="1"/>
          <c:order val="1"/>
          <c:tx>
            <c:strRef>
              <c:f>Sheet1!$C$1</c:f>
              <c:strCache>
                <c:ptCount val="1"/>
                <c:pt idx="0">
                  <c:v>2014</c:v>
                </c:pt>
              </c:strCache>
            </c:strRef>
          </c:tx>
          <c:spPr>
            <a:solidFill>
              <a:srgbClr val="00693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&lt;-250,000</c:v>
                </c:pt>
                <c:pt idx="1">
                  <c:v>&gt;-250,000 to &lt;-100,000</c:v>
                </c:pt>
                <c:pt idx="2">
                  <c:v>&gt;-100,000 to &lt;-50,000</c:v>
                </c:pt>
                <c:pt idx="3">
                  <c:v>&gt;-50,000 to &lt;-25,000</c:v>
                </c:pt>
                <c:pt idx="4">
                  <c:v>&gt;-25,000 to &gt;0</c:v>
                </c:pt>
                <c:pt idx="5">
                  <c:v>&gt;0 to &lt;25,000</c:v>
                </c:pt>
                <c:pt idx="6">
                  <c:v>&gt;25,000 to &lt;50,000</c:v>
                </c:pt>
                <c:pt idx="7">
                  <c:v>&gt;50,000 to &lt;100,000</c:v>
                </c:pt>
                <c:pt idx="8">
                  <c:v>&gt;100,000 to &lt;250,000</c:v>
                </c:pt>
                <c:pt idx="9">
                  <c:v>&gt;250,000</c:v>
                </c:pt>
              </c:strCache>
            </c:strRef>
          </c:cat>
          <c:val>
            <c:numRef>
              <c:f>Sheet1!$C$2:$C$11</c:f>
              <c:numCache>
                <c:formatCode>0.0%</c:formatCode>
                <c:ptCount val="10"/>
                <c:pt idx="0">
                  <c:v>8.9358245329000819E-3</c:v>
                </c:pt>
                <c:pt idx="1">
                  <c:v>3.0056864337936636E-2</c:v>
                </c:pt>
                <c:pt idx="2">
                  <c:v>4.3054427294882208E-2</c:v>
                </c:pt>
                <c:pt idx="3">
                  <c:v>4.4679122664500408E-2</c:v>
                </c:pt>
                <c:pt idx="4">
                  <c:v>7.798537774167344E-2</c:v>
                </c:pt>
                <c:pt idx="5">
                  <c:v>9.9106417546709985E-2</c:v>
                </c:pt>
                <c:pt idx="6">
                  <c:v>0.10722989439480098</c:v>
                </c:pt>
                <c:pt idx="7">
                  <c:v>0.17709179528838342</c:v>
                </c:pt>
                <c:pt idx="8">
                  <c:v>0.25995125913891143</c:v>
                </c:pt>
                <c:pt idx="9">
                  <c:v>0.15190901705930138</c:v>
                </c:pt>
              </c:numCache>
            </c:numRef>
          </c:val>
          <c:extLst>
            <c:ext xmlns:c16="http://schemas.microsoft.com/office/drawing/2014/chart" uri="{C3380CC4-5D6E-409C-BE32-E72D297353CC}">
              <c16:uniqueId val="{00000000-AF6D-4609-B2D9-01EB5D11E12A}"/>
            </c:ext>
          </c:extLst>
        </c:ser>
        <c:dLbls>
          <c:showLegendKey val="0"/>
          <c:showVal val="0"/>
          <c:showCatName val="0"/>
          <c:showSerName val="0"/>
          <c:showPercent val="0"/>
          <c:showBubbleSize val="0"/>
        </c:dLbls>
        <c:gapWidth val="32"/>
        <c:axId val="317707000"/>
        <c:axId val="317707392"/>
      </c:barChart>
      <c:catAx>
        <c:axId val="31770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317707392"/>
        <c:crosses val="autoZero"/>
        <c:auto val="1"/>
        <c:lblAlgn val="ctr"/>
        <c:lblOffset val="100"/>
        <c:noMultiLvlLbl val="0"/>
      </c:catAx>
      <c:valAx>
        <c:axId val="31770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17707000"/>
        <c:crosses val="autoZero"/>
        <c:crossBetween val="between"/>
      </c:valAx>
      <c:spPr>
        <a:noFill/>
        <a:ln>
          <a:noFill/>
        </a:ln>
        <a:effectLst/>
      </c:spPr>
    </c:plotArea>
    <c:legend>
      <c:legendPos val="r"/>
      <c:layout>
        <c:manualLayout>
          <c:xMode val="edge"/>
          <c:yMode val="edge"/>
          <c:x val="0.20562218184265432"/>
          <c:y val="8.2676727909011385E-2"/>
          <c:w val="0.21175673553626306"/>
          <c:h val="0.1179798775153105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74647613492759E-2"/>
          <c:y val="3.5594634777173395E-2"/>
          <c:w val="0.89989416253523857"/>
          <c:h val="0.81756633892057884"/>
        </c:manualLayout>
      </c:layout>
      <c:lineChart>
        <c:grouping val="standard"/>
        <c:varyColors val="0"/>
        <c:ser>
          <c:idx val="0"/>
          <c:order val="0"/>
          <c:tx>
            <c:strRef>
              <c:f>Sheet1!$B$1</c:f>
              <c:strCache>
                <c:ptCount val="1"/>
                <c:pt idx="0">
                  <c:v>Debt to Asset</c:v>
                </c:pt>
              </c:strCache>
            </c:strRef>
          </c:tx>
          <c:spPr>
            <a:ln w="28575" cap="rnd">
              <a:solidFill>
                <a:srgbClr val="673BB8"/>
              </a:solidFill>
              <a:round/>
            </a:ln>
            <a:effectLst/>
          </c:spPr>
          <c:marker>
            <c:symbol val="none"/>
          </c:marker>
          <c:cat>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cat>
          <c:val>
            <c:numRef>
              <c:f>Sheet1!$B$2:$B$44</c:f>
              <c:numCache>
                <c:formatCode>General</c:formatCode>
                <c:ptCount val="43"/>
                <c:pt idx="0">
                  <c:v>23.010000000000005</c:v>
                </c:pt>
                <c:pt idx="1">
                  <c:v>20.61</c:v>
                </c:pt>
                <c:pt idx="2">
                  <c:v>23.540000000000006</c:v>
                </c:pt>
                <c:pt idx="3">
                  <c:v>22.75</c:v>
                </c:pt>
                <c:pt idx="4">
                  <c:v>25.599999999999994</c:v>
                </c:pt>
                <c:pt idx="5">
                  <c:v>25.950000000000003</c:v>
                </c:pt>
                <c:pt idx="6">
                  <c:v>24.590000000000003</c:v>
                </c:pt>
                <c:pt idx="7">
                  <c:v>28.510000000000005</c:v>
                </c:pt>
                <c:pt idx="8">
                  <c:v>30.930000000000007</c:v>
                </c:pt>
                <c:pt idx="9">
                  <c:v>32.78</c:v>
                </c:pt>
                <c:pt idx="10">
                  <c:v>34.590000000000003</c:v>
                </c:pt>
                <c:pt idx="11">
                  <c:v>35.25</c:v>
                </c:pt>
                <c:pt idx="12">
                  <c:v>36.83</c:v>
                </c:pt>
                <c:pt idx="13">
                  <c:v>37.01</c:v>
                </c:pt>
                <c:pt idx="14">
                  <c:v>36.53</c:v>
                </c:pt>
                <c:pt idx="15">
                  <c:v>34.260000000000005</c:v>
                </c:pt>
                <c:pt idx="16">
                  <c:v>33.83</c:v>
                </c:pt>
                <c:pt idx="17">
                  <c:v>32.81</c:v>
                </c:pt>
                <c:pt idx="18">
                  <c:v>35.819999999999993</c:v>
                </c:pt>
                <c:pt idx="19">
                  <c:v>35.569999999999993</c:v>
                </c:pt>
                <c:pt idx="20">
                  <c:v>35.269999999999996</c:v>
                </c:pt>
                <c:pt idx="21">
                  <c:v>34.989999999999995</c:v>
                </c:pt>
                <c:pt idx="22">
                  <c:v>36.78</c:v>
                </c:pt>
                <c:pt idx="23">
                  <c:v>35.260000000000005</c:v>
                </c:pt>
                <c:pt idx="24">
                  <c:v>34.120000000000005</c:v>
                </c:pt>
                <c:pt idx="25">
                  <c:v>33.69</c:v>
                </c:pt>
                <c:pt idx="26">
                  <c:v>34.22</c:v>
                </c:pt>
                <c:pt idx="27">
                  <c:v>35.430000000000007</c:v>
                </c:pt>
                <c:pt idx="28">
                  <c:v>35.739999999999995</c:v>
                </c:pt>
                <c:pt idx="29">
                  <c:v>36.520000000000003</c:v>
                </c:pt>
                <c:pt idx="30">
                  <c:v>36.19</c:v>
                </c:pt>
                <c:pt idx="31">
                  <c:v>35.14</c:v>
                </c:pt>
                <c:pt idx="32">
                  <c:v>33.650000000000006</c:v>
                </c:pt>
                <c:pt idx="33">
                  <c:v>31.92</c:v>
                </c:pt>
                <c:pt idx="34">
                  <c:v>29.909999999999997</c:v>
                </c:pt>
                <c:pt idx="35">
                  <c:v>29.560000000000002</c:v>
                </c:pt>
                <c:pt idx="36">
                  <c:v>28.650000000000006</c:v>
                </c:pt>
                <c:pt idx="37">
                  <c:v>27.39</c:v>
                </c:pt>
                <c:pt idx="38">
                  <c:v>24.61</c:v>
                </c:pt>
                <c:pt idx="39" formatCode="0.00">
                  <c:v>21.773757399999994</c:v>
                </c:pt>
                <c:pt idx="40" formatCode="0.00">
                  <c:v>20.620233400000004</c:v>
                </c:pt>
                <c:pt idx="41" formatCode="0.00">
                  <c:v>19.731652100000005</c:v>
                </c:pt>
                <c:pt idx="42" formatCode="0.00">
                  <c:v>23.710574800000003</c:v>
                </c:pt>
              </c:numCache>
            </c:numRef>
          </c:val>
          <c:smooth val="0"/>
          <c:extLst>
            <c:ext xmlns:c16="http://schemas.microsoft.com/office/drawing/2014/chart" uri="{C3380CC4-5D6E-409C-BE32-E72D297353CC}">
              <c16:uniqueId val="{00000000-20B2-4A97-AEDC-FF308F89F1FD}"/>
            </c:ext>
          </c:extLst>
        </c:ser>
        <c:ser>
          <c:idx val="1"/>
          <c:order val="1"/>
          <c:tx>
            <c:strRef>
              <c:f>Sheet1!$C$1</c:f>
              <c:strCache>
                <c:ptCount val="1"/>
                <c:pt idx="0">
                  <c:v>Working Capital Percentage</c:v>
                </c:pt>
              </c:strCache>
            </c:strRef>
          </c:tx>
          <c:spPr>
            <a:ln w="28575" cap="rnd">
              <a:solidFill>
                <a:srgbClr val="00693E"/>
              </a:solidFill>
              <a:round/>
            </a:ln>
            <a:effectLst/>
          </c:spPr>
          <c:marker>
            <c:symbol val="none"/>
          </c:marker>
          <c:cat>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cat>
          <c:val>
            <c:numRef>
              <c:f>Sheet1!$C$2:$C$44</c:f>
              <c:numCache>
                <c:formatCode>General</c:formatCode>
                <c:ptCount val="43"/>
                <c:pt idx="0">
                  <c:v>34.020000000000003</c:v>
                </c:pt>
                <c:pt idx="1">
                  <c:v>63.32</c:v>
                </c:pt>
                <c:pt idx="2">
                  <c:v>56.04</c:v>
                </c:pt>
                <c:pt idx="3">
                  <c:v>37.94</c:v>
                </c:pt>
                <c:pt idx="4">
                  <c:v>24.55</c:v>
                </c:pt>
                <c:pt idx="5">
                  <c:v>23.03</c:v>
                </c:pt>
                <c:pt idx="6">
                  <c:v>27.48</c:v>
                </c:pt>
                <c:pt idx="7">
                  <c:v>32.700000000000003</c:v>
                </c:pt>
                <c:pt idx="8">
                  <c:v>24.57</c:v>
                </c:pt>
                <c:pt idx="9">
                  <c:v>19.5</c:v>
                </c:pt>
                <c:pt idx="10">
                  <c:v>18.52</c:v>
                </c:pt>
                <c:pt idx="11">
                  <c:v>16.420000000000002</c:v>
                </c:pt>
                <c:pt idx="12">
                  <c:v>17.690000000000001</c:v>
                </c:pt>
                <c:pt idx="13">
                  <c:v>24.51</c:v>
                </c:pt>
                <c:pt idx="14">
                  <c:v>26.39</c:v>
                </c:pt>
                <c:pt idx="15">
                  <c:v>32.130000000000003</c:v>
                </c:pt>
                <c:pt idx="16">
                  <c:v>42.34</c:v>
                </c:pt>
                <c:pt idx="17">
                  <c:v>36.130000000000003</c:v>
                </c:pt>
                <c:pt idx="18">
                  <c:v>37.270000000000003</c:v>
                </c:pt>
                <c:pt idx="19">
                  <c:v>31.45</c:v>
                </c:pt>
                <c:pt idx="20">
                  <c:v>34.630000000000003</c:v>
                </c:pt>
                <c:pt idx="21">
                  <c:v>35.79</c:v>
                </c:pt>
                <c:pt idx="22">
                  <c:v>31.35</c:v>
                </c:pt>
                <c:pt idx="23">
                  <c:v>30.58</c:v>
                </c:pt>
                <c:pt idx="24">
                  <c:v>35.200000000000003</c:v>
                </c:pt>
                <c:pt idx="25">
                  <c:v>43.56</c:v>
                </c:pt>
                <c:pt idx="26">
                  <c:v>31.11</c:v>
                </c:pt>
                <c:pt idx="27">
                  <c:v>30.35</c:v>
                </c:pt>
                <c:pt idx="28">
                  <c:v>30.9</c:v>
                </c:pt>
                <c:pt idx="29">
                  <c:v>29.35</c:v>
                </c:pt>
                <c:pt idx="30">
                  <c:v>26.15</c:v>
                </c:pt>
                <c:pt idx="31">
                  <c:v>31.05</c:v>
                </c:pt>
                <c:pt idx="32">
                  <c:v>32.229999999999997</c:v>
                </c:pt>
                <c:pt idx="33">
                  <c:v>33.01</c:v>
                </c:pt>
                <c:pt idx="34">
                  <c:v>31.43</c:v>
                </c:pt>
                <c:pt idx="35">
                  <c:v>36.229999999999997</c:v>
                </c:pt>
                <c:pt idx="36">
                  <c:v>43.79</c:v>
                </c:pt>
                <c:pt idx="37">
                  <c:v>41.4</c:v>
                </c:pt>
                <c:pt idx="38">
                  <c:v>44.69</c:v>
                </c:pt>
                <c:pt idx="39">
                  <c:v>44.362390300000001</c:v>
                </c:pt>
                <c:pt idx="40">
                  <c:v>46.6069587</c:v>
                </c:pt>
                <c:pt idx="41">
                  <c:v>48.442763900000003</c:v>
                </c:pt>
                <c:pt idx="42">
                  <c:v>55.576013000000003</c:v>
                </c:pt>
              </c:numCache>
            </c:numRef>
          </c:val>
          <c:smooth val="0"/>
          <c:extLst>
            <c:ext xmlns:c16="http://schemas.microsoft.com/office/drawing/2014/chart" uri="{C3380CC4-5D6E-409C-BE32-E72D297353CC}">
              <c16:uniqueId val="{00000001-20B2-4A97-AEDC-FF308F89F1FD}"/>
            </c:ext>
          </c:extLst>
        </c:ser>
        <c:dLbls>
          <c:showLegendKey val="0"/>
          <c:showVal val="0"/>
          <c:showCatName val="0"/>
          <c:showSerName val="0"/>
          <c:showPercent val="0"/>
          <c:showBubbleSize val="0"/>
        </c:dLbls>
        <c:marker val="1"/>
        <c:smooth val="0"/>
        <c:axId val="366441920"/>
        <c:axId val="366440352"/>
      </c:lineChart>
      <c:lineChart>
        <c:grouping val="standard"/>
        <c:varyColors val="0"/>
        <c:ser>
          <c:idx val="2"/>
          <c:order val="2"/>
          <c:tx>
            <c:strRef>
              <c:f>Sheet1!$D$1</c:f>
              <c:strCache>
                <c:ptCount val="1"/>
                <c:pt idx="0">
                  <c:v>Capital Debt Repayment Capacity</c:v>
                </c:pt>
              </c:strCache>
            </c:strRef>
          </c:tx>
          <c:spPr>
            <a:ln w="28575" cap="rnd">
              <a:solidFill>
                <a:srgbClr val="FF0000"/>
              </a:solidFill>
              <a:round/>
            </a:ln>
            <a:effectLst/>
          </c:spPr>
          <c:marker>
            <c:symbol val="none"/>
          </c:marker>
          <c:cat>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cat>
          <c:val>
            <c:numRef>
              <c:f>Sheet1!$D$2:$D$44</c:f>
              <c:numCache>
                <c:formatCode>General</c:formatCode>
                <c:ptCount val="43"/>
                <c:pt idx="0">
                  <c:v>277.02999999999997</c:v>
                </c:pt>
                <c:pt idx="1">
                  <c:v>135.41</c:v>
                </c:pt>
                <c:pt idx="2">
                  <c:v>135.54</c:v>
                </c:pt>
                <c:pt idx="3">
                  <c:v>77.25</c:v>
                </c:pt>
                <c:pt idx="4">
                  <c:v>93.24</c:v>
                </c:pt>
                <c:pt idx="5">
                  <c:v>136.84</c:v>
                </c:pt>
                <c:pt idx="6">
                  <c:v>152.83000000000001</c:v>
                </c:pt>
                <c:pt idx="7">
                  <c:v>44.03</c:v>
                </c:pt>
                <c:pt idx="8">
                  <c:v>16.25</c:v>
                </c:pt>
                <c:pt idx="9">
                  <c:v>43.43</c:v>
                </c:pt>
                <c:pt idx="10">
                  <c:v>65.41</c:v>
                </c:pt>
                <c:pt idx="11">
                  <c:v>30.21</c:v>
                </c:pt>
                <c:pt idx="12">
                  <c:v>28.56</c:v>
                </c:pt>
                <c:pt idx="13">
                  <c:v>43.85</c:v>
                </c:pt>
                <c:pt idx="14">
                  <c:v>90.08</c:v>
                </c:pt>
                <c:pt idx="15">
                  <c:v>104.97</c:v>
                </c:pt>
                <c:pt idx="16">
                  <c:v>57.51</c:v>
                </c:pt>
                <c:pt idx="17">
                  <c:v>78.75</c:v>
                </c:pt>
                <c:pt idx="18">
                  <c:v>38</c:v>
                </c:pt>
                <c:pt idx="19">
                  <c:v>97.07</c:v>
                </c:pt>
                <c:pt idx="20">
                  <c:v>65.47</c:v>
                </c:pt>
                <c:pt idx="21">
                  <c:v>45.41</c:v>
                </c:pt>
                <c:pt idx="22">
                  <c:v>34.39</c:v>
                </c:pt>
                <c:pt idx="23">
                  <c:v>109.39</c:v>
                </c:pt>
                <c:pt idx="24">
                  <c:v>113.82</c:v>
                </c:pt>
                <c:pt idx="25">
                  <c:v>23.52</c:v>
                </c:pt>
                <c:pt idx="26">
                  <c:v>68.88</c:v>
                </c:pt>
                <c:pt idx="27">
                  <c:v>64.98</c:v>
                </c:pt>
                <c:pt idx="28">
                  <c:v>40.71</c:v>
                </c:pt>
                <c:pt idx="29">
                  <c:v>28.7</c:v>
                </c:pt>
                <c:pt idx="30">
                  <c:v>75.97</c:v>
                </c:pt>
                <c:pt idx="31">
                  <c:v>90.5</c:v>
                </c:pt>
                <c:pt idx="32">
                  <c:v>69.67</c:v>
                </c:pt>
                <c:pt idx="33">
                  <c:v>62.04</c:v>
                </c:pt>
                <c:pt idx="34">
                  <c:v>127.05</c:v>
                </c:pt>
                <c:pt idx="35">
                  <c:v>132.19999999999999</c:v>
                </c:pt>
                <c:pt idx="36">
                  <c:v>109.6</c:v>
                </c:pt>
                <c:pt idx="37">
                  <c:v>138.12</c:v>
                </c:pt>
                <c:pt idx="38">
                  <c:v>125.17</c:v>
                </c:pt>
                <c:pt idx="39">
                  <c:v>120.51847600000001</c:v>
                </c:pt>
                <c:pt idx="40">
                  <c:v>117.3394821</c:v>
                </c:pt>
                <c:pt idx="41">
                  <c:v>94.876542099999995</c:v>
                </c:pt>
                <c:pt idx="42">
                  <c:v>16.626995600000001</c:v>
                </c:pt>
              </c:numCache>
            </c:numRef>
          </c:val>
          <c:smooth val="0"/>
          <c:extLst>
            <c:ext xmlns:c16="http://schemas.microsoft.com/office/drawing/2014/chart" uri="{C3380CC4-5D6E-409C-BE32-E72D297353CC}">
              <c16:uniqueId val="{00000002-20B2-4A97-AEDC-FF308F89F1FD}"/>
            </c:ext>
          </c:extLst>
        </c:ser>
        <c:dLbls>
          <c:showLegendKey val="0"/>
          <c:showVal val="0"/>
          <c:showCatName val="0"/>
          <c:showSerName val="0"/>
          <c:showPercent val="0"/>
          <c:showBubbleSize val="0"/>
        </c:dLbls>
        <c:marker val="1"/>
        <c:smooth val="0"/>
        <c:axId val="366437608"/>
        <c:axId val="366441528"/>
      </c:lineChart>
      <c:catAx>
        <c:axId val="3664419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66440352"/>
        <c:crosses val="autoZero"/>
        <c:auto val="1"/>
        <c:lblAlgn val="ctr"/>
        <c:lblOffset val="100"/>
        <c:tickLblSkip val="4"/>
        <c:tickMarkSkip val="1"/>
        <c:noMultiLvlLbl val="0"/>
      </c:catAx>
      <c:valAx>
        <c:axId val="36644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66441920"/>
        <c:crosses val="autoZero"/>
        <c:crossBetween val="between"/>
      </c:valAx>
      <c:valAx>
        <c:axId val="3664415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FF0000"/>
                </a:solidFill>
                <a:latin typeface="+mn-lt"/>
                <a:ea typeface="+mn-ea"/>
                <a:cs typeface="+mn-cs"/>
              </a:defRPr>
            </a:pPr>
            <a:endParaRPr lang="en-US"/>
          </a:p>
        </c:txPr>
        <c:crossAx val="366437608"/>
        <c:crosses val="max"/>
        <c:crossBetween val="between"/>
      </c:valAx>
      <c:catAx>
        <c:axId val="366437608"/>
        <c:scaling>
          <c:orientation val="minMax"/>
        </c:scaling>
        <c:delete val="1"/>
        <c:axPos val="b"/>
        <c:numFmt formatCode="General" sourceLinked="1"/>
        <c:majorTickMark val="out"/>
        <c:minorTickMark val="none"/>
        <c:tickLblPos val="nextTo"/>
        <c:crossAx val="366441528"/>
        <c:crosses val="autoZero"/>
        <c:auto val="1"/>
        <c:lblAlgn val="ctr"/>
        <c:lblOffset val="100"/>
        <c:noMultiLvlLbl val="0"/>
      </c:cat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971773265183939E-2"/>
          <c:y val="3.3826834200809862E-2"/>
          <c:w val="0.90056039047750613"/>
          <c:h val="0.70085637023546155"/>
        </c:manualLayout>
      </c:layout>
      <c:lineChart>
        <c:grouping val="standard"/>
        <c:varyColors val="0"/>
        <c:ser>
          <c:idx val="0"/>
          <c:order val="0"/>
          <c:tx>
            <c:strRef>
              <c:f>Sheet1!$B$1</c:f>
              <c:strCache>
                <c:ptCount val="1"/>
                <c:pt idx="0">
                  <c:v>Corn</c:v>
                </c:pt>
              </c:strCache>
            </c:strRef>
          </c:tx>
          <c:spPr>
            <a:ln w="38100">
              <a:solidFill>
                <a:srgbClr val="00693E"/>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Sheet1!$B$2:$B$18</c:f>
              <c:numCache>
                <c:formatCode>General</c:formatCode>
                <c:ptCount val="17"/>
                <c:pt idx="0">
                  <c:v>2.37</c:v>
                </c:pt>
                <c:pt idx="1">
                  <c:v>1.98</c:v>
                </c:pt>
                <c:pt idx="2">
                  <c:v>1.96</c:v>
                </c:pt>
                <c:pt idx="3">
                  <c:v>3.03</c:v>
                </c:pt>
                <c:pt idx="4" formatCode="&quot;$&quot;#,##0.00_);[Red]\(&quot;$&quot;#,##0.00\)">
                  <c:v>4.01</c:v>
                </c:pt>
                <c:pt idx="5" formatCode="&quot;$&quot;#,##0.00_);[Red]\(&quot;$&quot;#,##0.00\)">
                  <c:v>4.05</c:v>
                </c:pt>
                <c:pt idx="6" formatCode="&quot;$&quot;#,##0.00_);[Red]\(&quot;$&quot;#,##0.00\)">
                  <c:v>3.56</c:v>
                </c:pt>
                <c:pt idx="7" formatCode="&quot;$&quot;#,##0.00_);[Red]\(&quot;$&quot;#,##0.00\)">
                  <c:v>4.87</c:v>
                </c:pt>
                <c:pt idx="8" formatCode="&quot;$&quot;#,##0.00_);[Red]\(&quot;$&quot;#,##0.00\)">
                  <c:v>6.2</c:v>
                </c:pt>
                <c:pt idx="9" formatCode="&quot;$&quot;#,##0.00_);[Red]\(&quot;$&quot;#,##0.00\)">
                  <c:v>7.19</c:v>
                </c:pt>
                <c:pt idx="10" formatCode="&quot;$&quot;#,##0.00_);[Red]\(&quot;$&quot;#,##0.00\)">
                  <c:v>4.3899999999999997</c:v>
                </c:pt>
                <c:pt idx="11" formatCode="&quot;$&quot;#,##0.00_);[Red]\(&quot;$&quot;#,##0.00\)">
                  <c:v>3.6</c:v>
                </c:pt>
                <c:pt idx="12" formatCode="&quot;$&quot;#,##0.00_);[Red]\(&quot;$&quot;#,##0.00\)">
                  <c:v>3.45</c:v>
                </c:pt>
                <c:pt idx="13" formatCode="&quot;$&quot;#,##0.00_);[Red]\(&quot;$&quot;#,##0.00\)">
                  <c:v>3.25</c:v>
                </c:pt>
                <c:pt idx="14" formatCode="&quot;$&quot;#,##0.00_);[Red]\(&quot;$&quot;#,##0.00\)">
                  <c:v>3.66</c:v>
                </c:pt>
                <c:pt idx="15" formatCode="&quot;$&quot;#,##0.00_);[Red]\(&quot;$&quot;#,##0.00\)">
                  <c:v>3.82</c:v>
                </c:pt>
                <c:pt idx="16" formatCode="&quot;$&quot;#,##0.00_);[Red]\(&quot;$&quot;#,##0.00\)">
                  <c:v>3.9</c:v>
                </c:pt>
              </c:numCache>
            </c:numRef>
          </c:val>
          <c:smooth val="0"/>
          <c:extLst>
            <c:ext xmlns:c16="http://schemas.microsoft.com/office/drawing/2014/chart" uri="{C3380CC4-5D6E-409C-BE32-E72D297353CC}">
              <c16:uniqueId val="{00000000-FD49-4662-92CA-84381A6CE448}"/>
            </c:ext>
          </c:extLst>
        </c:ser>
        <c:ser>
          <c:idx val="1"/>
          <c:order val="1"/>
          <c:tx>
            <c:strRef>
              <c:f>Sheet1!$C$1</c:f>
              <c:strCache>
                <c:ptCount val="1"/>
                <c:pt idx="0">
                  <c:v>Soybean</c:v>
                </c:pt>
              </c:strCache>
            </c:strRef>
          </c:tx>
          <c:spPr>
            <a:ln w="38100">
              <a:solidFill>
                <a:srgbClr val="673BB8"/>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Sheet1!$C$2:$C$18</c:f>
              <c:numCache>
                <c:formatCode>General</c:formatCode>
                <c:ptCount val="17"/>
                <c:pt idx="0">
                  <c:v>7.22</c:v>
                </c:pt>
                <c:pt idx="1">
                  <c:v>5.28</c:v>
                </c:pt>
                <c:pt idx="2">
                  <c:v>5.61</c:v>
                </c:pt>
                <c:pt idx="3">
                  <c:v>6.06</c:v>
                </c:pt>
                <c:pt idx="4" formatCode="&quot;$&quot;#,##0.00_);[Red]\(&quot;$&quot;#,##0.00\)">
                  <c:v>9.56</c:v>
                </c:pt>
                <c:pt idx="5" formatCode="&quot;$&quot;#,##0.00_);[Red]\(&quot;$&quot;#,##0.00\)">
                  <c:v>9.27</c:v>
                </c:pt>
                <c:pt idx="6" formatCode="&quot;$&quot;#,##0.00_);[Red]\(&quot;$&quot;#,##0.00\)">
                  <c:v>9.5299999999999994</c:v>
                </c:pt>
                <c:pt idx="7" formatCode="&quot;$&quot;#,##0.00_);[Red]\(&quot;$&quot;#,##0.00\)">
                  <c:v>11.45</c:v>
                </c:pt>
                <c:pt idx="8" formatCode="&quot;$&quot;#,##0.00_);[Red]\(&quot;$&quot;#,##0.00\)">
                  <c:v>11.55</c:v>
                </c:pt>
                <c:pt idx="9" formatCode="&quot;$&quot;#,##0.00_);[Red]\(&quot;$&quot;#,##0.00\)">
                  <c:v>13.98</c:v>
                </c:pt>
                <c:pt idx="10" formatCode="&quot;$&quot;#,##0.00_);[Red]\(&quot;$&quot;#,##0.00\)">
                  <c:v>12.59</c:v>
                </c:pt>
                <c:pt idx="11" formatCode="&quot;$&quot;#,##0.00_);[Red]\(&quot;$&quot;#,##0.00\)">
                  <c:v>9.6999999999999993</c:v>
                </c:pt>
                <c:pt idx="12" formatCode="&quot;$&quot;#,##0.00_);[Red]\(&quot;$&quot;#,##0.00\)">
                  <c:v>8.2899999999999991</c:v>
                </c:pt>
                <c:pt idx="13" formatCode="&quot;$&quot;#,##0.00_);[Red]\(&quot;$&quot;#,##0.00\)">
                  <c:v>9.34</c:v>
                </c:pt>
                <c:pt idx="14" formatCode="&quot;$&quot;#,##0.00_);[Red]\(&quot;$&quot;#,##0.00\)">
                  <c:v>9.6999999999999993</c:v>
                </c:pt>
                <c:pt idx="15" formatCode="&quot;$&quot;#,##0.00_);[Red]\(&quot;$&quot;#,##0.00\)">
                  <c:v>9.2799999999999994</c:v>
                </c:pt>
                <c:pt idx="16" formatCode="&quot;$&quot;#,##0.00_);[Red]\(&quot;$&quot;#,##0.00\)">
                  <c:v>9.1300000000000008</c:v>
                </c:pt>
              </c:numCache>
            </c:numRef>
          </c:val>
          <c:smooth val="0"/>
          <c:extLst>
            <c:ext xmlns:c16="http://schemas.microsoft.com/office/drawing/2014/chart" uri="{C3380CC4-5D6E-409C-BE32-E72D297353CC}">
              <c16:uniqueId val="{00000001-FD49-4662-92CA-84381A6CE448}"/>
            </c:ext>
          </c:extLst>
        </c:ser>
        <c:ser>
          <c:idx val="2"/>
          <c:order val="2"/>
          <c:tx>
            <c:strRef>
              <c:f>Sheet1!$D$1</c:f>
              <c:strCache>
                <c:ptCount val="1"/>
                <c:pt idx="0">
                  <c:v>Wheat</c:v>
                </c:pt>
              </c:strCache>
            </c:strRef>
          </c:tx>
          <c:spPr>
            <a:ln w="38100">
              <a:solidFill>
                <a:srgbClr val="0070C0"/>
              </a:solidFill>
            </a:ln>
          </c:spPr>
          <c:marker>
            <c:symbol val="none"/>
          </c:marker>
          <c:cat>
            <c:numRef>
              <c:f>Sheet1!$A$2:$A$18</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Sheet1!$D$2:$D$18</c:f>
              <c:numCache>
                <c:formatCode>General</c:formatCode>
                <c:ptCount val="17"/>
                <c:pt idx="0">
                  <c:v>3.32</c:v>
                </c:pt>
                <c:pt idx="1">
                  <c:v>3.32</c:v>
                </c:pt>
                <c:pt idx="2">
                  <c:v>3.36</c:v>
                </c:pt>
                <c:pt idx="3">
                  <c:v>4.3600000000000003</c:v>
                </c:pt>
                <c:pt idx="4" formatCode="&quot;$&quot;#,##0.00_);[Red]\(&quot;$&quot;#,##0.00\)">
                  <c:v>5.78</c:v>
                </c:pt>
                <c:pt idx="5" formatCode="&quot;$&quot;#,##0.00_);[Red]\(&quot;$&quot;#,##0.00\)">
                  <c:v>6.83</c:v>
                </c:pt>
                <c:pt idx="6" formatCode="&quot;$&quot;#,##0.00_);[Red]\(&quot;$&quot;#,##0.00\)">
                  <c:v>4.88</c:v>
                </c:pt>
                <c:pt idx="7" formatCode="&quot;$&quot;#,##0.00_);[Red]\(&quot;$&quot;#,##0.00\)">
                  <c:v>5.04</c:v>
                </c:pt>
                <c:pt idx="8" formatCode="&quot;$&quot;#,##0.00_);[Red]\(&quot;$&quot;#,##0.00\)">
                  <c:v>6.95</c:v>
                </c:pt>
                <c:pt idx="9" formatCode="&quot;$&quot;#,##0.00_);[Red]\(&quot;$&quot;#,##0.00\)">
                  <c:v>7.52</c:v>
                </c:pt>
                <c:pt idx="10" formatCode="&quot;$&quot;#,##0.00_);[Red]\(&quot;$&quot;#,##0.00\)">
                  <c:v>6.87</c:v>
                </c:pt>
                <c:pt idx="11" formatCode="&quot;$&quot;#,##0.00_);[Red]\(&quot;$&quot;#,##0.00\)">
                  <c:v>6.08</c:v>
                </c:pt>
                <c:pt idx="12" formatCode="&quot;$&quot;#,##0.00_);[Red]\(&quot;$&quot;#,##0.00\)">
                  <c:v>4.8099999999999996</c:v>
                </c:pt>
                <c:pt idx="13" formatCode="&quot;$&quot;#,##0.00_);[Red]\(&quot;$&quot;#,##0.00\)">
                  <c:v>3.77</c:v>
                </c:pt>
                <c:pt idx="14" formatCode="&quot;$&quot;#,##0.00_);[Red]\(&quot;$&quot;#,##0.00\)">
                  <c:v>3.99</c:v>
                </c:pt>
                <c:pt idx="15" formatCode="&quot;$&quot;#,##0.00_);[Red]\(&quot;$&quot;#,##0.00\)">
                  <c:v>4.59</c:v>
                </c:pt>
                <c:pt idx="16" formatCode="&quot;$&quot;#,##0.00_);[Red]\(&quot;$&quot;#,##0.00\)">
                  <c:v>5.0999999999999996</c:v>
                </c:pt>
              </c:numCache>
            </c:numRef>
          </c:val>
          <c:smooth val="0"/>
          <c:extLst>
            <c:ext xmlns:c16="http://schemas.microsoft.com/office/drawing/2014/chart" uri="{C3380CC4-5D6E-409C-BE32-E72D297353CC}">
              <c16:uniqueId val="{00000002-FD49-4662-92CA-84381A6CE448}"/>
            </c:ext>
          </c:extLst>
        </c:ser>
        <c:dLbls>
          <c:showLegendKey val="0"/>
          <c:showVal val="0"/>
          <c:showCatName val="0"/>
          <c:showSerName val="0"/>
          <c:showPercent val="0"/>
          <c:showBubbleSize val="0"/>
        </c:dLbls>
        <c:smooth val="0"/>
        <c:axId val="366439176"/>
        <c:axId val="366440744"/>
      </c:lineChart>
      <c:catAx>
        <c:axId val="366439176"/>
        <c:scaling>
          <c:orientation val="minMax"/>
        </c:scaling>
        <c:delete val="0"/>
        <c:axPos val="b"/>
        <c:numFmt formatCode="General" sourceLinked="1"/>
        <c:majorTickMark val="out"/>
        <c:minorTickMark val="none"/>
        <c:tickLblPos val="nextTo"/>
        <c:txPr>
          <a:bodyPr rot="-2640000"/>
          <a:lstStyle/>
          <a:p>
            <a:pPr>
              <a:defRPr/>
            </a:pPr>
            <a:endParaRPr lang="en-US"/>
          </a:p>
        </c:txPr>
        <c:crossAx val="366440744"/>
        <c:crosses val="autoZero"/>
        <c:auto val="1"/>
        <c:lblAlgn val="ctr"/>
        <c:lblOffset val="100"/>
        <c:noMultiLvlLbl val="0"/>
      </c:catAx>
      <c:valAx>
        <c:axId val="366440744"/>
        <c:scaling>
          <c:orientation val="minMax"/>
          <c:max val="14"/>
        </c:scaling>
        <c:delete val="0"/>
        <c:axPos val="l"/>
        <c:majorGridlines/>
        <c:numFmt formatCode="&quot;$&quot;#,##0_);[Red]\(&quot;$&quot;#,##0\)" sourceLinked="0"/>
        <c:majorTickMark val="out"/>
        <c:minorTickMark val="none"/>
        <c:tickLblPos val="nextTo"/>
        <c:crossAx val="36643917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971773265183939E-2"/>
          <c:y val="3.3826834200809862E-2"/>
          <c:w val="0.90056039047750613"/>
          <c:h val="0.80748561134945207"/>
        </c:manualLayout>
      </c:layout>
      <c:barChart>
        <c:barDir val="col"/>
        <c:grouping val="clustered"/>
        <c:varyColors val="0"/>
        <c:ser>
          <c:idx val="0"/>
          <c:order val="0"/>
          <c:tx>
            <c:strRef>
              <c:f>Sheet1!$B$1</c:f>
              <c:strCache>
                <c:ptCount val="1"/>
                <c:pt idx="0">
                  <c:v>Column1</c:v>
                </c:pt>
              </c:strCache>
            </c:strRef>
          </c:tx>
          <c:spPr>
            <a:ln w="38100">
              <a:solidFill>
                <a:srgbClr val="00693E"/>
              </a:solidFill>
            </a:ln>
          </c:spPr>
          <c:invertIfNegative val="0"/>
          <c:cat>
            <c:numRef>
              <c:f>Sheet1!$A$3:$A$205</c:f>
              <c:numCache>
                <c:formatCode>yyyy\-mm\-dd</c:formatCode>
                <c:ptCount val="203"/>
                <c:pt idx="0">
                  <c:v>36557</c:v>
                </c:pt>
                <c:pt idx="1">
                  <c:v>36586</c:v>
                </c:pt>
                <c:pt idx="2">
                  <c:v>36617</c:v>
                </c:pt>
                <c:pt idx="3">
                  <c:v>36647</c:v>
                </c:pt>
                <c:pt idx="4">
                  <c:v>36678</c:v>
                </c:pt>
                <c:pt idx="5">
                  <c:v>36708</c:v>
                </c:pt>
                <c:pt idx="6">
                  <c:v>36739</c:v>
                </c:pt>
                <c:pt idx="7">
                  <c:v>36770</c:v>
                </c:pt>
                <c:pt idx="8">
                  <c:v>36800</c:v>
                </c:pt>
                <c:pt idx="9">
                  <c:v>36831</c:v>
                </c:pt>
                <c:pt idx="10">
                  <c:v>36861</c:v>
                </c:pt>
                <c:pt idx="11">
                  <c:v>36892</c:v>
                </c:pt>
                <c:pt idx="12">
                  <c:v>36923</c:v>
                </c:pt>
                <c:pt idx="13">
                  <c:v>36951</c:v>
                </c:pt>
                <c:pt idx="14">
                  <c:v>36982</c:v>
                </c:pt>
                <c:pt idx="15">
                  <c:v>37012</c:v>
                </c:pt>
                <c:pt idx="16">
                  <c:v>37043</c:v>
                </c:pt>
                <c:pt idx="17">
                  <c:v>37073</c:v>
                </c:pt>
                <c:pt idx="18">
                  <c:v>37104</c:v>
                </c:pt>
                <c:pt idx="19">
                  <c:v>37135</c:v>
                </c:pt>
                <c:pt idx="20">
                  <c:v>37165</c:v>
                </c:pt>
                <c:pt idx="21">
                  <c:v>37196</c:v>
                </c:pt>
                <c:pt idx="22">
                  <c:v>37226</c:v>
                </c:pt>
                <c:pt idx="23">
                  <c:v>37257</c:v>
                </c:pt>
                <c:pt idx="24">
                  <c:v>37288</c:v>
                </c:pt>
                <c:pt idx="25">
                  <c:v>37316</c:v>
                </c:pt>
                <c:pt idx="26">
                  <c:v>37347</c:v>
                </c:pt>
                <c:pt idx="27">
                  <c:v>37377</c:v>
                </c:pt>
                <c:pt idx="28">
                  <c:v>37408</c:v>
                </c:pt>
                <c:pt idx="29">
                  <c:v>37438</c:v>
                </c:pt>
                <c:pt idx="30">
                  <c:v>37469</c:v>
                </c:pt>
                <c:pt idx="31">
                  <c:v>37500</c:v>
                </c:pt>
                <c:pt idx="32">
                  <c:v>37530</c:v>
                </c:pt>
                <c:pt idx="33">
                  <c:v>37561</c:v>
                </c:pt>
                <c:pt idx="34">
                  <c:v>37591</c:v>
                </c:pt>
                <c:pt idx="35">
                  <c:v>37622</c:v>
                </c:pt>
                <c:pt idx="36">
                  <c:v>37653</c:v>
                </c:pt>
                <c:pt idx="37">
                  <c:v>37681</c:v>
                </c:pt>
                <c:pt idx="38">
                  <c:v>37712</c:v>
                </c:pt>
                <c:pt idx="39">
                  <c:v>37742</c:v>
                </c:pt>
                <c:pt idx="40">
                  <c:v>37773</c:v>
                </c:pt>
                <c:pt idx="41">
                  <c:v>37803</c:v>
                </c:pt>
                <c:pt idx="42">
                  <c:v>37834</c:v>
                </c:pt>
                <c:pt idx="43">
                  <c:v>37865</c:v>
                </c:pt>
                <c:pt idx="44">
                  <c:v>37895</c:v>
                </c:pt>
                <c:pt idx="45">
                  <c:v>37926</c:v>
                </c:pt>
                <c:pt idx="46">
                  <c:v>37956</c:v>
                </c:pt>
                <c:pt idx="47">
                  <c:v>37987</c:v>
                </c:pt>
                <c:pt idx="48">
                  <c:v>38018</c:v>
                </c:pt>
                <c:pt idx="49">
                  <c:v>38047</c:v>
                </c:pt>
                <c:pt idx="50">
                  <c:v>38078</c:v>
                </c:pt>
                <c:pt idx="51">
                  <c:v>38108</c:v>
                </c:pt>
                <c:pt idx="52">
                  <c:v>38139</c:v>
                </c:pt>
                <c:pt idx="53">
                  <c:v>38169</c:v>
                </c:pt>
                <c:pt idx="54">
                  <c:v>38200</c:v>
                </c:pt>
                <c:pt idx="55">
                  <c:v>38231</c:v>
                </c:pt>
                <c:pt idx="56">
                  <c:v>38261</c:v>
                </c:pt>
                <c:pt idx="57">
                  <c:v>38292</c:v>
                </c:pt>
                <c:pt idx="58">
                  <c:v>38322</c:v>
                </c:pt>
                <c:pt idx="59">
                  <c:v>38353</c:v>
                </c:pt>
                <c:pt idx="60">
                  <c:v>38384</c:v>
                </c:pt>
                <c:pt idx="61">
                  <c:v>38412</c:v>
                </c:pt>
                <c:pt idx="62">
                  <c:v>38443</c:v>
                </c:pt>
                <c:pt idx="63">
                  <c:v>38473</c:v>
                </c:pt>
                <c:pt idx="64">
                  <c:v>38504</c:v>
                </c:pt>
                <c:pt idx="65">
                  <c:v>38534</c:v>
                </c:pt>
                <c:pt idx="66">
                  <c:v>38565</c:v>
                </c:pt>
                <c:pt idx="67">
                  <c:v>38596</c:v>
                </c:pt>
                <c:pt idx="68">
                  <c:v>38626</c:v>
                </c:pt>
                <c:pt idx="69">
                  <c:v>38657</c:v>
                </c:pt>
                <c:pt idx="70">
                  <c:v>38687</c:v>
                </c:pt>
                <c:pt idx="71">
                  <c:v>38718</c:v>
                </c:pt>
                <c:pt idx="72">
                  <c:v>38749</c:v>
                </c:pt>
                <c:pt idx="73">
                  <c:v>38777</c:v>
                </c:pt>
                <c:pt idx="74">
                  <c:v>38808</c:v>
                </c:pt>
                <c:pt idx="75">
                  <c:v>38838</c:v>
                </c:pt>
                <c:pt idx="76">
                  <c:v>38869</c:v>
                </c:pt>
                <c:pt idx="77">
                  <c:v>38899</c:v>
                </c:pt>
                <c:pt idx="78">
                  <c:v>38930</c:v>
                </c:pt>
                <c:pt idx="79">
                  <c:v>38961</c:v>
                </c:pt>
                <c:pt idx="80">
                  <c:v>38991</c:v>
                </c:pt>
                <c:pt idx="81">
                  <c:v>39022</c:v>
                </c:pt>
                <c:pt idx="82">
                  <c:v>39052</c:v>
                </c:pt>
                <c:pt idx="83">
                  <c:v>39083</c:v>
                </c:pt>
                <c:pt idx="84">
                  <c:v>39114</c:v>
                </c:pt>
                <c:pt idx="85">
                  <c:v>39142</c:v>
                </c:pt>
                <c:pt idx="86">
                  <c:v>39173</c:v>
                </c:pt>
                <c:pt idx="87">
                  <c:v>39203</c:v>
                </c:pt>
                <c:pt idx="88">
                  <c:v>39234</c:v>
                </c:pt>
                <c:pt idx="89">
                  <c:v>39264</c:v>
                </c:pt>
                <c:pt idx="90">
                  <c:v>39295</c:v>
                </c:pt>
                <c:pt idx="91">
                  <c:v>39326</c:v>
                </c:pt>
                <c:pt idx="92">
                  <c:v>39356</c:v>
                </c:pt>
                <c:pt idx="93">
                  <c:v>39387</c:v>
                </c:pt>
                <c:pt idx="94">
                  <c:v>39417</c:v>
                </c:pt>
                <c:pt idx="95">
                  <c:v>39448</c:v>
                </c:pt>
                <c:pt idx="96">
                  <c:v>39479</c:v>
                </c:pt>
                <c:pt idx="97">
                  <c:v>39508</c:v>
                </c:pt>
                <c:pt idx="98">
                  <c:v>39539</c:v>
                </c:pt>
                <c:pt idx="99">
                  <c:v>39569</c:v>
                </c:pt>
                <c:pt idx="100">
                  <c:v>39600</c:v>
                </c:pt>
                <c:pt idx="101">
                  <c:v>39630</c:v>
                </c:pt>
                <c:pt idx="102">
                  <c:v>39661</c:v>
                </c:pt>
                <c:pt idx="103">
                  <c:v>39692</c:v>
                </c:pt>
                <c:pt idx="104">
                  <c:v>39722</c:v>
                </c:pt>
                <c:pt idx="105">
                  <c:v>39753</c:v>
                </c:pt>
                <c:pt idx="106">
                  <c:v>39783</c:v>
                </c:pt>
                <c:pt idx="107">
                  <c:v>39814</c:v>
                </c:pt>
                <c:pt idx="108">
                  <c:v>39845</c:v>
                </c:pt>
                <c:pt idx="109">
                  <c:v>39873</c:v>
                </c:pt>
                <c:pt idx="110">
                  <c:v>39904</c:v>
                </c:pt>
                <c:pt idx="111">
                  <c:v>39934</c:v>
                </c:pt>
                <c:pt idx="112">
                  <c:v>39965</c:v>
                </c:pt>
                <c:pt idx="113">
                  <c:v>39995</c:v>
                </c:pt>
                <c:pt idx="114">
                  <c:v>40026</c:v>
                </c:pt>
                <c:pt idx="115">
                  <c:v>40057</c:v>
                </c:pt>
                <c:pt idx="116">
                  <c:v>40087</c:v>
                </c:pt>
                <c:pt idx="117">
                  <c:v>40118</c:v>
                </c:pt>
                <c:pt idx="118">
                  <c:v>40148</c:v>
                </c:pt>
                <c:pt idx="119">
                  <c:v>40179</c:v>
                </c:pt>
                <c:pt idx="120">
                  <c:v>40210</c:v>
                </c:pt>
                <c:pt idx="121">
                  <c:v>40238</c:v>
                </c:pt>
                <c:pt idx="122">
                  <c:v>40269</c:v>
                </c:pt>
                <c:pt idx="123">
                  <c:v>40299</c:v>
                </c:pt>
                <c:pt idx="124">
                  <c:v>40330</c:v>
                </c:pt>
                <c:pt idx="125">
                  <c:v>40360</c:v>
                </c:pt>
                <c:pt idx="126">
                  <c:v>40391</c:v>
                </c:pt>
                <c:pt idx="127">
                  <c:v>40422</c:v>
                </c:pt>
                <c:pt idx="128">
                  <c:v>40452</c:v>
                </c:pt>
                <c:pt idx="129">
                  <c:v>40483</c:v>
                </c:pt>
                <c:pt idx="130">
                  <c:v>40513</c:v>
                </c:pt>
                <c:pt idx="131">
                  <c:v>40544</c:v>
                </c:pt>
                <c:pt idx="132">
                  <c:v>40575</c:v>
                </c:pt>
                <c:pt idx="133">
                  <c:v>40603</c:v>
                </c:pt>
                <c:pt idx="134">
                  <c:v>40634</c:v>
                </c:pt>
                <c:pt idx="135">
                  <c:v>40664</c:v>
                </c:pt>
                <c:pt idx="136">
                  <c:v>40695</c:v>
                </c:pt>
                <c:pt idx="137">
                  <c:v>40725</c:v>
                </c:pt>
                <c:pt idx="138">
                  <c:v>40756</c:v>
                </c:pt>
                <c:pt idx="139">
                  <c:v>40787</c:v>
                </c:pt>
                <c:pt idx="140">
                  <c:v>40817</c:v>
                </c:pt>
                <c:pt idx="141">
                  <c:v>40848</c:v>
                </c:pt>
                <c:pt idx="142">
                  <c:v>40878</c:v>
                </c:pt>
                <c:pt idx="143">
                  <c:v>40909</c:v>
                </c:pt>
                <c:pt idx="144">
                  <c:v>40940</c:v>
                </c:pt>
                <c:pt idx="145">
                  <c:v>40969</c:v>
                </c:pt>
                <c:pt idx="146">
                  <c:v>41000</c:v>
                </c:pt>
                <c:pt idx="147">
                  <c:v>41030</c:v>
                </c:pt>
                <c:pt idx="148">
                  <c:v>41061</c:v>
                </c:pt>
                <c:pt idx="149">
                  <c:v>41091</c:v>
                </c:pt>
                <c:pt idx="150">
                  <c:v>41122</c:v>
                </c:pt>
                <c:pt idx="151">
                  <c:v>41153</c:v>
                </c:pt>
                <c:pt idx="152">
                  <c:v>41183</c:v>
                </c:pt>
                <c:pt idx="153">
                  <c:v>41214</c:v>
                </c:pt>
                <c:pt idx="154">
                  <c:v>41244</c:v>
                </c:pt>
                <c:pt idx="155">
                  <c:v>41275</c:v>
                </c:pt>
                <c:pt idx="156">
                  <c:v>41306</c:v>
                </c:pt>
                <c:pt idx="157">
                  <c:v>41334</c:v>
                </c:pt>
                <c:pt idx="158">
                  <c:v>41365</c:v>
                </c:pt>
                <c:pt idx="159">
                  <c:v>41395</c:v>
                </c:pt>
                <c:pt idx="160">
                  <c:v>41426</c:v>
                </c:pt>
                <c:pt idx="161">
                  <c:v>41456</c:v>
                </c:pt>
                <c:pt idx="162">
                  <c:v>41487</c:v>
                </c:pt>
                <c:pt idx="163">
                  <c:v>41518</c:v>
                </c:pt>
                <c:pt idx="164">
                  <c:v>41548</c:v>
                </c:pt>
                <c:pt idx="165">
                  <c:v>41579</c:v>
                </c:pt>
                <c:pt idx="166">
                  <c:v>41609</c:v>
                </c:pt>
                <c:pt idx="167">
                  <c:v>41640</c:v>
                </c:pt>
                <c:pt idx="168">
                  <c:v>41671</c:v>
                </c:pt>
                <c:pt idx="169">
                  <c:v>41699</c:v>
                </c:pt>
                <c:pt idx="170">
                  <c:v>41730</c:v>
                </c:pt>
                <c:pt idx="171">
                  <c:v>41760</c:v>
                </c:pt>
                <c:pt idx="172">
                  <c:v>41791</c:v>
                </c:pt>
                <c:pt idx="173">
                  <c:v>41821</c:v>
                </c:pt>
                <c:pt idx="174">
                  <c:v>41852</c:v>
                </c:pt>
                <c:pt idx="175">
                  <c:v>41883</c:v>
                </c:pt>
                <c:pt idx="176">
                  <c:v>41913</c:v>
                </c:pt>
                <c:pt idx="177">
                  <c:v>41944</c:v>
                </c:pt>
                <c:pt idx="178">
                  <c:v>41974</c:v>
                </c:pt>
                <c:pt idx="179">
                  <c:v>42005</c:v>
                </c:pt>
                <c:pt idx="180">
                  <c:v>42036</c:v>
                </c:pt>
                <c:pt idx="181">
                  <c:v>42064</c:v>
                </c:pt>
                <c:pt idx="182">
                  <c:v>42095</c:v>
                </c:pt>
                <c:pt idx="183">
                  <c:v>42125</c:v>
                </c:pt>
                <c:pt idx="184">
                  <c:v>42156</c:v>
                </c:pt>
                <c:pt idx="185">
                  <c:v>42186</c:v>
                </c:pt>
                <c:pt idx="186">
                  <c:v>42217</c:v>
                </c:pt>
                <c:pt idx="187">
                  <c:v>42248</c:v>
                </c:pt>
                <c:pt idx="188">
                  <c:v>42278</c:v>
                </c:pt>
                <c:pt idx="189">
                  <c:v>42309</c:v>
                </c:pt>
                <c:pt idx="190">
                  <c:v>42339</c:v>
                </c:pt>
                <c:pt idx="191">
                  <c:v>42370</c:v>
                </c:pt>
                <c:pt idx="192">
                  <c:v>42401</c:v>
                </c:pt>
                <c:pt idx="193">
                  <c:v>42430</c:v>
                </c:pt>
                <c:pt idx="194">
                  <c:v>42461</c:v>
                </c:pt>
                <c:pt idx="195">
                  <c:v>42491</c:v>
                </c:pt>
                <c:pt idx="196">
                  <c:v>42522</c:v>
                </c:pt>
                <c:pt idx="197">
                  <c:v>42552</c:v>
                </c:pt>
                <c:pt idx="198">
                  <c:v>42583</c:v>
                </c:pt>
                <c:pt idx="199">
                  <c:v>42614</c:v>
                </c:pt>
                <c:pt idx="200">
                  <c:v>42644</c:v>
                </c:pt>
                <c:pt idx="201">
                  <c:v>42675</c:v>
                </c:pt>
                <c:pt idx="202">
                  <c:v>42705</c:v>
                </c:pt>
              </c:numCache>
            </c:numRef>
          </c:cat>
          <c:val>
            <c:numRef>
              <c:f>Sheet1!$B$3:$B$205</c:f>
              <c:numCache>
                <c:formatCode>0.0000</c:formatCode>
                <c:ptCount val="203"/>
                <c:pt idx="0">
                  <c:v>1.7765</c:v>
                </c:pt>
                <c:pt idx="1">
                  <c:v>1.7423999999999999</c:v>
                </c:pt>
                <c:pt idx="2">
                  <c:v>1.7696000000000001</c:v>
                </c:pt>
                <c:pt idx="3">
                  <c:v>1.8278000000000001</c:v>
                </c:pt>
                <c:pt idx="4">
                  <c:v>1.8099000000000001</c:v>
                </c:pt>
                <c:pt idx="5">
                  <c:v>1.7982</c:v>
                </c:pt>
                <c:pt idx="6">
                  <c:v>1.8090999999999999</c:v>
                </c:pt>
                <c:pt idx="7">
                  <c:v>1.8396999999999999</c:v>
                </c:pt>
                <c:pt idx="8">
                  <c:v>1.8813</c:v>
                </c:pt>
                <c:pt idx="9">
                  <c:v>1.9482999999999999</c:v>
                </c:pt>
                <c:pt idx="10">
                  <c:v>1.9632000000000001</c:v>
                </c:pt>
                <c:pt idx="11">
                  <c:v>1.9560999999999999</c:v>
                </c:pt>
                <c:pt idx="12">
                  <c:v>2.0059999999999998</c:v>
                </c:pt>
                <c:pt idx="13">
                  <c:v>2.0954999999999999</c:v>
                </c:pt>
                <c:pt idx="14">
                  <c:v>2.1934</c:v>
                </c:pt>
                <c:pt idx="15">
                  <c:v>2.2926000000000002</c:v>
                </c:pt>
                <c:pt idx="16">
                  <c:v>2.3788</c:v>
                </c:pt>
                <c:pt idx="17">
                  <c:v>2.4731000000000001</c:v>
                </c:pt>
                <c:pt idx="18">
                  <c:v>2.5122</c:v>
                </c:pt>
                <c:pt idx="19">
                  <c:v>2.6766999999999999</c:v>
                </c:pt>
                <c:pt idx="20">
                  <c:v>2.7408000000000001</c:v>
                </c:pt>
                <c:pt idx="21">
                  <c:v>2.5480999999999998</c:v>
                </c:pt>
                <c:pt idx="22">
                  <c:v>2.3635000000000002</c:v>
                </c:pt>
                <c:pt idx="23">
                  <c:v>2.3799000000000001</c:v>
                </c:pt>
                <c:pt idx="24">
                  <c:v>2.4241999999999999</c:v>
                </c:pt>
                <c:pt idx="25">
                  <c:v>2.3450000000000002</c:v>
                </c:pt>
                <c:pt idx="26">
                  <c:v>2.3227000000000002</c:v>
                </c:pt>
                <c:pt idx="27">
                  <c:v>2.4752999999999998</c:v>
                </c:pt>
                <c:pt idx="28">
                  <c:v>2.7143999999999999</c:v>
                </c:pt>
                <c:pt idx="29">
                  <c:v>2.9413999999999998</c:v>
                </c:pt>
                <c:pt idx="30">
                  <c:v>3.1082000000000001</c:v>
                </c:pt>
                <c:pt idx="31">
                  <c:v>3.3548</c:v>
                </c:pt>
                <c:pt idx="32">
                  <c:v>3.7966000000000002</c:v>
                </c:pt>
                <c:pt idx="33">
                  <c:v>3.5924</c:v>
                </c:pt>
                <c:pt idx="34">
                  <c:v>3.6267999999999998</c:v>
                </c:pt>
                <c:pt idx="35">
                  <c:v>3.4375</c:v>
                </c:pt>
                <c:pt idx="36">
                  <c:v>3.5954999999999999</c:v>
                </c:pt>
                <c:pt idx="37">
                  <c:v>3.4567000000000001</c:v>
                </c:pt>
                <c:pt idx="38">
                  <c:v>3.109</c:v>
                </c:pt>
                <c:pt idx="39">
                  <c:v>2.9517000000000002</c:v>
                </c:pt>
                <c:pt idx="40">
                  <c:v>2.8887</c:v>
                </c:pt>
                <c:pt idx="41">
                  <c:v>2.8833000000000002</c:v>
                </c:pt>
                <c:pt idx="42">
                  <c:v>3.0053000000000001</c:v>
                </c:pt>
                <c:pt idx="43">
                  <c:v>2.9203999999999999</c:v>
                </c:pt>
                <c:pt idx="44">
                  <c:v>2.8628</c:v>
                </c:pt>
                <c:pt idx="45">
                  <c:v>2.915</c:v>
                </c:pt>
                <c:pt idx="46">
                  <c:v>2.9255</c:v>
                </c:pt>
                <c:pt idx="47">
                  <c:v>2.8532999999999999</c:v>
                </c:pt>
                <c:pt idx="48">
                  <c:v>2.9342000000000001</c:v>
                </c:pt>
                <c:pt idx="49">
                  <c:v>2.9066999999999998</c:v>
                </c:pt>
                <c:pt idx="50">
                  <c:v>2.9079000000000002</c:v>
                </c:pt>
                <c:pt idx="51">
                  <c:v>3.1023000000000001</c:v>
                </c:pt>
                <c:pt idx="52">
                  <c:v>3.1293000000000002</c:v>
                </c:pt>
                <c:pt idx="53">
                  <c:v>3.0384000000000002</c:v>
                </c:pt>
                <c:pt idx="54">
                  <c:v>3.0017999999999998</c:v>
                </c:pt>
                <c:pt idx="55">
                  <c:v>2.8914</c:v>
                </c:pt>
                <c:pt idx="56">
                  <c:v>2.8519999999999999</c:v>
                </c:pt>
                <c:pt idx="57">
                  <c:v>2.7877000000000001</c:v>
                </c:pt>
                <c:pt idx="58">
                  <c:v>2.7149999999999999</c:v>
                </c:pt>
                <c:pt idx="59">
                  <c:v>2.6894999999999998</c:v>
                </c:pt>
                <c:pt idx="60">
                  <c:v>2.5971000000000002</c:v>
                </c:pt>
                <c:pt idx="61">
                  <c:v>2.7061000000000002</c:v>
                </c:pt>
                <c:pt idx="62">
                  <c:v>2.5760000000000001</c:v>
                </c:pt>
                <c:pt idx="63">
                  <c:v>2.4554</c:v>
                </c:pt>
                <c:pt idx="64">
                  <c:v>2.4148000000000001</c:v>
                </c:pt>
                <c:pt idx="65">
                  <c:v>2.3702000000000001</c:v>
                </c:pt>
                <c:pt idx="66">
                  <c:v>2.3609</c:v>
                </c:pt>
                <c:pt idx="67">
                  <c:v>2.2949000000000002</c:v>
                </c:pt>
                <c:pt idx="68">
                  <c:v>2.2536</c:v>
                </c:pt>
                <c:pt idx="69">
                  <c:v>2.2109000000000001</c:v>
                </c:pt>
                <c:pt idx="70">
                  <c:v>2.2808999999999999</c:v>
                </c:pt>
                <c:pt idx="71">
                  <c:v>2.2665999999999999</c:v>
                </c:pt>
                <c:pt idx="72">
                  <c:v>2.1587000000000001</c:v>
                </c:pt>
                <c:pt idx="73">
                  <c:v>2.1528</c:v>
                </c:pt>
                <c:pt idx="74">
                  <c:v>2.1280999999999999</c:v>
                </c:pt>
                <c:pt idx="75">
                  <c:v>2.1697000000000002</c:v>
                </c:pt>
                <c:pt idx="76">
                  <c:v>2.2492999999999999</c:v>
                </c:pt>
                <c:pt idx="77">
                  <c:v>2.1882999999999999</c:v>
                </c:pt>
                <c:pt idx="78">
                  <c:v>2.1553</c:v>
                </c:pt>
                <c:pt idx="79">
                  <c:v>2.1678999999999999</c:v>
                </c:pt>
                <c:pt idx="80">
                  <c:v>2.1457999999999999</c:v>
                </c:pt>
                <c:pt idx="81">
                  <c:v>2.1555</c:v>
                </c:pt>
                <c:pt idx="82">
                  <c:v>2.1476000000000002</c:v>
                </c:pt>
                <c:pt idx="83">
                  <c:v>2.1375999999999999</c:v>
                </c:pt>
                <c:pt idx="84">
                  <c:v>2.0939000000000001</c:v>
                </c:pt>
                <c:pt idx="85">
                  <c:v>2.0882999999999998</c:v>
                </c:pt>
                <c:pt idx="86">
                  <c:v>2.0301999999999998</c:v>
                </c:pt>
                <c:pt idx="87">
                  <c:v>1.9836</c:v>
                </c:pt>
                <c:pt idx="88">
                  <c:v>1.9322999999999999</c:v>
                </c:pt>
                <c:pt idx="89">
                  <c:v>1.8812</c:v>
                </c:pt>
                <c:pt idx="90">
                  <c:v>1.962</c:v>
                </c:pt>
                <c:pt idx="91">
                  <c:v>1.9023000000000001</c:v>
                </c:pt>
                <c:pt idx="92">
                  <c:v>1.7987</c:v>
                </c:pt>
                <c:pt idx="93">
                  <c:v>1.7668999999999999</c:v>
                </c:pt>
                <c:pt idx="94">
                  <c:v>1.7851999999999999</c:v>
                </c:pt>
                <c:pt idx="95">
                  <c:v>1.7709999999999999</c:v>
                </c:pt>
                <c:pt idx="96">
                  <c:v>1.7290000000000001</c:v>
                </c:pt>
                <c:pt idx="97">
                  <c:v>1.7090000000000001</c:v>
                </c:pt>
                <c:pt idx="98">
                  <c:v>1.6862999999999999</c:v>
                </c:pt>
                <c:pt idx="99">
                  <c:v>1.6585000000000001</c:v>
                </c:pt>
                <c:pt idx="100">
                  <c:v>1.6178999999999999</c:v>
                </c:pt>
                <c:pt idx="101">
                  <c:v>1.59</c:v>
                </c:pt>
                <c:pt idx="102">
                  <c:v>1.6127</c:v>
                </c:pt>
                <c:pt idx="103">
                  <c:v>1.8030999999999999</c:v>
                </c:pt>
                <c:pt idx="104">
                  <c:v>2.181</c:v>
                </c:pt>
                <c:pt idx="105">
                  <c:v>2.2704</c:v>
                </c:pt>
                <c:pt idx="106">
                  <c:v>2.3954</c:v>
                </c:pt>
                <c:pt idx="107">
                  <c:v>2.3079000000000001</c:v>
                </c:pt>
                <c:pt idx="108">
                  <c:v>2.323</c:v>
                </c:pt>
                <c:pt idx="109">
                  <c:v>2.3161</c:v>
                </c:pt>
                <c:pt idx="110">
                  <c:v>2.2027000000000001</c:v>
                </c:pt>
                <c:pt idx="111">
                  <c:v>2.0689000000000002</c:v>
                </c:pt>
                <c:pt idx="112">
                  <c:v>1.9585999999999999</c:v>
                </c:pt>
                <c:pt idx="113">
                  <c:v>1.9328000000000001</c:v>
                </c:pt>
                <c:pt idx="114">
                  <c:v>1.8452999999999999</c:v>
                </c:pt>
                <c:pt idx="115">
                  <c:v>1.8187</c:v>
                </c:pt>
                <c:pt idx="116">
                  <c:v>1.7378</c:v>
                </c:pt>
                <c:pt idx="117">
                  <c:v>1.7267999999999999</c:v>
                </c:pt>
                <c:pt idx="118">
                  <c:v>1.7507999999999999</c:v>
                </c:pt>
                <c:pt idx="119">
                  <c:v>1.7817000000000001</c:v>
                </c:pt>
                <c:pt idx="120">
                  <c:v>1.8420000000000001</c:v>
                </c:pt>
                <c:pt idx="121">
                  <c:v>1.7855000000000001</c:v>
                </c:pt>
                <c:pt idx="122">
                  <c:v>1.7567999999999999</c:v>
                </c:pt>
                <c:pt idx="123">
                  <c:v>1.8142</c:v>
                </c:pt>
                <c:pt idx="124">
                  <c:v>1.8042</c:v>
                </c:pt>
                <c:pt idx="125">
                  <c:v>1.7688999999999999</c:v>
                </c:pt>
                <c:pt idx="126">
                  <c:v>1.7588999999999999</c:v>
                </c:pt>
                <c:pt idx="127">
                  <c:v>1.718</c:v>
                </c:pt>
                <c:pt idx="128">
                  <c:v>1.6837</c:v>
                </c:pt>
                <c:pt idx="129">
                  <c:v>1.7131000000000001</c:v>
                </c:pt>
                <c:pt idx="130">
                  <c:v>1.6955</c:v>
                </c:pt>
                <c:pt idx="131">
                  <c:v>1.6745000000000001</c:v>
                </c:pt>
                <c:pt idx="132">
                  <c:v>1.6664000000000001</c:v>
                </c:pt>
                <c:pt idx="133">
                  <c:v>1.6574</c:v>
                </c:pt>
                <c:pt idx="134">
                  <c:v>1.5832999999999999</c:v>
                </c:pt>
                <c:pt idx="135">
                  <c:v>1.6135999999999999</c:v>
                </c:pt>
                <c:pt idx="136">
                  <c:v>1.5853999999999999</c:v>
                </c:pt>
                <c:pt idx="137">
                  <c:v>1.5625</c:v>
                </c:pt>
                <c:pt idx="138">
                  <c:v>1.5966</c:v>
                </c:pt>
                <c:pt idx="139">
                  <c:v>1.7492000000000001</c:v>
                </c:pt>
                <c:pt idx="140">
                  <c:v>1.7703</c:v>
                </c:pt>
                <c:pt idx="141">
                  <c:v>1.7864</c:v>
                </c:pt>
                <c:pt idx="142">
                  <c:v>1.8391</c:v>
                </c:pt>
                <c:pt idx="143">
                  <c:v>1.7849999999999999</c:v>
                </c:pt>
                <c:pt idx="144">
                  <c:v>1.7168000000000001</c:v>
                </c:pt>
                <c:pt idx="145">
                  <c:v>1.7952999999999999</c:v>
                </c:pt>
                <c:pt idx="146">
                  <c:v>1.8522000000000001</c:v>
                </c:pt>
                <c:pt idx="147">
                  <c:v>1.9810000000000001</c:v>
                </c:pt>
                <c:pt idx="148">
                  <c:v>2.0482</c:v>
                </c:pt>
                <c:pt idx="149">
                  <c:v>2.0295999999999998</c:v>
                </c:pt>
                <c:pt idx="150">
                  <c:v>2.0278999999999998</c:v>
                </c:pt>
                <c:pt idx="151">
                  <c:v>2.0268999999999999</c:v>
                </c:pt>
                <c:pt idx="152">
                  <c:v>2.0297000000000001</c:v>
                </c:pt>
                <c:pt idx="153">
                  <c:v>2.0661999999999998</c:v>
                </c:pt>
                <c:pt idx="154">
                  <c:v>2.0775000000000001</c:v>
                </c:pt>
                <c:pt idx="155">
                  <c:v>2.0280999999999998</c:v>
                </c:pt>
                <c:pt idx="156">
                  <c:v>1.9729000000000001</c:v>
                </c:pt>
                <c:pt idx="157">
                  <c:v>1.9842</c:v>
                </c:pt>
                <c:pt idx="158">
                  <c:v>2.0011000000000001</c:v>
                </c:pt>
                <c:pt idx="159">
                  <c:v>2.0365000000000002</c:v>
                </c:pt>
                <c:pt idx="160">
                  <c:v>2.1734</c:v>
                </c:pt>
                <c:pt idx="161">
                  <c:v>2.2517999999999998</c:v>
                </c:pt>
                <c:pt idx="162">
                  <c:v>2.3408000000000002</c:v>
                </c:pt>
                <c:pt idx="163">
                  <c:v>2.2641</c:v>
                </c:pt>
                <c:pt idx="164">
                  <c:v>2.1882000000000001</c:v>
                </c:pt>
                <c:pt idx="165">
                  <c:v>2.2959000000000001</c:v>
                </c:pt>
                <c:pt idx="166">
                  <c:v>2.3471000000000002</c:v>
                </c:pt>
                <c:pt idx="167">
                  <c:v>2.3858000000000001</c:v>
                </c:pt>
                <c:pt idx="168">
                  <c:v>2.3792</c:v>
                </c:pt>
                <c:pt idx="169">
                  <c:v>2.3250999999999999</c:v>
                </c:pt>
                <c:pt idx="170">
                  <c:v>2.2324999999999999</c:v>
                </c:pt>
                <c:pt idx="171">
                  <c:v>2.2195</c:v>
                </c:pt>
                <c:pt idx="172">
                  <c:v>2.2360000000000002</c:v>
                </c:pt>
                <c:pt idx="173">
                  <c:v>2.2242000000000002</c:v>
                </c:pt>
                <c:pt idx="174">
                  <c:v>2.2685</c:v>
                </c:pt>
                <c:pt idx="175">
                  <c:v>2.3378999999999999</c:v>
                </c:pt>
                <c:pt idx="176">
                  <c:v>2.4495</c:v>
                </c:pt>
                <c:pt idx="177">
                  <c:v>2.5527000000000002</c:v>
                </c:pt>
                <c:pt idx="178">
                  <c:v>2.6419000000000001</c:v>
                </c:pt>
                <c:pt idx="179">
                  <c:v>2.6345999999999998</c:v>
                </c:pt>
                <c:pt idx="180">
                  <c:v>2.8170000000000002</c:v>
                </c:pt>
                <c:pt idx="181">
                  <c:v>3.1414</c:v>
                </c:pt>
                <c:pt idx="182">
                  <c:v>3.0421</c:v>
                </c:pt>
                <c:pt idx="183">
                  <c:v>3.0562</c:v>
                </c:pt>
                <c:pt idx="184">
                  <c:v>3.1116999999999999</c:v>
                </c:pt>
                <c:pt idx="185">
                  <c:v>3.2288000000000001</c:v>
                </c:pt>
                <c:pt idx="186">
                  <c:v>3.5154000000000001</c:v>
                </c:pt>
                <c:pt idx="187">
                  <c:v>3.9032</c:v>
                </c:pt>
                <c:pt idx="188">
                  <c:v>3.8752</c:v>
                </c:pt>
                <c:pt idx="189">
                  <c:v>3.7858000000000001</c:v>
                </c:pt>
                <c:pt idx="190">
                  <c:v>3.8807999999999998</c:v>
                </c:pt>
                <c:pt idx="191">
                  <c:v>4.0556000000000001</c:v>
                </c:pt>
                <c:pt idx="192">
                  <c:v>3.9643999999999999</c:v>
                </c:pt>
                <c:pt idx="193">
                  <c:v>3.698</c:v>
                </c:pt>
                <c:pt idx="194">
                  <c:v>3.5634000000000001</c:v>
                </c:pt>
                <c:pt idx="195">
                  <c:v>3.5402999999999998</c:v>
                </c:pt>
                <c:pt idx="196">
                  <c:v>3.4234</c:v>
                </c:pt>
                <c:pt idx="197">
                  <c:v>3.2780999999999998</c:v>
                </c:pt>
                <c:pt idx="198">
                  <c:v>3.2086000000000001</c:v>
                </c:pt>
                <c:pt idx="199">
                  <c:v>3.2532000000000001</c:v>
                </c:pt>
                <c:pt idx="200">
                  <c:v>3.1854</c:v>
                </c:pt>
                <c:pt idx="201">
                  <c:v>3.3369</c:v>
                </c:pt>
                <c:pt idx="202">
                  <c:v>3.3540000000000001</c:v>
                </c:pt>
              </c:numCache>
            </c:numRef>
          </c:val>
          <c:extLst>
            <c:ext xmlns:c16="http://schemas.microsoft.com/office/drawing/2014/chart" uri="{C3380CC4-5D6E-409C-BE32-E72D297353CC}">
              <c16:uniqueId val="{00000000-6378-44F1-9972-054E38C7E3E6}"/>
            </c:ext>
          </c:extLst>
        </c:ser>
        <c:dLbls>
          <c:showLegendKey val="0"/>
          <c:showVal val="0"/>
          <c:showCatName val="0"/>
          <c:showSerName val="0"/>
          <c:showPercent val="0"/>
          <c:showBubbleSize val="0"/>
        </c:dLbls>
        <c:gapWidth val="150"/>
        <c:axId val="366442312"/>
        <c:axId val="366442704"/>
      </c:barChart>
      <c:dateAx>
        <c:axId val="366442312"/>
        <c:scaling>
          <c:orientation val="minMax"/>
        </c:scaling>
        <c:delete val="0"/>
        <c:axPos val="b"/>
        <c:numFmt formatCode="mmm\-yy_)" sourceLinked="0"/>
        <c:majorTickMark val="out"/>
        <c:minorTickMark val="none"/>
        <c:tickLblPos val="nextTo"/>
        <c:txPr>
          <a:bodyPr rot="-2640000"/>
          <a:lstStyle/>
          <a:p>
            <a:pPr>
              <a:defRPr sz="1100" b="1"/>
            </a:pPr>
            <a:endParaRPr lang="en-US"/>
          </a:p>
        </c:txPr>
        <c:crossAx val="366442704"/>
        <c:crosses val="autoZero"/>
        <c:auto val="1"/>
        <c:lblOffset val="100"/>
        <c:baseTimeUnit val="months"/>
        <c:majorUnit val="8"/>
        <c:majorTimeUnit val="months"/>
      </c:dateAx>
      <c:valAx>
        <c:axId val="366442704"/>
        <c:scaling>
          <c:orientation val="minMax"/>
        </c:scaling>
        <c:delete val="0"/>
        <c:axPos val="l"/>
        <c:majorGridlines/>
        <c:title>
          <c:tx>
            <c:rich>
              <a:bodyPr/>
              <a:lstStyle/>
              <a:p>
                <a:pPr>
                  <a:defRPr sz="1400" b="1"/>
                </a:pPr>
                <a:r>
                  <a:rPr lang="en-US" sz="1400" b="1" dirty="0"/>
                  <a:t>Reals per</a:t>
                </a:r>
                <a:r>
                  <a:rPr lang="en-US" sz="1400" b="1" baseline="0" dirty="0"/>
                  <a:t> Dollar</a:t>
                </a:r>
                <a:endParaRPr lang="en-US" sz="1400" b="1" dirty="0"/>
              </a:p>
            </c:rich>
          </c:tx>
          <c:overlay val="0"/>
        </c:title>
        <c:numFmt formatCode="#,##0.0" sourceLinked="0"/>
        <c:majorTickMark val="out"/>
        <c:minorTickMark val="none"/>
        <c:tickLblPos val="nextTo"/>
        <c:txPr>
          <a:bodyPr/>
          <a:lstStyle/>
          <a:p>
            <a:pPr>
              <a:defRPr sz="1400" b="1"/>
            </a:pPr>
            <a:endParaRPr lang="en-US"/>
          </a:p>
        </c:txPr>
        <c:crossAx val="366442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88335092134104E-2"/>
          <c:y val="5.2140748031496063E-2"/>
          <c:w val="0.92365668208999652"/>
          <c:h val="0.87881742125984252"/>
        </c:manualLayout>
      </c:layout>
      <c:barChart>
        <c:barDir val="col"/>
        <c:grouping val="clustered"/>
        <c:varyColors val="0"/>
        <c:ser>
          <c:idx val="0"/>
          <c:order val="0"/>
          <c:tx>
            <c:strRef>
              <c:f>Sheet1!$B$1</c:f>
              <c:strCache>
                <c:ptCount val="1"/>
                <c:pt idx="0">
                  <c:v>Series 1</c:v>
                </c:pt>
              </c:strCache>
            </c:strRef>
          </c:tx>
          <c:spPr>
            <a:solidFill>
              <a:srgbClr val="673BB8"/>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Sheet1!$B$2:$B$6</c:f>
              <c:numCache>
                <c:formatCode>0.00%</c:formatCode>
                <c:ptCount val="5"/>
                <c:pt idx="0">
                  <c:v>1.4939</c:v>
                </c:pt>
                <c:pt idx="1">
                  <c:v>1.2863</c:v>
                </c:pt>
                <c:pt idx="2">
                  <c:v>1.1734</c:v>
                </c:pt>
                <c:pt idx="3">
                  <c:v>0.94879999999999998</c:v>
                </c:pt>
                <c:pt idx="4">
                  <c:v>0.1663</c:v>
                </c:pt>
              </c:numCache>
            </c:numRef>
          </c:val>
          <c:extLst>
            <c:ext xmlns:c16="http://schemas.microsoft.com/office/drawing/2014/chart" uri="{C3380CC4-5D6E-409C-BE32-E72D297353CC}">
              <c16:uniqueId val="{00000000-AA21-49E9-ABB2-EFD68AC6CD41}"/>
            </c:ext>
          </c:extLst>
        </c:ser>
        <c:dLbls>
          <c:showLegendKey val="0"/>
          <c:showVal val="0"/>
          <c:showCatName val="0"/>
          <c:showSerName val="0"/>
          <c:showPercent val="0"/>
          <c:showBubbleSize val="0"/>
        </c:dLbls>
        <c:gapWidth val="219"/>
        <c:overlap val="-27"/>
        <c:axId val="366439568"/>
        <c:axId val="366436432"/>
      </c:barChart>
      <c:catAx>
        <c:axId val="3664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66436432"/>
        <c:crosses val="autoZero"/>
        <c:auto val="1"/>
        <c:lblAlgn val="ctr"/>
        <c:lblOffset val="100"/>
        <c:noMultiLvlLbl val="0"/>
      </c:catAx>
      <c:valAx>
        <c:axId val="366436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66439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97935103244836E-2"/>
          <c:y val="4.8669705760464151E-2"/>
          <c:w val="0.8856784660766962"/>
          <c:h val="0.88723672698807388"/>
        </c:manualLayout>
      </c:layout>
      <c:scatterChart>
        <c:scatterStyle val="lineMarker"/>
        <c:varyColors val="0"/>
        <c:ser>
          <c:idx val="0"/>
          <c:order val="0"/>
          <c:tx>
            <c:strRef>
              <c:f>Sheet1!$B$1</c:f>
              <c:strCache>
                <c:ptCount val="1"/>
                <c:pt idx="0">
                  <c:v>Y-Values</c:v>
                </c:pt>
              </c:strCache>
            </c:strRef>
          </c:tx>
          <c:spPr>
            <a:ln w="50800">
              <a:solidFill>
                <a:srgbClr val="673BB8"/>
              </a:solidFill>
            </a:ln>
          </c:spPr>
          <c:marker>
            <c:symbol val="none"/>
          </c:marker>
          <c:xVal>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Sheet1!$B$2:$B$44</c:f>
              <c:numCache>
                <c:formatCode>General</c:formatCode>
                <c:ptCount val="43"/>
                <c:pt idx="0">
                  <c:v>1.31</c:v>
                </c:pt>
                <c:pt idx="1">
                  <c:v>1.45</c:v>
                </c:pt>
                <c:pt idx="2">
                  <c:v>1.63</c:v>
                </c:pt>
                <c:pt idx="3">
                  <c:v>1.95</c:v>
                </c:pt>
                <c:pt idx="4">
                  <c:v>1.98</c:v>
                </c:pt>
                <c:pt idx="5">
                  <c:v>1.86</c:v>
                </c:pt>
                <c:pt idx="6">
                  <c:v>1.68</c:v>
                </c:pt>
                <c:pt idx="7">
                  <c:v>2.14</c:v>
                </c:pt>
                <c:pt idx="8">
                  <c:v>2.54</c:v>
                </c:pt>
                <c:pt idx="9">
                  <c:v>2.68</c:v>
                </c:pt>
                <c:pt idx="10">
                  <c:v>2.86</c:v>
                </c:pt>
                <c:pt idx="11">
                  <c:v>2.99</c:v>
                </c:pt>
                <c:pt idx="12">
                  <c:v>3.14</c:v>
                </c:pt>
                <c:pt idx="13">
                  <c:v>3.07</c:v>
                </c:pt>
                <c:pt idx="14">
                  <c:v>2.82</c:v>
                </c:pt>
                <c:pt idx="15">
                  <c:v>2.52</c:v>
                </c:pt>
                <c:pt idx="16">
                  <c:v>2.5299999999999998</c:v>
                </c:pt>
                <c:pt idx="17">
                  <c:v>2.38</c:v>
                </c:pt>
                <c:pt idx="18">
                  <c:v>2.73</c:v>
                </c:pt>
                <c:pt idx="19">
                  <c:v>2.5</c:v>
                </c:pt>
                <c:pt idx="20">
                  <c:v>2.5299999999999998</c:v>
                </c:pt>
                <c:pt idx="21">
                  <c:v>2.56</c:v>
                </c:pt>
                <c:pt idx="22">
                  <c:v>2.84</c:v>
                </c:pt>
                <c:pt idx="23">
                  <c:v>2.4700000000000002</c:v>
                </c:pt>
                <c:pt idx="24">
                  <c:v>2.29</c:v>
                </c:pt>
                <c:pt idx="25">
                  <c:v>2.4700000000000002</c:v>
                </c:pt>
                <c:pt idx="26">
                  <c:v>2.48</c:v>
                </c:pt>
                <c:pt idx="27">
                  <c:v>2.6</c:v>
                </c:pt>
                <c:pt idx="28">
                  <c:v>2.73</c:v>
                </c:pt>
                <c:pt idx="29">
                  <c:v>2.9</c:v>
                </c:pt>
                <c:pt idx="30">
                  <c:v>2.75</c:v>
                </c:pt>
                <c:pt idx="31">
                  <c:v>2.54</c:v>
                </c:pt>
                <c:pt idx="32">
                  <c:v>2.48</c:v>
                </c:pt>
                <c:pt idx="33">
                  <c:v>2.41</c:v>
                </c:pt>
                <c:pt idx="34">
                  <c:v>2.08</c:v>
                </c:pt>
                <c:pt idx="35">
                  <c:v>1.99</c:v>
                </c:pt>
                <c:pt idx="36">
                  <c:v>1.97</c:v>
                </c:pt>
                <c:pt idx="37">
                  <c:v>1.88</c:v>
                </c:pt>
                <c:pt idx="38">
                  <c:v>1.69</c:v>
                </c:pt>
                <c:pt idx="39">
                  <c:v>1.55</c:v>
                </c:pt>
                <c:pt idx="40">
                  <c:v>1.49</c:v>
                </c:pt>
                <c:pt idx="41">
                  <c:v>1.49</c:v>
                </c:pt>
                <c:pt idx="42">
                  <c:v>1.85</c:v>
                </c:pt>
              </c:numCache>
            </c:numRef>
          </c:yVal>
          <c:smooth val="0"/>
          <c:extLst>
            <c:ext xmlns:c16="http://schemas.microsoft.com/office/drawing/2014/chart" uri="{C3380CC4-5D6E-409C-BE32-E72D297353CC}">
              <c16:uniqueId val="{00000000-B892-40D7-82F6-E139278979E6}"/>
            </c:ext>
          </c:extLst>
        </c:ser>
        <c:ser>
          <c:idx val="1"/>
          <c:order val="1"/>
          <c:tx>
            <c:strRef>
              <c:f>Sheet1!$C$1</c:f>
              <c:strCache>
                <c:ptCount val="1"/>
                <c:pt idx="0">
                  <c:v>Column1</c:v>
                </c:pt>
              </c:strCache>
            </c:strRef>
          </c:tx>
          <c:spPr>
            <a:ln>
              <a:solidFill>
                <a:srgbClr val="00693E"/>
              </a:solidFill>
            </a:ln>
          </c:spPr>
          <c:marker>
            <c:symbol val="none"/>
          </c:marker>
          <c:xVal>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Sheet1!$C$2:$C$44</c:f>
              <c:numCache>
                <c:formatCode>General</c:formatCode>
                <c:ptCount val="43"/>
                <c:pt idx="0">
                  <c:v>0.86</c:v>
                </c:pt>
                <c:pt idx="1">
                  <c:v>0.86</c:v>
                </c:pt>
                <c:pt idx="2">
                  <c:v>0.86</c:v>
                </c:pt>
                <c:pt idx="3">
                  <c:v>0.86</c:v>
                </c:pt>
                <c:pt idx="4">
                  <c:v>0.86</c:v>
                </c:pt>
                <c:pt idx="5">
                  <c:v>0.86</c:v>
                </c:pt>
                <c:pt idx="6">
                  <c:v>0.86</c:v>
                </c:pt>
                <c:pt idx="7">
                  <c:v>0.86</c:v>
                </c:pt>
                <c:pt idx="8">
                  <c:v>0.86</c:v>
                </c:pt>
                <c:pt idx="9">
                  <c:v>0.86</c:v>
                </c:pt>
                <c:pt idx="10">
                  <c:v>0.86</c:v>
                </c:pt>
                <c:pt idx="11">
                  <c:v>0.86</c:v>
                </c:pt>
                <c:pt idx="12">
                  <c:v>0.86</c:v>
                </c:pt>
                <c:pt idx="13">
                  <c:v>0.86</c:v>
                </c:pt>
                <c:pt idx="14">
                  <c:v>0.86</c:v>
                </c:pt>
                <c:pt idx="15">
                  <c:v>0.86</c:v>
                </c:pt>
                <c:pt idx="16">
                  <c:v>0.86</c:v>
                </c:pt>
                <c:pt idx="17">
                  <c:v>0.86</c:v>
                </c:pt>
                <c:pt idx="18">
                  <c:v>0.86</c:v>
                </c:pt>
                <c:pt idx="19">
                  <c:v>0.86</c:v>
                </c:pt>
                <c:pt idx="20">
                  <c:v>0.86</c:v>
                </c:pt>
                <c:pt idx="21">
                  <c:v>0.86</c:v>
                </c:pt>
                <c:pt idx="22">
                  <c:v>0.86</c:v>
                </c:pt>
                <c:pt idx="23">
                  <c:v>0.86</c:v>
                </c:pt>
                <c:pt idx="24">
                  <c:v>0.86</c:v>
                </c:pt>
                <c:pt idx="25">
                  <c:v>0.86</c:v>
                </c:pt>
                <c:pt idx="26">
                  <c:v>0.86</c:v>
                </c:pt>
                <c:pt idx="27">
                  <c:v>0.86</c:v>
                </c:pt>
                <c:pt idx="28">
                  <c:v>0.86</c:v>
                </c:pt>
                <c:pt idx="29">
                  <c:v>0.86</c:v>
                </c:pt>
                <c:pt idx="30">
                  <c:v>0.86</c:v>
                </c:pt>
                <c:pt idx="31">
                  <c:v>0.86</c:v>
                </c:pt>
                <c:pt idx="32">
                  <c:v>0.86</c:v>
                </c:pt>
                <c:pt idx="33">
                  <c:v>0.86</c:v>
                </c:pt>
                <c:pt idx="34">
                  <c:v>0.86</c:v>
                </c:pt>
                <c:pt idx="35">
                  <c:v>0.86</c:v>
                </c:pt>
                <c:pt idx="36">
                  <c:v>0.86</c:v>
                </c:pt>
                <c:pt idx="37">
                  <c:v>0.86</c:v>
                </c:pt>
                <c:pt idx="38">
                  <c:v>0.86</c:v>
                </c:pt>
                <c:pt idx="39">
                  <c:v>0.86</c:v>
                </c:pt>
                <c:pt idx="40">
                  <c:v>0.86</c:v>
                </c:pt>
                <c:pt idx="41">
                  <c:v>0.86</c:v>
                </c:pt>
                <c:pt idx="42">
                  <c:v>0.86</c:v>
                </c:pt>
              </c:numCache>
            </c:numRef>
          </c:yVal>
          <c:smooth val="0"/>
          <c:extLst>
            <c:ext xmlns:c16="http://schemas.microsoft.com/office/drawing/2014/chart" uri="{C3380CC4-5D6E-409C-BE32-E72D297353CC}">
              <c16:uniqueId val="{00000000-09D3-4F72-8F04-572EBB22B854}"/>
            </c:ext>
          </c:extLst>
        </c:ser>
        <c:ser>
          <c:idx val="2"/>
          <c:order val="2"/>
          <c:tx>
            <c:strRef>
              <c:f>Sheet1!$D$1</c:f>
              <c:strCache>
                <c:ptCount val="1"/>
                <c:pt idx="0">
                  <c:v>Column2</c:v>
                </c:pt>
              </c:strCache>
            </c:strRef>
          </c:tx>
          <c:spPr>
            <a:ln>
              <a:solidFill>
                <a:srgbClr val="00693E"/>
              </a:solidFill>
            </a:ln>
          </c:spPr>
          <c:marker>
            <c:symbol val="none"/>
          </c:marker>
          <c:xVal>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Sheet1!$D$2:$D$44</c:f>
              <c:numCache>
                <c:formatCode>General</c:formatCode>
                <c:ptCount val="43"/>
                <c:pt idx="0">
                  <c:v>1.43</c:v>
                </c:pt>
                <c:pt idx="1">
                  <c:v>1.43</c:v>
                </c:pt>
                <c:pt idx="2">
                  <c:v>1.43</c:v>
                </c:pt>
                <c:pt idx="3">
                  <c:v>1.43</c:v>
                </c:pt>
                <c:pt idx="4">
                  <c:v>1.43</c:v>
                </c:pt>
                <c:pt idx="5">
                  <c:v>1.43</c:v>
                </c:pt>
                <c:pt idx="6">
                  <c:v>1.43</c:v>
                </c:pt>
                <c:pt idx="7">
                  <c:v>1.43</c:v>
                </c:pt>
                <c:pt idx="8">
                  <c:v>1.43</c:v>
                </c:pt>
                <c:pt idx="9">
                  <c:v>1.43</c:v>
                </c:pt>
                <c:pt idx="10">
                  <c:v>1.43</c:v>
                </c:pt>
                <c:pt idx="11">
                  <c:v>1.43</c:v>
                </c:pt>
                <c:pt idx="12">
                  <c:v>1.43</c:v>
                </c:pt>
                <c:pt idx="13">
                  <c:v>1.43</c:v>
                </c:pt>
                <c:pt idx="14">
                  <c:v>1.43</c:v>
                </c:pt>
                <c:pt idx="15">
                  <c:v>1.43</c:v>
                </c:pt>
                <c:pt idx="16">
                  <c:v>1.43</c:v>
                </c:pt>
                <c:pt idx="17">
                  <c:v>1.43</c:v>
                </c:pt>
                <c:pt idx="18">
                  <c:v>1.43</c:v>
                </c:pt>
                <c:pt idx="19">
                  <c:v>1.43</c:v>
                </c:pt>
                <c:pt idx="20">
                  <c:v>1.43</c:v>
                </c:pt>
                <c:pt idx="21">
                  <c:v>1.43</c:v>
                </c:pt>
                <c:pt idx="22">
                  <c:v>1.43</c:v>
                </c:pt>
                <c:pt idx="23">
                  <c:v>1.43</c:v>
                </c:pt>
                <c:pt idx="24">
                  <c:v>1.43</c:v>
                </c:pt>
                <c:pt idx="25">
                  <c:v>1.43</c:v>
                </c:pt>
                <c:pt idx="26">
                  <c:v>1.43</c:v>
                </c:pt>
                <c:pt idx="27">
                  <c:v>1.43</c:v>
                </c:pt>
                <c:pt idx="28">
                  <c:v>1.43</c:v>
                </c:pt>
                <c:pt idx="29">
                  <c:v>1.43</c:v>
                </c:pt>
                <c:pt idx="30">
                  <c:v>1.43</c:v>
                </c:pt>
                <c:pt idx="31">
                  <c:v>1.43</c:v>
                </c:pt>
                <c:pt idx="32">
                  <c:v>1.43</c:v>
                </c:pt>
                <c:pt idx="33">
                  <c:v>1.43</c:v>
                </c:pt>
                <c:pt idx="34">
                  <c:v>1.43</c:v>
                </c:pt>
                <c:pt idx="35">
                  <c:v>1.43</c:v>
                </c:pt>
                <c:pt idx="36">
                  <c:v>1.43</c:v>
                </c:pt>
                <c:pt idx="37">
                  <c:v>1.43</c:v>
                </c:pt>
                <c:pt idx="38">
                  <c:v>1.43</c:v>
                </c:pt>
                <c:pt idx="39">
                  <c:v>1.43</c:v>
                </c:pt>
                <c:pt idx="40">
                  <c:v>1.43</c:v>
                </c:pt>
                <c:pt idx="41">
                  <c:v>1.43</c:v>
                </c:pt>
                <c:pt idx="42">
                  <c:v>1.43</c:v>
                </c:pt>
              </c:numCache>
            </c:numRef>
          </c:yVal>
          <c:smooth val="0"/>
          <c:extLst>
            <c:ext xmlns:c16="http://schemas.microsoft.com/office/drawing/2014/chart" uri="{C3380CC4-5D6E-409C-BE32-E72D297353CC}">
              <c16:uniqueId val="{00000001-09D3-4F72-8F04-572EBB22B854}"/>
            </c:ext>
          </c:extLst>
        </c:ser>
        <c:ser>
          <c:idx val="3"/>
          <c:order val="3"/>
          <c:tx>
            <c:strRef>
              <c:f>Sheet1!$E$1</c:f>
              <c:strCache>
                <c:ptCount val="1"/>
                <c:pt idx="0">
                  <c:v>Column3</c:v>
                </c:pt>
              </c:strCache>
            </c:strRef>
          </c:tx>
          <c:spPr>
            <a:ln>
              <a:solidFill>
                <a:srgbClr val="00693E"/>
              </a:solidFill>
            </a:ln>
          </c:spPr>
          <c:marker>
            <c:symbol val="none"/>
          </c:marker>
          <c:xVal>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Sheet1!$E$2:$E$44</c:f>
              <c:numCache>
                <c:formatCode>General</c:formatCode>
                <c:ptCount val="43"/>
                <c:pt idx="0">
                  <c:v>2.0299999999999998</c:v>
                </c:pt>
                <c:pt idx="1">
                  <c:v>2.0299999999999998</c:v>
                </c:pt>
                <c:pt idx="2">
                  <c:v>2.0299999999999998</c:v>
                </c:pt>
                <c:pt idx="3">
                  <c:v>2.0299999999999998</c:v>
                </c:pt>
                <c:pt idx="4">
                  <c:v>2.0299999999999998</c:v>
                </c:pt>
                <c:pt idx="5">
                  <c:v>2.0299999999999998</c:v>
                </c:pt>
                <c:pt idx="6">
                  <c:v>2.0299999999999998</c:v>
                </c:pt>
                <c:pt idx="7">
                  <c:v>2.0299999999999998</c:v>
                </c:pt>
                <c:pt idx="8">
                  <c:v>2.0299999999999998</c:v>
                </c:pt>
                <c:pt idx="9">
                  <c:v>2.0299999999999998</c:v>
                </c:pt>
                <c:pt idx="10">
                  <c:v>2.0299999999999998</c:v>
                </c:pt>
                <c:pt idx="11">
                  <c:v>2.0299999999999998</c:v>
                </c:pt>
                <c:pt idx="12">
                  <c:v>2.0299999999999998</c:v>
                </c:pt>
                <c:pt idx="13">
                  <c:v>2.0299999999999998</c:v>
                </c:pt>
                <c:pt idx="14">
                  <c:v>2.0299999999999998</c:v>
                </c:pt>
                <c:pt idx="15">
                  <c:v>2.0299999999999998</c:v>
                </c:pt>
                <c:pt idx="16">
                  <c:v>2.0299999999999998</c:v>
                </c:pt>
                <c:pt idx="17">
                  <c:v>2.0299999999999998</c:v>
                </c:pt>
                <c:pt idx="18">
                  <c:v>2.0299999999999998</c:v>
                </c:pt>
                <c:pt idx="19">
                  <c:v>2.0299999999999998</c:v>
                </c:pt>
                <c:pt idx="20">
                  <c:v>2.0299999999999998</c:v>
                </c:pt>
                <c:pt idx="21">
                  <c:v>2.0299999999999998</c:v>
                </c:pt>
                <c:pt idx="22">
                  <c:v>2.0299999999999998</c:v>
                </c:pt>
                <c:pt idx="23">
                  <c:v>2.0299999999999998</c:v>
                </c:pt>
                <c:pt idx="24">
                  <c:v>2.0299999999999998</c:v>
                </c:pt>
                <c:pt idx="25">
                  <c:v>2.0299999999999998</c:v>
                </c:pt>
                <c:pt idx="26">
                  <c:v>2.0299999999999998</c:v>
                </c:pt>
                <c:pt idx="27">
                  <c:v>2.0299999999999998</c:v>
                </c:pt>
                <c:pt idx="28">
                  <c:v>2.0299999999999998</c:v>
                </c:pt>
                <c:pt idx="29">
                  <c:v>2.0299999999999998</c:v>
                </c:pt>
                <c:pt idx="30">
                  <c:v>2.0299999999999998</c:v>
                </c:pt>
                <c:pt idx="31">
                  <c:v>2.0299999999999998</c:v>
                </c:pt>
                <c:pt idx="32">
                  <c:v>2.0299999999999998</c:v>
                </c:pt>
                <c:pt idx="33">
                  <c:v>2.0299999999999998</c:v>
                </c:pt>
                <c:pt idx="34">
                  <c:v>2.0299999999999998</c:v>
                </c:pt>
                <c:pt idx="35">
                  <c:v>2.0299999999999998</c:v>
                </c:pt>
                <c:pt idx="36">
                  <c:v>2.0299999999999998</c:v>
                </c:pt>
                <c:pt idx="37">
                  <c:v>2.0299999999999998</c:v>
                </c:pt>
                <c:pt idx="38">
                  <c:v>2.0299999999999998</c:v>
                </c:pt>
                <c:pt idx="39">
                  <c:v>2.0299999999999998</c:v>
                </c:pt>
                <c:pt idx="40">
                  <c:v>2.0299999999999998</c:v>
                </c:pt>
                <c:pt idx="41">
                  <c:v>2.0299999999999998</c:v>
                </c:pt>
                <c:pt idx="42">
                  <c:v>2.0299999999999998</c:v>
                </c:pt>
              </c:numCache>
            </c:numRef>
          </c:yVal>
          <c:smooth val="0"/>
          <c:extLst>
            <c:ext xmlns:c16="http://schemas.microsoft.com/office/drawing/2014/chart" uri="{C3380CC4-5D6E-409C-BE32-E72D297353CC}">
              <c16:uniqueId val="{00000002-09D3-4F72-8F04-572EBB22B854}"/>
            </c:ext>
          </c:extLst>
        </c:ser>
        <c:ser>
          <c:idx val="4"/>
          <c:order val="4"/>
          <c:tx>
            <c:strRef>
              <c:f>Sheet1!$F$1</c:f>
              <c:strCache>
                <c:ptCount val="1"/>
                <c:pt idx="0">
                  <c:v>Column4</c:v>
                </c:pt>
              </c:strCache>
            </c:strRef>
          </c:tx>
          <c:spPr>
            <a:ln>
              <a:solidFill>
                <a:srgbClr val="00693E"/>
              </a:solidFill>
            </a:ln>
          </c:spPr>
          <c:marker>
            <c:symbol val="none"/>
          </c:marker>
          <c:xVal>
            <c:numRef>
              <c:f>Sheet1!$A$2:$A$44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Sheet1!$F$2:$F$44</c:f>
              <c:numCache>
                <c:formatCode>General</c:formatCode>
                <c:ptCount val="43"/>
                <c:pt idx="0">
                  <c:v>2.88</c:v>
                </c:pt>
                <c:pt idx="1">
                  <c:v>2.88</c:v>
                </c:pt>
                <c:pt idx="2">
                  <c:v>2.88</c:v>
                </c:pt>
                <c:pt idx="3">
                  <c:v>2.88</c:v>
                </c:pt>
                <c:pt idx="4">
                  <c:v>2.88</c:v>
                </c:pt>
                <c:pt idx="5">
                  <c:v>2.88</c:v>
                </c:pt>
                <c:pt idx="6">
                  <c:v>2.88</c:v>
                </c:pt>
                <c:pt idx="7">
                  <c:v>2.88</c:v>
                </c:pt>
                <c:pt idx="8">
                  <c:v>2.88</c:v>
                </c:pt>
                <c:pt idx="9">
                  <c:v>2.88</c:v>
                </c:pt>
                <c:pt idx="10">
                  <c:v>2.88</c:v>
                </c:pt>
                <c:pt idx="11">
                  <c:v>2.88</c:v>
                </c:pt>
                <c:pt idx="12">
                  <c:v>2.88</c:v>
                </c:pt>
                <c:pt idx="13">
                  <c:v>2.88</c:v>
                </c:pt>
                <c:pt idx="14">
                  <c:v>2.88</c:v>
                </c:pt>
                <c:pt idx="15">
                  <c:v>2.88</c:v>
                </c:pt>
                <c:pt idx="16">
                  <c:v>2.88</c:v>
                </c:pt>
                <c:pt idx="17">
                  <c:v>2.88</c:v>
                </c:pt>
                <c:pt idx="18">
                  <c:v>2.88</c:v>
                </c:pt>
                <c:pt idx="19">
                  <c:v>2.88</c:v>
                </c:pt>
                <c:pt idx="20">
                  <c:v>2.88</c:v>
                </c:pt>
                <c:pt idx="21">
                  <c:v>2.88</c:v>
                </c:pt>
                <c:pt idx="22">
                  <c:v>2.88</c:v>
                </c:pt>
                <c:pt idx="23">
                  <c:v>2.88</c:v>
                </c:pt>
                <c:pt idx="24">
                  <c:v>2.88</c:v>
                </c:pt>
                <c:pt idx="25">
                  <c:v>2.88</c:v>
                </c:pt>
                <c:pt idx="26">
                  <c:v>2.88</c:v>
                </c:pt>
                <c:pt idx="27">
                  <c:v>2.88</c:v>
                </c:pt>
                <c:pt idx="28">
                  <c:v>2.88</c:v>
                </c:pt>
                <c:pt idx="29">
                  <c:v>2.88</c:v>
                </c:pt>
                <c:pt idx="30">
                  <c:v>2.88</c:v>
                </c:pt>
                <c:pt idx="31">
                  <c:v>2.88</c:v>
                </c:pt>
                <c:pt idx="32">
                  <c:v>2.88</c:v>
                </c:pt>
                <c:pt idx="33">
                  <c:v>2.88</c:v>
                </c:pt>
                <c:pt idx="34">
                  <c:v>2.88</c:v>
                </c:pt>
                <c:pt idx="35">
                  <c:v>2.88</c:v>
                </c:pt>
                <c:pt idx="36">
                  <c:v>2.88</c:v>
                </c:pt>
                <c:pt idx="37">
                  <c:v>2.88</c:v>
                </c:pt>
                <c:pt idx="38">
                  <c:v>2.88</c:v>
                </c:pt>
                <c:pt idx="39">
                  <c:v>2.88</c:v>
                </c:pt>
                <c:pt idx="40">
                  <c:v>2.88</c:v>
                </c:pt>
                <c:pt idx="41">
                  <c:v>2.88</c:v>
                </c:pt>
                <c:pt idx="42">
                  <c:v>2.88</c:v>
                </c:pt>
              </c:numCache>
            </c:numRef>
          </c:yVal>
          <c:smooth val="0"/>
          <c:extLst>
            <c:ext xmlns:c16="http://schemas.microsoft.com/office/drawing/2014/chart" uri="{C3380CC4-5D6E-409C-BE32-E72D297353CC}">
              <c16:uniqueId val="{00000003-09D3-4F72-8F04-572EBB22B854}"/>
            </c:ext>
          </c:extLst>
        </c:ser>
        <c:dLbls>
          <c:showLegendKey val="0"/>
          <c:showVal val="0"/>
          <c:showCatName val="0"/>
          <c:showSerName val="0"/>
          <c:showPercent val="0"/>
          <c:showBubbleSize val="0"/>
        </c:dLbls>
        <c:axId val="350070736"/>
        <c:axId val="350071128"/>
      </c:scatterChart>
      <c:valAx>
        <c:axId val="350070736"/>
        <c:scaling>
          <c:orientation val="minMax"/>
          <c:max val="2015"/>
          <c:min val="1973"/>
        </c:scaling>
        <c:delete val="0"/>
        <c:axPos val="b"/>
        <c:numFmt formatCode="General" sourceLinked="0"/>
        <c:majorTickMark val="out"/>
        <c:minorTickMark val="none"/>
        <c:tickLblPos val="nextTo"/>
        <c:txPr>
          <a:bodyPr/>
          <a:lstStyle/>
          <a:p>
            <a:pPr>
              <a:defRPr sz="1200" b="1"/>
            </a:pPr>
            <a:endParaRPr lang="en-US"/>
          </a:p>
        </c:txPr>
        <c:crossAx val="350071128"/>
        <c:crosses val="autoZero"/>
        <c:crossBetween val="midCat"/>
        <c:majorUnit val="4"/>
      </c:valAx>
      <c:valAx>
        <c:axId val="350071128"/>
        <c:scaling>
          <c:orientation val="minMax"/>
        </c:scaling>
        <c:delete val="0"/>
        <c:axPos val="l"/>
        <c:majorGridlines/>
        <c:title>
          <c:tx>
            <c:rich>
              <a:bodyPr rot="-5400000" vert="horz"/>
              <a:lstStyle/>
              <a:p>
                <a:pPr>
                  <a:defRPr b="1"/>
                </a:pPr>
                <a:r>
                  <a:rPr lang="en-US" b="1" dirty="0"/>
                  <a:t>Probability of Default (%)</a:t>
                </a:r>
              </a:p>
            </c:rich>
          </c:tx>
          <c:layout>
            <c:manualLayout>
              <c:xMode val="edge"/>
              <c:yMode val="edge"/>
              <c:x val="1.3888888888888905E-2"/>
              <c:y val="0.19701381077365324"/>
            </c:manualLayout>
          </c:layout>
          <c:overlay val="0"/>
        </c:title>
        <c:numFmt formatCode="#,##0.0" sourceLinked="0"/>
        <c:majorTickMark val="out"/>
        <c:minorTickMark val="none"/>
        <c:tickLblPos val="nextTo"/>
        <c:txPr>
          <a:bodyPr/>
          <a:lstStyle/>
          <a:p>
            <a:pPr>
              <a:defRPr b="1"/>
            </a:pPr>
            <a:endParaRPr lang="en-US"/>
          </a:p>
        </c:txPr>
        <c:crossAx val="350070736"/>
        <c:crosses val="autoZero"/>
        <c:crossBetween val="midCat"/>
      </c:valAx>
      <c:spPr>
        <a:ln>
          <a:solidFill>
            <a:schemeClr val="tx1"/>
          </a:solidFill>
        </a:ln>
      </c:spPr>
    </c:plotArea>
    <c:plotVisOnly val="1"/>
    <c:dispBlanksAs val="gap"/>
    <c:showDLblsOverMax val="0"/>
  </c:chart>
  <c:spPr>
    <a:ln>
      <a:noFill/>
    </a:ln>
  </c:spPr>
  <c:txPr>
    <a:bodyPr/>
    <a:lstStyle/>
    <a:p>
      <a:pPr>
        <a:defRPr sz="1200">
          <a:solidFill>
            <a:sysClr val="windowText" lastClr="000000"/>
          </a:solidFill>
          <a:latin typeface="Times New Roman" pitchFamily="18" charset="0"/>
          <a:cs typeface="Times New Roman" pitchFamily="18"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0.30088</cdr:x>
      <cdr:y>0.77193</cdr:y>
    </cdr:from>
    <cdr:to>
      <cdr:x>0.40708</cdr:x>
      <cdr:y>0.98246</cdr:y>
    </cdr:to>
    <cdr:sp macro="" textlink="">
      <cdr:nvSpPr>
        <cdr:cNvPr id="4" name="TextBox 3"/>
        <cdr:cNvSpPr txBox="1"/>
      </cdr:nvSpPr>
      <cdr:spPr>
        <a:xfrm xmlns:a="http://schemas.openxmlformats.org/drawingml/2006/main">
          <a:off x="2590799" y="3352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0.19469</cdr:x>
      <cdr:y>0.57895</cdr:y>
    </cdr:from>
    <cdr:to>
      <cdr:x>0.37168</cdr:x>
      <cdr:y>0.72775</cdr:y>
    </cdr:to>
    <cdr:sp macro="" textlink="">
      <cdr:nvSpPr>
        <cdr:cNvPr id="7" name="Rectangle 6"/>
        <cdr:cNvSpPr/>
      </cdr:nvSpPr>
      <cdr:spPr>
        <a:xfrm xmlns:a="http://schemas.openxmlformats.org/drawingml/2006/main">
          <a:off x="1676399" y="2514600"/>
          <a:ext cx="1524000" cy="646331"/>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3600" b="1" cap="none" spc="0" dirty="0">
              <a:ln w="22225">
                <a:solidFill>
                  <a:schemeClr val="accent2"/>
                </a:solidFill>
                <a:prstDash val="solid"/>
              </a:ln>
              <a:solidFill>
                <a:schemeClr val="accent2">
                  <a:lumMod val="40000"/>
                  <a:lumOff val="60000"/>
                </a:schemeClr>
              </a:solidFill>
              <a:effectLst/>
            </a:rPr>
            <a:t>BB</a:t>
          </a:r>
        </a:p>
      </cdr:txBody>
    </cdr:sp>
  </cdr:relSizeAnchor>
  <cdr:relSizeAnchor xmlns:cdr="http://schemas.openxmlformats.org/drawingml/2006/chartDrawing">
    <cdr:from>
      <cdr:x>0.0885</cdr:x>
      <cdr:y>0.22807</cdr:y>
    </cdr:from>
    <cdr:to>
      <cdr:x>0.26549</cdr:x>
      <cdr:y>0.37688</cdr:y>
    </cdr:to>
    <cdr:sp macro="" textlink="">
      <cdr:nvSpPr>
        <cdr:cNvPr id="8" name="Rectangle 7"/>
        <cdr:cNvSpPr/>
      </cdr:nvSpPr>
      <cdr:spPr>
        <a:xfrm xmlns:a="http://schemas.openxmlformats.org/drawingml/2006/main">
          <a:off x="761999" y="990600"/>
          <a:ext cx="1524000" cy="646331"/>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600" b="1" cap="none" spc="0" dirty="0">
              <a:ln w="22225">
                <a:solidFill>
                  <a:schemeClr val="accent2"/>
                </a:solidFill>
                <a:prstDash val="solid"/>
              </a:ln>
              <a:solidFill>
                <a:schemeClr val="accent2">
                  <a:lumMod val="40000"/>
                  <a:lumOff val="60000"/>
                </a:schemeClr>
              </a:solidFill>
              <a:effectLst/>
            </a:rPr>
            <a:t>B+</a:t>
          </a:r>
        </a:p>
      </cdr:txBody>
    </cdr:sp>
  </cdr:relSizeAnchor>
  <cdr:relSizeAnchor xmlns:cdr="http://schemas.openxmlformats.org/drawingml/2006/chartDrawing">
    <cdr:from>
      <cdr:x>0.0885</cdr:x>
      <cdr:y>0.05718</cdr:y>
    </cdr:from>
    <cdr:to>
      <cdr:x>0.26549</cdr:x>
      <cdr:y>0.20598</cdr:y>
    </cdr:to>
    <cdr:sp macro="" textlink="">
      <cdr:nvSpPr>
        <cdr:cNvPr id="9" name="Rectangle 8"/>
        <cdr:cNvSpPr/>
      </cdr:nvSpPr>
      <cdr:spPr>
        <a:xfrm xmlns:a="http://schemas.openxmlformats.org/drawingml/2006/main">
          <a:off x="761999" y="248334"/>
          <a:ext cx="1524000" cy="646331"/>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600" b="1" cap="none" spc="0" dirty="0">
              <a:ln w="22225">
                <a:solidFill>
                  <a:schemeClr val="accent2"/>
                </a:solidFill>
                <a:prstDash val="solid"/>
              </a:ln>
              <a:solidFill>
                <a:schemeClr val="accent2">
                  <a:lumMod val="40000"/>
                  <a:lumOff val="60000"/>
                </a:schemeClr>
              </a:solidFill>
              <a:effectLst/>
            </a:rPr>
            <a:t>B</a:t>
          </a:r>
        </a:p>
      </cdr:txBody>
    </cdr:sp>
  </cdr:relSizeAnchor>
</c:userShapes>
</file>

<file path=ppt/drawings/drawing2.xml><?xml version="1.0" encoding="utf-8"?>
<c:userShapes xmlns:c="http://schemas.openxmlformats.org/drawingml/2006/chart">
  <cdr:relSizeAnchor xmlns:cdr="http://schemas.openxmlformats.org/drawingml/2006/chartDrawing">
    <cdr:from>
      <cdr:x>0.81439</cdr:x>
      <cdr:y>0.55273</cdr:y>
    </cdr:from>
    <cdr:to>
      <cdr:x>0.98105</cdr:x>
      <cdr:y>0.60416</cdr:y>
    </cdr:to>
    <cdr:cxnSp macro="">
      <cdr:nvCxnSpPr>
        <cdr:cNvPr id="5" name="Straight Connector 4"/>
        <cdr:cNvCxnSpPr/>
      </cdr:nvCxnSpPr>
      <cdr:spPr>
        <a:xfrm xmlns:a="http://schemas.openxmlformats.org/drawingml/2006/main" flipV="1">
          <a:off x="7074400" y="2246311"/>
          <a:ext cx="1447742" cy="209012"/>
        </a:xfrm>
        <a:prstGeom xmlns:a="http://schemas.openxmlformats.org/drawingml/2006/main" prst="line">
          <a:avLst/>
        </a:prstGeom>
        <a:ln xmlns:a="http://schemas.openxmlformats.org/drawingml/2006/main" w="2857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0.73214</cdr:x>
      <cdr:y>0.03699</cdr:y>
    </cdr:from>
    <cdr:to>
      <cdr:x>0.73214</cdr:x>
      <cdr:y>0.85202</cdr:y>
    </cdr:to>
    <cdr:cxnSp macro="">
      <cdr:nvCxnSpPr>
        <cdr:cNvPr id="2" name="Straight Connector 1"/>
        <cdr:cNvCxnSpPr/>
      </cdr:nvCxnSpPr>
      <cdr:spPr>
        <a:xfrm xmlns:a="http://schemas.openxmlformats.org/drawingml/2006/main" flipV="1">
          <a:off x="6248400" y="152400"/>
          <a:ext cx="0" cy="3357564"/>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0.35685</cdr:x>
      <cdr:y>0.32452</cdr:y>
    </cdr:from>
    <cdr:to>
      <cdr:x>0.79252</cdr:x>
      <cdr:y>0.8606</cdr:y>
    </cdr:to>
    <cdr:sp macro="" textlink="">
      <cdr:nvSpPr>
        <cdr:cNvPr id="2" name="TextBox 1"/>
        <cdr:cNvSpPr txBox="1"/>
      </cdr:nvSpPr>
      <cdr:spPr>
        <a:xfrm xmlns:a="http://schemas.openxmlformats.org/drawingml/2006/main">
          <a:off x="3752460" y="1412097"/>
          <a:ext cx="4581332" cy="23326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dirty="0"/>
            <a:t>Average =       $130,984</a:t>
          </a:r>
        </a:p>
        <a:p xmlns:a="http://schemas.openxmlformats.org/drawingml/2006/main">
          <a:endParaRPr lang="en-US" sz="3200" dirty="0"/>
        </a:p>
        <a:p xmlns:a="http://schemas.openxmlformats.org/drawingml/2006/main">
          <a:r>
            <a:rPr lang="en-US" sz="3200" dirty="0"/>
            <a:t>Maximum =   $196,356</a:t>
          </a:r>
        </a:p>
        <a:p xmlns:a="http://schemas.openxmlformats.org/drawingml/2006/main">
          <a:r>
            <a:rPr lang="en-US" sz="3200" dirty="0"/>
            <a:t>Minimum =    $  45,470</a:t>
          </a:r>
        </a:p>
      </cdr:txBody>
    </cdr:sp>
  </cdr:relSizeAnchor>
  <cdr:relSizeAnchor xmlns:cdr="http://schemas.openxmlformats.org/drawingml/2006/chartDrawing">
    <cdr:from>
      <cdr:x>0.13594</cdr:x>
      <cdr:y>0.33486</cdr:y>
    </cdr:from>
    <cdr:to>
      <cdr:x>0.96261</cdr:x>
      <cdr:y>0.33486</cdr:y>
    </cdr:to>
    <cdr:cxnSp macro="">
      <cdr:nvCxnSpPr>
        <cdr:cNvPr id="4" name="Straight Connector 3"/>
        <cdr:cNvCxnSpPr/>
      </cdr:nvCxnSpPr>
      <cdr:spPr>
        <a:xfrm xmlns:a="http://schemas.openxmlformats.org/drawingml/2006/main">
          <a:off x="1072134" y="1092803"/>
          <a:ext cx="6519672" cy="0"/>
        </a:xfrm>
        <a:prstGeom xmlns:a="http://schemas.openxmlformats.org/drawingml/2006/main" prst="line">
          <a:avLst/>
        </a:prstGeom>
        <a:ln xmlns:a="http://schemas.openxmlformats.org/drawingml/2006/main" w="25400"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0.37637</cdr:x>
      <cdr:y>0.78986</cdr:y>
    </cdr:from>
    <cdr:to>
      <cdr:x>0.6541</cdr:x>
      <cdr:y>1</cdr:y>
    </cdr:to>
    <cdr:sp macro="" textlink="">
      <cdr:nvSpPr>
        <cdr:cNvPr id="3" name="TextBox 2"/>
        <cdr:cNvSpPr txBox="1"/>
      </cdr:nvSpPr>
      <cdr:spPr>
        <a:xfrm xmlns:a="http://schemas.openxmlformats.org/drawingml/2006/main">
          <a:off x="3957734" y="3436938"/>
          <a:ext cx="292048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0.31583</cdr:x>
      <cdr:y>0.65178</cdr:y>
    </cdr:from>
    <cdr:to>
      <cdr:x>0.54919</cdr:x>
      <cdr:y>0.759</cdr:y>
    </cdr:to>
    <cdr:sp macro="" textlink="">
      <cdr:nvSpPr>
        <cdr:cNvPr id="5" name="TextBox 4"/>
        <cdr:cNvSpPr txBox="1"/>
      </cdr:nvSpPr>
      <cdr:spPr>
        <a:xfrm xmlns:a="http://schemas.openxmlformats.org/drawingml/2006/main">
          <a:off x="2490884" y="2522356"/>
          <a:ext cx="1840440" cy="4149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Average = $39,405</a:t>
          </a:r>
        </a:p>
      </cdr:txBody>
    </cdr:sp>
  </cdr:relSizeAnchor>
</c:userShapes>
</file>

<file path=ppt/drawings/drawing6.xml><?xml version="1.0" encoding="utf-8"?>
<c:userShapes xmlns:c="http://schemas.openxmlformats.org/drawingml/2006/chart">
  <cdr:relSizeAnchor xmlns:cdr="http://schemas.openxmlformats.org/drawingml/2006/chartDrawing">
    <cdr:from>
      <cdr:x>0.37637</cdr:x>
      <cdr:y>0.78986</cdr:y>
    </cdr:from>
    <cdr:to>
      <cdr:x>0.6541</cdr:x>
      <cdr:y>1</cdr:y>
    </cdr:to>
    <cdr:sp macro="" textlink="">
      <cdr:nvSpPr>
        <cdr:cNvPr id="3" name="TextBox 2"/>
        <cdr:cNvSpPr txBox="1"/>
      </cdr:nvSpPr>
      <cdr:spPr>
        <a:xfrm xmlns:a="http://schemas.openxmlformats.org/drawingml/2006/main">
          <a:off x="3957734" y="3436938"/>
          <a:ext cx="292048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0.70541</cdr:x>
      <cdr:y>0.53049</cdr:y>
    </cdr:from>
    <cdr:to>
      <cdr:x>0.93878</cdr:x>
      <cdr:y>0.6377</cdr:y>
    </cdr:to>
    <cdr:sp macro="" textlink="">
      <cdr:nvSpPr>
        <cdr:cNvPr id="5" name="TextBox 4"/>
        <cdr:cNvSpPr txBox="1"/>
      </cdr:nvSpPr>
      <cdr:spPr>
        <a:xfrm xmlns:a="http://schemas.openxmlformats.org/drawingml/2006/main">
          <a:off x="7417763" y="2737279"/>
          <a:ext cx="2454026" cy="5531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Average = $58,638</a:t>
          </a:r>
        </a:p>
      </cdr:txBody>
    </cdr:sp>
  </cdr:relSizeAnchor>
  <cdr:relSizeAnchor xmlns:cdr="http://schemas.openxmlformats.org/drawingml/2006/chartDrawing">
    <cdr:from>
      <cdr:x>0.64544</cdr:x>
      <cdr:y>0.64509</cdr:y>
    </cdr:from>
    <cdr:to>
      <cdr:x>0.65335</cdr:x>
      <cdr:y>0.75784</cdr:y>
    </cdr:to>
    <cdr:sp macro="" textlink="">
      <cdr:nvSpPr>
        <cdr:cNvPr id="2" name="Right Brace 1"/>
        <cdr:cNvSpPr/>
      </cdr:nvSpPr>
      <cdr:spPr>
        <a:xfrm xmlns:a="http://schemas.openxmlformats.org/drawingml/2006/main">
          <a:off x="6787200" y="3328607"/>
          <a:ext cx="83127" cy="581773"/>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0.66715</cdr:x>
      <cdr:y>0.65997</cdr:y>
    </cdr:from>
    <cdr:to>
      <cdr:x>0.82209</cdr:x>
      <cdr:y>0.74374</cdr:y>
    </cdr:to>
    <cdr:sp macro="" textlink="">
      <cdr:nvSpPr>
        <cdr:cNvPr id="4" name="TextBox 3"/>
        <cdr:cNvSpPr txBox="1"/>
      </cdr:nvSpPr>
      <cdr:spPr>
        <a:xfrm xmlns:a="http://schemas.openxmlformats.org/drawingml/2006/main">
          <a:off x="7015518" y="3405393"/>
          <a:ext cx="1629295" cy="4322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77% difference</a:t>
          </a:r>
        </a:p>
      </cdr:txBody>
    </cdr:sp>
  </cdr:relSizeAnchor>
</c:userShapes>
</file>

<file path=ppt/drawings/drawing7.xml><?xml version="1.0" encoding="utf-8"?>
<c:userShapes xmlns:c="http://schemas.openxmlformats.org/drawingml/2006/chart">
  <cdr:relSizeAnchor xmlns:cdr="http://schemas.openxmlformats.org/drawingml/2006/chartDrawing">
    <cdr:from>
      <cdr:x>0.37637</cdr:x>
      <cdr:y>0.78986</cdr:y>
    </cdr:from>
    <cdr:to>
      <cdr:x>0.6541</cdr:x>
      <cdr:y>1</cdr:y>
    </cdr:to>
    <cdr:sp macro="" textlink="">
      <cdr:nvSpPr>
        <cdr:cNvPr id="3" name="TextBox 2"/>
        <cdr:cNvSpPr txBox="1"/>
      </cdr:nvSpPr>
      <cdr:spPr>
        <a:xfrm xmlns:a="http://schemas.openxmlformats.org/drawingml/2006/main">
          <a:off x="3957734" y="3436938"/>
          <a:ext cx="292048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0.37637</cdr:x>
      <cdr:y>0.78986</cdr:y>
    </cdr:from>
    <cdr:to>
      <cdr:x>0.6541</cdr:x>
      <cdr:y>1</cdr:y>
    </cdr:to>
    <cdr:sp macro="" textlink="">
      <cdr:nvSpPr>
        <cdr:cNvPr id="3" name="TextBox 2"/>
        <cdr:cNvSpPr txBox="1"/>
      </cdr:nvSpPr>
      <cdr:spPr>
        <a:xfrm xmlns:a="http://schemas.openxmlformats.org/drawingml/2006/main">
          <a:off x="3957734" y="3436938"/>
          <a:ext cx="292048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0.24737</cdr:x>
      <cdr:y>0.09861</cdr:y>
    </cdr:from>
    <cdr:to>
      <cdr:x>0.51366</cdr:x>
      <cdr:y>0.20582</cdr:y>
    </cdr:to>
    <cdr:sp macro="" textlink="">
      <cdr:nvSpPr>
        <cdr:cNvPr id="5" name="TextBox 4"/>
        <cdr:cNvSpPr txBox="1"/>
      </cdr:nvSpPr>
      <cdr:spPr>
        <a:xfrm xmlns:a="http://schemas.openxmlformats.org/drawingml/2006/main">
          <a:off x="1950959" y="381603"/>
          <a:ext cx="2100144" cy="4148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t>Average = $58,638</a:t>
          </a:r>
        </a:p>
      </cdr:txBody>
    </cdr:sp>
  </cdr:relSizeAnchor>
  <cdr:relSizeAnchor xmlns:cdr="http://schemas.openxmlformats.org/drawingml/2006/chartDrawing">
    <cdr:from>
      <cdr:x>0.13173</cdr:x>
      <cdr:y>0.55404</cdr:y>
    </cdr:from>
    <cdr:to>
      <cdr:x>0.97782</cdr:x>
      <cdr:y>0.78756</cdr:y>
    </cdr:to>
    <cdr:sp macro="" textlink="">
      <cdr:nvSpPr>
        <cdr:cNvPr id="4" name="TextBox 3"/>
        <cdr:cNvSpPr txBox="1"/>
      </cdr:nvSpPr>
      <cdr:spPr>
        <a:xfrm xmlns:a="http://schemas.openxmlformats.org/drawingml/2006/main">
          <a:off x="1038889" y="2144105"/>
          <a:ext cx="6672861" cy="9037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77% </a:t>
          </a:r>
          <a:r>
            <a:rPr lang="en-US" sz="1800" dirty="0"/>
            <a:t>increase from 2004 to 2014</a:t>
          </a:r>
        </a:p>
        <a:p xmlns:a="http://schemas.openxmlformats.org/drawingml/2006/main">
          <a:r>
            <a:rPr lang="en-US" sz="1800" dirty="0"/>
            <a:t>Consumer Price Index increased </a:t>
          </a:r>
          <a:r>
            <a:rPr lang="en-US" sz="1800" b="1" dirty="0"/>
            <a:t>27.8</a:t>
          </a:r>
          <a:r>
            <a:rPr lang="en-US" sz="1800" dirty="0"/>
            <a:t>% from Jan 2004 to Dec 2015</a:t>
          </a:r>
          <a:endParaRPr lang="en-US" sz="1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238" cy="481013"/>
          </a:xfrm>
          <a:prstGeom prst="rect">
            <a:avLst/>
          </a:prstGeom>
        </p:spPr>
        <p:txBody>
          <a:bodyPr vert="horz" lIns="91422" tIns="45712" rIns="91422" bIns="45712" rtlCol="0"/>
          <a:lstStyle>
            <a:lvl1pPr algn="l">
              <a:defRPr sz="1200"/>
            </a:lvl1pPr>
          </a:lstStyle>
          <a:p>
            <a:endParaRPr lang="en-US"/>
          </a:p>
        </p:txBody>
      </p:sp>
      <p:sp>
        <p:nvSpPr>
          <p:cNvPr id="3" name="Date Placeholder 2"/>
          <p:cNvSpPr>
            <a:spLocks noGrp="1"/>
          </p:cNvSpPr>
          <p:nvPr>
            <p:ph type="dt" sz="quarter" idx="1"/>
          </p:nvPr>
        </p:nvSpPr>
        <p:spPr>
          <a:xfrm>
            <a:off x="4143375" y="2"/>
            <a:ext cx="3170238" cy="481013"/>
          </a:xfrm>
          <a:prstGeom prst="rect">
            <a:avLst/>
          </a:prstGeom>
        </p:spPr>
        <p:txBody>
          <a:bodyPr vert="horz" lIns="91422" tIns="45712" rIns="91422" bIns="45712" rtlCol="0"/>
          <a:lstStyle>
            <a:lvl1pPr algn="r">
              <a:defRPr sz="1200"/>
            </a:lvl1pPr>
          </a:lstStyle>
          <a:p>
            <a:fld id="{92D806EB-0B2D-4C9D-8A15-878FEBD0DD80}" type="datetimeFigureOut">
              <a:rPr lang="en-US" smtClean="0"/>
              <a:t>1/31/2017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22" tIns="45712" rIns="91422"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22" tIns="45712" rIns="91422" bIns="45712" rtlCol="0" anchor="b"/>
          <a:lstStyle>
            <a:lvl1pPr algn="r">
              <a:defRPr sz="1200"/>
            </a:lvl1pPr>
          </a:lstStyle>
          <a:p>
            <a:fld id="{14FA0A5F-96B6-4EBC-BD1F-536FE936325B}" type="slidenum">
              <a:rPr lang="en-US" smtClean="0"/>
              <a:t>‹#›</a:t>
            </a:fld>
            <a:endParaRPr lang="en-US"/>
          </a:p>
        </p:txBody>
      </p:sp>
    </p:spTree>
    <p:extLst>
      <p:ext uri="{BB962C8B-B14F-4D97-AF65-F5344CB8AC3E}">
        <p14:creationId xmlns:p14="http://schemas.microsoft.com/office/powerpoint/2010/main" val="3320044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7"/>
          </a:xfrm>
          <a:prstGeom prst="rect">
            <a:avLst/>
          </a:prstGeom>
        </p:spPr>
        <p:txBody>
          <a:bodyPr vert="horz" lIns="96643" tIns="48322" rIns="96643" bIns="48322"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3" tIns="48322" rIns="96643" bIns="48322" rtlCol="0"/>
          <a:lstStyle>
            <a:lvl1pPr algn="r">
              <a:defRPr sz="1300"/>
            </a:lvl1pPr>
          </a:lstStyle>
          <a:p>
            <a:fld id="{19A9FF4F-2A9E-425C-AD0B-D20118EDD493}" type="datetimeFigureOut">
              <a:rPr lang="en-US" smtClean="0"/>
              <a:t>1/31/2017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3" tIns="48322" rIns="96643" bIns="48322"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43" tIns="48322" rIns="96643" bIns="4832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6"/>
            <a:ext cx="3169920" cy="481726"/>
          </a:xfrm>
          <a:prstGeom prst="rect">
            <a:avLst/>
          </a:prstGeom>
        </p:spPr>
        <p:txBody>
          <a:bodyPr vert="horz" lIns="96643" tIns="48322" rIns="96643" bIns="48322"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43" tIns="48322" rIns="96643" bIns="48322" rtlCol="0" anchor="b"/>
          <a:lstStyle>
            <a:lvl1pPr algn="r">
              <a:defRPr sz="1300"/>
            </a:lvl1pPr>
          </a:lstStyle>
          <a:p>
            <a:fld id="{35FA7620-A061-455B-BF4E-54E99021B1B0}" type="slidenum">
              <a:rPr lang="en-US" smtClean="0"/>
              <a:t>‹#›</a:t>
            </a:fld>
            <a:endParaRPr lang="en-US"/>
          </a:p>
        </p:txBody>
      </p:sp>
    </p:spTree>
    <p:extLst>
      <p:ext uri="{BB962C8B-B14F-4D97-AF65-F5344CB8AC3E}">
        <p14:creationId xmlns:p14="http://schemas.microsoft.com/office/powerpoint/2010/main" val="2955727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6009">
              <a:defRPr/>
            </a:pPr>
            <a:fld id="{D6ACA2BA-0F45-44E1-B7E4-60936A0CF07A}" type="slidenum">
              <a:rPr lang="en-US">
                <a:solidFill>
                  <a:prstClr val="black"/>
                </a:solidFill>
                <a:latin typeface="Calibri" panose="020F0502020204030204"/>
              </a:rPr>
              <a:pPr defTabSz="95600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331742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e</a:t>
            </a:r>
            <a:r>
              <a:rPr lang="en-US" baseline="0" dirty="0" smtClean="0"/>
              <a:t>xpenses was $1,105.49. Return over total expenses -$99.83.</a:t>
            </a:r>
          </a:p>
          <a:p>
            <a:endParaRPr lang="en-US" baseline="0" dirty="0" smtClean="0"/>
          </a:p>
          <a:p>
            <a:r>
              <a:rPr lang="en-US" baseline="0" dirty="0" smtClean="0"/>
              <a:t>Feed Is 33% of total costs. Pasture is 15% of total costs.</a:t>
            </a:r>
          </a:p>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53</a:t>
            </a:fld>
            <a:endParaRPr lang="en-US"/>
          </a:p>
        </p:txBody>
      </p:sp>
    </p:spTree>
    <p:extLst>
      <p:ext uri="{BB962C8B-B14F-4D97-AF65-F5344CB8AC3E}">
        <p14:creationId xmlns:p14="http://schemas.microsoft.com/office/powerpoint/2010/main" val="2328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32">
              <a:defRPr/>
            </a:pPr>
            <a:r>
              <a:rPr lang="en-US" dirty="0"/>
              <a:t>https://</a:t>
            </a:r>
            <a:r>
              <a:rPr lang="en-US" dirty="0" smtClean="0"/>
              <a:t>www.extension.iastate.edu/agdm/livestock/pdf/b1-77.pdf</a:t>
            </a:r>
          </a:p>
          <a:p>
            <a:pPr defTabSz="966432">
              <a:defRPr/>
            </a:pPr>
            <a:endParaRPr lang="en-US" dirty="0" smtClean="0"/>
          </a:p>
          <a:p>
            <a:pPr defTabSz="966432">
              <a:defRPr/>
            </a:pPr>
            <a:endParaRPr lang="en-US" dirty="0"/>
          </a:p>
          <a:p>
            <a:endParaRPr lang="en-US" dirty="0"/>
          </a:p>
        </p:txBody>
      </p:sp>
      <p:sp>
        <p:nvSpPr>
          <p:cNvPr id="4" name="Slide Number Placeholder 3"/>
          <p:cNvSpPr>
            <a:spLocks noGrp="1"/>
          </p:cNvSpPr>
          <p:nvPr>
            <p:ph type="sldNum" sz="quarter" idx="10"/>
          </p:nvPr>
        </p:nvSpPr>
        <p:spPr/>
        <p:txBody>
          <a:bodyPr/>
          <a:lstStyle/>
          <a:p>
            <a:fld id="{C32BDE64-4B3A-45B7-A89D-E7C16F9446C1}" type="slidenum">
              <a:rPr lang="en-US" smtClean="0"/>
              <a:t>54</a:t>
            </a:fld>
            <a:endParaRPr lang="en-US"/>
          </a:p>
        </p:txBody>
      </p:sp>
    </p:spTree>
    <p:extLst>
      <p:ext uri="{BB962C8B-B14F-4D97-AF65-F5344CB8AC3E}">
        <p14:creationId xmlns:p14="http://schemas.microsoft.com/office/powerpoint/2010/main" val="80179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Dustin</a:t>
            </a:r>
            <a:r>
              <a:rPr lang="en-US" baseline="0" dirty="0"/>
              <a:t> discuss this. </a:t>
            </a:r>
          </a:p>
          <a:p>
            <a:r>
              <a:rPr lang="en-US" baseline="0" dirty="0"/>
              <a:t>soil compaction is a myth.</a:t>
            </a:r>
          </a:p>
          <a:p>
            <a:endParaRPr lang="en-US" baseline="0" dirty="0"/>
          </a:p>
          <a:p>
            <a:endParaRPr lang="en-US" baseline="0" dirty="0"/>
          </a:p>
          <a:p>
            <a:r>
              <a:rPr lang="en-US" baseline="0" dirty="0"/>
              <a:t>Ask for a show of hands how many graze on crop residue. Why not? </a:t>
            </a:r>
            <a:endParaRPr lang="en-US" dirty="0"/>
          </a:p>
        </p:txBody>
      </p:sp>
      <p:sp>
        <p:nvSpPr>
          <p:cNvPr id="4" name="Slide Number Placeholder 3"/>
          <p:cNvSpPr>
            <a:spLocks noGrp="1"/>
          </p:cNvSpPr>
          <p:nvPr>
            <p:ph type="sldNum" sz="quarter" idx="10"/>
          </p:nvPr>
        </p:nvSpPr>
        <p:spPr/>
        <p:txBody>
          <a:bodyPr/>
          <a:lstStyle/>
          <a:p>
            <a:fld id="{EB347A93-9905-4A4E-9655-58EDAA0498B5}" type="slidenum">
              <a:rPr lang="en-US" smtClean="0"/>
              <a:t>55</a:t>
            </a:fld>
            <a:endParaRPr lang="en-US"/>
          </a:p>
        </p:txBody>
      </p:sp>
    </p:spTree>
    <p:extLst>
      <p:ext uri="{BB962C8B-B14F-4D97-AF65-F5344CB8AC3E}">
        <p14:creationId xmlns:p14="http://schemas.microsoft.com/office/powerpoint/2010/main" val="313854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Dustin</a:t>
            </a:r>
          </a:p>
        </p:txBody>
      </p:sp>
      <p:sp>
        <p:nvSpPr>
          <p:cNvPr id="4" name="Slide Number Placeholder 3"/>
          <p:cNvSpPr>
            <a:spLocks noGrp="1"/>
          </p:cNvSpPr>
          <p:nvPr>
            <p:ph type="sldNum" sz="quarter" idx="10"/>
          </p:nvPr>
        </p:nvSpPr>
        <p:spPr/>
        <p:txBody>
          <a:bodyPr/>
          <a:lstStyle/>
          <a:p>
            <a:fld id="{C10F7376-6B43-454F-A49D-3BB10D8D4444}" type="slidenum">
              <a:rPr lang="en-US" smtClean="0"/>
              <a:t>56</a:t>
            </a:fld>
            <a:endParaRPr lang="en-US"/>
          </a:p>
        </p:txBody>
      </p:sp>
    </p:spTree>
    <p:extLst>
      <p:ext uri="{BB962C8B-B14F-4D97-AF65-F5344CB8AC3E}">
        <p14:creationId xmlns:p14="http://schemas.microsoft.com/office/powerpoint/2010/main" val="1165349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Mykel</a:t>
            </a:r>
          </a:p>
          <a:p>
            <a:r>
              <a:rPr lang="en-US" dirty="0"/>
              <a:t>pic: https://fromfieldtofield.com/2011/12/05/turnip-cover-crops/ </a:t>
            </a:r>
          </a:p>
        </p:txBody>
      </p:sp>
      <p:sp>
        <p:nvSpPr>
          <p:cNvPr id="4" name="Slide Number Placeholder 3"/>
          <p:cNvSpPr>
            <a:spLocks noGrp="1"/>
          </p:cNvSpPr>
          <p:nvPr>
            <p:ph type="sldNum" sz="quarter" idx="10"/>
          </p:nvPr>
        </p:nvSpPr>
        <p:spPr/>
        <p:txBody>
          <a:bodyPr/>
          <a:lstStyle/>
          <a:p>
            <a:fld id="{EB347A93-9905-4A4E-9655-58EDAA0498B5}" type="slidenum">
              <a:rPr lang="en-US" smtClean="0"/>
              <a:t>57</a:t>
            </a:fld>
            <a:endParaRPr lang="en-US"/>
          </a:p>
        </p:txBody>
      </p:sp>
    </p:spTree>
    <p:extLst>
      <p:ext uri="{BB962C8B-B14F-4D97-AF65-F5344CB8AC3E}">
        <p14:creationId xmlns:p14="http://schemas.microsoft.com/office/powerpoint/2010/main" val="130368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Mykel</a:t>
            </a:r>
          </a:p>
        </p:txBody>
      </p:sp>
      <p:sp>
        <p:nvSpPr>
          <p:cNvPr id="4" name="Slide Number Placeholder 3"/>
          <p:cNvSpPr>
            <a:spLocks noGrp="1"/>
          </p:cNvSpPr>
          <p:nvPr>
            <p:ph type="sldNum" sz="quarter" idx="10"/>
          </p:nvPr>
        </p:nvSpPr>
        <p:spPr/>
        <p:txBody>
          <a:bodyPr/>
          <a:lstStyle/>
          <a:p>
            <a:fld id="{C10F7376-6B43-454F-A49D-3BB10D8D4444}" type="slidenum">
              <a:rPr lang="en-US" smtClean="0"/>
              <a:t>58</a:t>
            </a:fld>
            <a:endParaRPr lang="en-US"/>
          </a:p>
        </p:txBody>
      </p:sp>
    </p:spTree>
    <p:extLst>
      <p:ext uri="{BB962C8B-B14F-4D97-AF65-F5344CB8AC3E}">
        <p14:creationId xmlns:p14="http://schemas.microsoft.com/office/powerpoint/2010/main" val="36471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Kansas is known as the wheat state because of its grain production. However, wheat is an excellent grazing crop, so producers may want to look at income from forage as well as the grain. Depending on weather and market conditions, producers can consider three basic wheat grain and forage strategies: harvest the wheat as grain only, as forage and grain, or as forage only (graze out). Many Kansas producers view wheat grazing as an opportunity for additional revenue. </a:t>
            </a:r>
          </a:p>
          <a:p>
            <a:endParaRPr lang="en-US" dirty="0"/>
          </a:p>
          <a:p>
            <a:r>
              <a:rPr lang="en-US" dirty="0"/>
              <a:t>There are a number of alternative arrangements for wheat pasture leasing: 1) dollar per hundredweight per month; 2) dollar per pound of gain; 3) dollar per head per day; or 4) dollar per acre. </a:t>
            </a:r>
          </a:p>
        </p:txBody>
      </p:sp>
      <p:sp>
        <p:nvSpPr>
          <p:cNvPr id="4" name="Slide Number Placeholder 3"/>
          <p:cNvSpPr>
            <a:spLocks noGrp="1"/>
          </p:cNvSpPr>
          <p:nvPr>
            <p:ph type="sldNum" sz="quarter" idx="10"/>
          </p:nvPr>
        </p:nvSpPr>
        <p:spPr/>
        <p:txBody>
          <a:bodyPr/>
          <a:lstStyle/>
          <a:p>
            <a:fld id="{C10F7376-6B43-454F-A49D-3BB10D8D4444}" type="slidenum">
              <a:rPr lang="en-US" smtClean="0"/>
              <a:t>59</a:t>
            </a:fld>
            <a:endParaRPr lang="en-US"/>
          </a:p>
        </p:txBody>
      </p:sp>
    </p:spTree>
    <p:extLst>
      <p:ext uri="{BB962C8B-B14F-4D97-AF65-F5344CB8AC3E}">
        <p14:creationId xmlns:p14="http://schemas.microsoft.com/office/powerpoint/2010/main" val="212066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47A93-9905-4A4E-9655-58EDAA0498B5}" type="slidenum">
              <a:rPr lang="en-US" smtClean="0"/>
              <a:t>60</a:t>
            </a:fld>
            <a:endParaRPr lang="en-US"/>
          </a:p>
        </p:txBody>
      </p:sp>
    </p:spTree>
    <p:extLst>
      <p:ext uri="{BB962C8B-B14F-4D97-AF65-F5344CB8AC3E}">
        <p14:creationId xmlns:p14="http://schemas.microsoft.com/office/powerpoint/2010/main" val="220186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Stored on the ground; no cover -- 37% loss</a:t>
            </a:r>
          </a:p>
          <a:p>
            <a:r>
              <a:rPr lang="en-US" dirty="0"/>
              <a:t>Stored on the ground; covered -- 29% loss</a:t>
            </a:r>
          </a:p>
          <a:p>
            <a:r>
              <a:rPr lang="en-US" dirty="0"/>
              <a:t>Stored on tires; no cover -- 29% loss</a:t>
            </a:r>
          </a:p>
          <a:p>
            <a:r>
              <a:rPr lang="en-US" dirty="0"/>
              <a:t>Stored on tires; covered -- 8% loss</a:t>
            </a:r>
          </a:p>
          <a:p>
            <a:r>
              <a:rPr lang="en-US" dirty="0"/>
              <a:t>Net wrapped; stored on ground; no cover -- 19% loss</a:t>
            </a:r>
          </a:p>
          <a:p>
            <a:r>
              <a:rPr lang="en-US" dirty="0"/>
              <a:t>Stored in the barn -- 6% loss</a:t>
            </a:r>
          </a:p>
          <a:p>
            <a:endParaRPr lang="en-US" dirty="0"/>
          </a:p>
          <a:p>
            <a:r>
              <a:rPr lang="en-US" dirty="0"/>
              <a:t>Source: University of Tennessee</a:t>
            </a:r>
          </a:p>
          <a:p>
            <a:endParaRPr lang="en-US" dirty="0"/>
          </a:p>
          <a:p>
            <a:r>
              <a:rPr lang="en-US" dirty="0"/>
              <a:t>Feeding Round Bales to Cattle Feeding Method Waste, % </a:t>
            </a:r>
          </a:p>
          <a:p>
            <a:r>
              <a:rPr lang="en-US" dirty="0"/>
              <a:t>Roll-out on ground up to 50.0 </a:t>
            </a:r>
          </a:p>
          <a:p>
            <a:r>
              <a:rPr lang="en-US" dirty="0"/>
              <a:t>Cradle Feeder 14.6 </a:t>
            </a:r>
          </a:p>
          <a:p>
            <a:r>
              <a:rPr lang="en-US" dirty="0"/>
              <a:t>Trailer Feeder 11.4 </a:t>
            </a:r>
          </a:p>
          <a:p>
            <a:r>
              <a:rPr lang="en-US" dirty="0"/>
              <a:t>Ring Feeder 6.1 </a:t>
            </a:r>
          </a:p>
          <a:p>
            <a:r>
              <a:rPr lang="en-US" dirty="0"/>
              <a:t>Cone Feeder 3.5 </a:t>
            </a:r>
          </a:p>
          <a:p>
            <a:endParaRPr lang="en-US" dirty="0"/>
          </a:p>
          <a:p>
            <a:r>
              <a:rPr lang="en-US" dirty="0"/>
              <a:t>Source:</a:t>
            </a:r>
            <a:r>
              <a:rPr lang="en-US" baseline="0" dirty="0"/>
              <a:t> </a:t>
            </a:r>
            <a:r>
              <a:rPr lang="en-US" dirty="0"/>
              <a:t>Colorado State</a:t>
            </a:r>
            <a:r>
              <a:rPr lang="en-US" baseline="0" dirty="0"/>
              <a:t> University</a:t>
            </a:r>
          </a:p>
          <a:p>
            <a:endParaRPr lang="en-US" baseline="0" dirty="0"/>
          </a:p>
          <a:p>
            <a:r>
              <a:rPr lang="en-US" baseline="0" dirty="0" smtClean="0"/>
              <a:t>Low Quality Feed</a:t>
            </a:r>
          </a:p>
          <a:p>
            <a:r>
              <a:rPr lang="en-US" baseline="0" dirty="0" smtClean="0"/>
              <a:t>1375 </a:t>
            </a:r>
            <a:r>
              <a:rPr lang="en-US" baseline="0" dirty="0" err="1"/>
              <a:t>lb</a:t>
            </a:r>
            <a:r>
              <a:rPr lang="en-US" baseline="0" dirty="0"/>
              <a:t> cow with </a:t>
            </a:r>
            <a:r>
              <a:rPr lang="en-US" baseline="0" dirty="0" smtClean="0"/>
              <a:t>1.5% </a:t>
            </a:r>
            <a:r>
              <a:rPr lang="en-US" baseline="0" dirty="0"/>
              <a:t>body weight (dry bred cow) for 60 days </a:t>
            </a:r>
            <a:endParaRPr lang="en-US" baseline="0" dirty="0" smtClean="0"/>
          </a:p>
          <a:p>
            <a:r>
              <a:rPr lang="en-US" baseline="0" dirty="0" smtClean="0"/>
              <a:t>1375 </a:t>
            </a:r>
            <a:r>
              <a:rPr lang="en-US" baseline="0" dirty="0" err="1"/>
              <a:t>lb</a:t>
            </a:r>
            <a:r>
              <a:rPr lang="en-US" baseline="0" dirty="0"/>
              <a:t> cow with </a:t>
            </a:r>
            <a:r>
              <a:rPr lang="en-US" baseline="0" dirty="0" smtClean="0"/>
              <a:t>2.0% </a:t>
            </a:r>
            <a:r>
              <a:rPr lang="en-US" baseline="0" dirty="0"/>
              <a:t>body weight (lactating cow) for 60 days </a:t>
            </a:r>
            <a:endParaRPr lang="en-US" baseline="0" dirty="0" smtClean="0"/>
          </a:p>
          <a:p>
            <a:r>
              <a:rPr lang="en-US" baseline="0" dirty="0" smtClean="0"/>
              <a:t>High Quality Feed</a:t>
            </a:r>
          </a:p>
          <a:p>
            <a:r>
              <a:rPr lang="en-US" baseline="0" dirty="0" smtClean="0"/>
              <a:t>1375 </a:t>
            </a:r>
            <a:r>
              <a:rPr lang="en-US" baseline="0" dirty="0" err="1" smtClean="0"/>
              <a:t>lb</a:t>
            </a:r>
            <a:r>
              <a:rPr lang="en-US" baseline="0" dirty="0" smtClean="0"/>
              <a:t> cow with 2.5% body weight (dry bred cow) for 60 days </a:t>
            </a:r>
          </a:p>
          <a:p>
            <a:r>
              <a:rPr lang="en-US" baseline="0" dirty="0" smtClean="0"/>
              <a:t>1375 </a:t>
            </a:r>
            <a:r>
              <a:rPr lang="en-US" baseline="0" dirty="0" err="1" smtClean="0"/>
              <a:t>lb</a:t>
            </a:r>
            <a:r>
              <a:rPr lang="en-US" baseline="0" dirty="0" smtClean="0"/>
              <a:t> cow with 2.7% body weight (lactating cow) for 60 days </a:t>
            </a:r>
          </a:p>
          <a:p>
            <a:endParaRPr lang="en-US" baseline="0" dirty="0" smtClean="0"/>
          </a:p>
          <a:p>
            <a:r>
              <a:rPr lang="en-US" baseline="0" dirty="0" smtClean="0"/>
              <a:t>$65/ton </a:t>
            </a:r>
            <a:r>
              <a:rPr lang="en-US" baseline="0" dirty="0"/>
              <a:t>for grass hay</a:t>
            </a:r>
          </a:p>
          <a:p>
            <a:endParaRPr lang="en-US" baseline="0" dirty="0"/>
          </a:p>
          <a:p>
            <a:pPr defTabSz="966432">
              <a:defRPr/>
            </a:pPr>
            <a:r>
              <a:rPr lang="en-US" baseline="0" dirty="0"/>
              <a:t>Assuming </a:t>
            </a:r>
            <a:r>
              <a:rPr lang="en-US" baseline="0" dirty="0" smtClean="0"/>
              <a:t>10% </a:t>
            </a:r>
            <a:r>
              <a:rPr lang="en-US" baseline="0" dirty="0"/>
              <a:t>loss to storage and feeding method and assumption about cows, </a:t>
            </a:r>
            <a:r>
              <a:rPr lang="en-US" baseline="0" dirty="0" smtClean="0"/>
              <a:t>then $12 </a:t>
            </a:r>
            <a:r>
              <a:rPr lang="en-US" baseline="0" dirty="0"/>
              <a:t>total hay costs for </a:t>
            </a:r>
            <a:r>
              <a:rPr lang="en-US" baseline="0" dirty="0" smtClean="0"/>
              <a:t>losses (avg. quality hay). Assuming 40% loss to storage and feeding method and assumption about cows, then $58 total hay costs for losses (avg. quality hay). </a:t>
            </a:r>
            <a:endParaRPr lang="en-US" dirty="0" smtClean="0"/>
          </a:p>
          <a:p>
            <a:endParaRPr lang="en-US" dirty="0"/>
          </a:p>
        </p:txBody>
      </p:sp>
      <p:sp>
        <p:nvSpPr>
          <p:cNvPr id="4" name="Slide Number Placeholder 3"/>
          <p:cNvSpPr>
            <a:spLocks noGrp="1"/>
          </p:cNvSpPr>
          <p:nvPr>
            <p:ph type="sldNum" sz="quarter" idx="10"/>
          </p:nvPr>
        </p:nvSpPr>
        <p:spPr/>
        <p:txBody>
          <a:bodyPr/>
          <a:lstStyle/>
          <a:p>
            <a:fld id="{C32BDE64-4B3A-45B7-A89D-E7C16F9446C1}" type="slidenum">
              <a:rPr lang="en-US" smtClean="0"/>
              <a:t>61</a:t>
            </a:fld>
            <a:endParaRPr lang="en-US"/>
          </a:p>
        </p:txBody>
      </p:sp>
    </p:spTree>
    <p:extLst>
      <p:ext uri="{BB962C8B-B14F-4D97-AF65-F5344CB8AC3E}">
        <p14:creationId xmlns:p14="http://schemas.microsoft.com/office/powerpoint/2010/main" val="141777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the story</a:t>
            </a:r>
            <a:r>
              <a:rPr lang="en-US" baseline="0" dirty="0" smtClean="0"/>
              <a:t> behind this, see </a:t>
            </a:r>
            <a:r>
              <a:rPr lang="en-US" baseline="0" dirty="0" err="1" smtClean="0"/>
              <a:t>AgManager</a:t>
            </a:r>
            <a:r>
              <a:rPr lang="en-US" baseline="0" dirty="0" smtClean="0"/>
              <a:t> (Glynn Tonsor) for more detail in his Beef-Cattle Outlook talk</a:t>
            </a:r>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63</a:t>
            </a:fld>
            <a:endParaRPr lang="en-US"/>
          </a:p>
        </p:txBody>
      </p:sp>
    </p:spTree>
    <p:extLst>
      <p:ext uri="{BB962C8B-B14F-4D97-AF65-F5344CB8AC3E}">
        <p14:creationId xmlns:p14="http://schemas.microsoft.com/office/powerpoint/2010/main" val="238031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Wheat Price was $8.57</a:t>
            </a:r>
            <a:r>
              <a:rPr lang="en-US" baseline="0" dirty="0"/>
              <a:t> in 2013 and 6.73 in 2014</a:t>
            </a:r>
            <a:endParaRPr lang="en-US" dirty="0"/>
          </a:p>
        </p:txBody>
      </p:sp>
      <p:sp>
        <p:nvSpPr>
          <p:cNvPr id="4" name="Slide Number Placeholder 3"/>
          <p:cNvSpPr>
            <a:spLocks noGrp="1"/>
          </p:cNvSpPr>
          <p:nvPr>
            <p:ph type="sldNum" sz="quarter" idx="10"/>
          </p:nvPr>
        </p:nvSpPr>
        <p:spPr/>
        <p:txBody>
          <a:bodyPr/>
          <a:lstStyle/>
          <a:p>
            <a:pPr defTabSz="956009">
              <a:defRPr/>
            </a:pPr>
            <a:fld id="{D6ACA2BA-0F45-44E1-B7E4-60936A0CF07A}" type="slidenum">
              <a:rPr lang="en-US">
                <a:solidFill>
                  <a:prstClr val="black"/>
                </a:solidFill>
                <a:latin typeface="Calibri" panose="020F0502020204030204"/>
              </a:rPr>
              <a:pPr defTabSz="956009">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04925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71</a:t>
            </a:fld>
            <a:endParaRPr lang="en-US"/>
          </a:p>
        </p:txBody>
      </p:sp>
    </p:spTree>
    <p:extLst>
      <p:ext uri="{BB962C8B-B14F-4D97-AF65-F5344CB8AC3E}">
        <p14:creationId xmlns:p14="http://schemas.microsoft.com/office/powerpoint/2010/main" val="50621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72</a:t>
            </a:fld>
            <a:endParaRPr lang="en-US"/>
          </a:p>
        </p:txBody>
      </p:sp>
    </p:spTree>
    <p:extLst>
      <p:ext uri="{BB962C8B-B14F-4D97-AF65-F5344CB8AC3E}">
        <p14:creationId xmlns:p14="http://schemas.microsoft.com/office/powerpoint/2010/main" val="1198022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73</a:t>
            </a:fld>
            <a:endParaRPr lang="en-US"/>
          </a:p>
        </p:txBody>
      </p:sp>
    </p:spTree>
    <p:extLst>
      <p:ext uri="{BB962C8B-B14F-4D97-AF65-F5344CB8AC3E}">
        <p14:creationId xmlns:p14="http://schemas.microsoft.com/office/powerpoint/2010/main" val="396651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80</a:t>
            </a:fld>
            <a:endParaRPr lang="en-US"/>
          </a:p>
        </p:txBody>
      </p:sp>
    </p:spTree>
    <p:extLst>
      <p:ext uri="{BB962C8B-B14F-4D97-AF65-F5344CB8AC3E}">
        <p14:creationId xmlns:p14="http://schemas.microsoft.com/office/powerpoint/2010/main" val="282601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Current ratios used to measure liquidity</a:t>
            </a:r>
            <a:r>
              <a:rPr lang="en-US" baseline="0" dirty="0"/>
              <a:t> positions and serving short term debt.</a:t>
            </a:r>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82</a:t>
            </a:fld>
            <a:endParaRPr lang="en-US"/>
          </a:p>
        </p:txBody>
      </p:sp>
    </p:spTree>
    <p:extLst>
      <p:ext uri="{BB962C8B-B14F-4D97-AF65-F5344CB8AC3E}">
        <p14:creationId xmlns:p14="http://schemas.microsoft.com/office/powerpoint/2010/main" val="3200773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Current ratios used to measure liquidity</a:t>
            </a:r>
            <a:r>
              <a:rPr lang="en-US" baseline="0" dirty="0"/>
              <a:t> positions and serving short term debt.</a:t>
            </a:r>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83</a:t>
            </a:fld>
            <a:endParaRPr lang="en-US"/>
          </a:p>
        </p:txBody>
      </p:sp>
    </p:spTree>
    <p:extLst>
      <p:ext uri="{BB962C8B-B14F-4D97-AF65-F5344CB8AC3E}">
        <p14:creationId xmlns:p14="http://schemas.microsoft.com/office/powerpoint/2010/main" val="2405969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75D1F19-7BEA-48B7-AC85-9E1711B4F8A9}" type="slidenum">
              <a:rPr lang="en-US" smtClean="0"/>
              <a:t>84</a:t>
            </a:fld>
            <a:endParaRPr lang="en-US"/>
          </a:p>
        </p:txBody>
      </p:sp>
    </p:spTree>
    <p:extLst>
      <p:ext uri="{BB962C8B-B14F-4D97-AF65-F5344CB8AC3E}">
        <p14:creationId xmlns:p14="http://schemas.microsoft.com/office/powerpoint/2010/main" val="147901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85</a:t>
            </a:fld>
            <a:endParaRPr lang="en-US"/>
          </a:p>
        </p:txBody>
      </p:sp>
    </p:spTree>
    <p:extLst>
      <p:ext uri="{BB962C8B-B14F-4D97-AF65-F5344CB8AC3E}">
        <p14:creationId xmlns:p14="http://schemas.microsoft.com/office/powerpoint/2010/main" val="4126525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86</a:t>
            </a:fld>
            <a:endParaRPr lang="en-US"/>
          </a:p>
        </p:txBody>
      </p:sp>
    </p:spTree>
    <p:extLst>
      <p:ext uri="{BB962C8B-B14F-4D97-AF65-F5344CB8AC3E}">
        <p14:creationId xmlns:p14="http://schemas.microsoft.com/office/powerpoint/2010/main" val="418562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D1F19-7BEA-48B7-AC85-9E1711B4F8A9}" type="slidenum">
              <a:rPr lang="en-US" smtClean="0"/>
              <a:t>87</a:t>
            </a:fld>
            <a:endParaRPr lang="en-US"/>
          </a:p>
        </p:txBody>
      </p:sp>
    </p:spTree>
    <p:extLst>
      <p:ext uri="{BB962C8B-B14F-4D97-AF65-F5344CB8AC3E}">
        <p14:creationId xmlns:p14="http://schemas.microsoft.com/office/powerpoint/2010/main" val="2267041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Wheat Price was $8.57</a:t>
            </a:r>
            <a:r>
              <a:rPr lang="en-US" baseline="0" dirty="0"/>
              <a:t> in 2013 and 6.73 in 2014</a:t>
            </a:r>
            <a:endParaRPr lang="en-US" dirty="0"/>
          </a:p>
        </p:txBody>
      </p:sp>
      <p:sp>
        <p:nvSpPr>
          <p:cNvPr id="4" name="Slide Number Placeholder 3"/>
          <p:cNvSpPr>
            <a:spLocks noGrp="1"/>
          </p:cNvSpPr>
          <p:nvPr>
            <p:ph type="sldNum" sz="quarter" idx="10"/>
          </p:nvPr>
        </p:nvSpPr>
        <p:spPr/>
        <p:txBody>
          <a:bodyPr/>
          <a:lstStyle/>
          <a:p>
            <a:pPr defTabSz="956009">
              <a:defRPr/>
            </a:pPr>
            <a:fld id="{D6ACA2BA-0F45-44E1-B7E4-60936A0CF07A}" type="slidenum">
              <a:rPr lang="en-US">
                <a:solidFill>
                  <a:prstClr val="black"/>
                </a:solidFill>
                <a:latin typeface="Calibri" panose="020F0502020204030204"/>
              </a:rPr>
              <a:pPr defTabSz="956009">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7248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23839">
              <a:defRPr>
                <a:solidFill>
                  <a:schemeClr val="tx1"/>
                </a:solidFill>
                <a:latin typeface="Arial" panose="020B0604020202020204" pitchFamily="34" charset="0"/>
              </a:defRPr>
            </a:lvl1pPr>
            <a:lvl2pPr marL="742881" indent="-285724" defTabSz="923839">
              <a:defRPr>
                <a:solidFill>
                  <a:schemeClr val="tx1"/>
                </a:solidFill>
                <a:latin typeface="Arial" panose="020B0604020202020204" pitchFamily="34" charset="0"/>
              </a:defRPr>
            </a:lvl2pPr>
            <a:lvl3pPr marL="1142894" indent="-228579" defTabSz="923839">
              <a:defRPr>
                <a:solidFill>
                  <a:schemeClr val="tx1"/>
                </a:solidFill>
                <a:latin typeface="Arial" panose="020B0604020202020204" pitchFamily="34" charset="0"/>
              </a:defRPr>
            </a:lvl3pPr>
            <a:lvl4pPr marL="1600051" indent="-228579" defTabSz="923839">
              <a:defRPr>
                <a:solidFill>
                  <a:schemeClr val="tx1"/>
                </a:solidFill>
                <a:latin typeface="Arial" panose="020B0604020202020204" pitchFamily="34" charset="0"/>
              </a:defRPr>
            </a:lvl4pPr>
            <a:lvl5pPr marL="2057210" indent="-228579" defTabSz="923839">
              <a:defRPr>
                <a:solidFill>
                  <a:schemeClr val="tx1"/>
                </a:solidFill>
                <a:latin typeface="Arial" panose="020B0604020202020204" pitchFamily="34" charset="0"/>
              </a:defRPr>
            </a:lvl5pPr>
            <a:lvl6pPr marL="2514367" indent="-228579" defTabSz="923839" eaLnBrk="0" fontAlgn="base" hangingPunct="0">
              <a:spcBef>
                <a:spcPct val="0"/>
              </a:spcBef>
              <a:spcAft>
                <a:spcPct val="0"/>
              </a:spcAft>
              <a:defRPr>
                <a:solidFill>
                  <a:schemeClr val="tx1"/>
                </a:solidFill>
                <a:latin typeface="Arial" panose="020B0604020202020204" pitchFamily="34" charset="0"/>
              </a:defRPr>
            </a:lvl6pPr>
            <a:lvl7pPr marL="2971524" indent="-228579" defTabSz="923839" eaLnBrk="0" fontAlgn="base" hangingPunct="0">
              <a:spcBef>
                <a:spcPct val="0"/>
              </a:spcBef>
              <a:spcAft>
                <a:spcPct val="0"/>
              </a:spcAft>
              <a:defRPr>
                <a:solidFill>
                  <a:schemeClr val="tx1"/>
                </a:solidFill>
                <a:latin typeface="Arial" panose="020B0604020202020204" pitchFamily="34" charset="0"/>
              </a:defRPr>
            </a:lvl7pPr>
            <a:lvl8pPr marL="3428682" indent="-228579" defTabSz="923839" eaLnBrk="0" fontAlgn="base" hangingPunct="0">
              <a:spcBef>
                <a:spcPct val="0"/>
              </a:spcBef>
              <a:spcAft>
                <a:spcPct val="0"/>
              </a:spcAft>
              <a:defRPr>
                <a:solidFill>
                  <a:schemeClr val="tx1"/>
                </a:solidFill>
                <a:latin typeface="Arial" panose="020B0604020202020204" pitchFamily="34" charset="0"/>
              </a:defRPr>
            </a:lvl8pPr>
            <a:lvl9pPr marL="3885840" indent="-228579" defTabSz="923839"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4111F08B-7058-4F64-B921-A4799D3E2E9C}" type="slidenum">
              <a:rPr lang="en-US" altLang="en-US" sz="1200">
                <a:solidFill>
                  <a:srgbClr val="000000"/>
                </a:solidFill>
              </a:rPr>
              <a:pPr fontAlgn="base">
                <a:spcBef>
                  <a:spcPct val="0"/>
                </a:spcBef>
                <a:spcAft>
                  <a:spcPct val="0"/>
                </a:spcAft>
                <a:defRPr/>
              </a:pPr>
              <a:t>90</a:t>
            </a:fld>
            <a:endParaRPr lang="en-US" altLang="en-US" sz="1200">
              <a:solidFill>
                <a:srgbClr val="000000"/>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65216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23839">
              <a:defRPr>
                <a:solidFill>
                  <a:schemeClr val="tx1"/>
                </a:solidFill>
                <a:latin typeface="Arial" panose="020B0604020202020204" pitchFamily="34" charset="0"/>
              </a:defRPr>
            </a:lvl1pPr>
            <a:lvl2pPr marL="742881" indent="-285724" defTabSz="923839">
              <a:defRPr>
                <a:solidFill>
                  <a:schemeClr val="tx1"/>
                </a:solidFill>
                <a:latin typeface="Arial" panose="020B0604020202020204" pitchFamily="34" charset="0"/>
              </a:defRPr>
            </a:lvl2pPr>
            <a:lvl3pPr marL="1142894" indent="-228579" defTabSz="923839">
              <a:defRPr>
                <a:solidFill>
                  <a:schemeClr val="tx1"/>
                </a:solidFill>
                <a:latin typeface="Arial" panose="020B0604020202020204" pitchFamily="34" charset="0"/>
              </a:defRPr>
            </a:lvl3pPr>
            <a:lvl4pPr marL="1600051" indent="-228579" defTabSz="923839">
              <a:defRPr>
                <a:solidFill>
                  <a:schemeClr val="tx1"/>
                </a:solidFill>
                <a:latin typeface="Arial" panose="020B0604020202020204" pitchFamily="34" charset="0"/>
              </a:defRPr>
            </a:lvl4pPr>
            <a:lvl5pPr marL="2057210" indent="-228579" defTabSz="923839">
              <a:defRPr>
                <a:solidFill>
                  <a:schemeClr val="tx1"/>
                </a:solidFill>
                <a:latin typeface="Arial" panose="020B0604020202020204" pitchFamily="34" charset="0"/>
              </a:defRPr>
            </a:lvl5pPr>
            <a:lvl6pPr marL="2514367" indent="-228579" defTabSz="923839" eaLnBrk="0" fontAlgn="base" hangingPunct="0">
              <a:spcBef>
                <a:spcPct val="0"/>
              </a:spcBef>
              <a:spcAft>
                <a:spcPct val="0"/>
              </a:spcAft>
              <a:defRPr>
                <a:solidFill>
                  <a:schemeClr val="tx1"/>
                </a:solidFill>
                <a:latin typeface="Arial" panose="020B0604020202020204" pitchFamily="34" charset="0"/>
              </a:defRPr>
            </a:lvl6pPr>
            <a:lvl7pPr marL="2971524" indent="-228579" defTabSz="923839" eaLnBrk="0" fontAlgn="base" hangingPunct="0">
              <a:spcBef>
                <a:spcPct val="0"/>
              </a:spcBef>
              <a:spcAft>
                <a:spcPct val="0"/>
              </a:spcAft>
              <a:defRPr>
                <a:solidFill>
                  <a:schemeClr val="tx1"/>
                </a:solidFill>
                <a:latin typeface="Arial" panose="020B0604020202020204" pitchFamily="34" charset="0"/>
              </a:defRPr>
            </a:lvl7pPr>
            <a:lvl8pPr marL="3428682" indent="-228579" defTabSz="923839" eaLnBrk="0" fontAlgn="base" hangingPunct="0">
              <a:spcBef>
                <a:spcPct val="0"/>
              </a:spcBef>
              <a:spcAft>
                <a:spcPct val="0"/>
              </a:spcAft>
              <a:defRPr>
                <a:solidFill>
                  <a:schemeClr val="tx1"/>
                </a:solidFill>
                <a:latin typeface="Arial" panose="020B0604020202020204" pitchFamily="34" charset="0"/>
              </a:defRPr>
            </a:lvl8pPr>
            <a:lvl9pPr marL="3885840" indent="-228579" defTabSz="923839"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1682426E-7E34-44E1-9B0B-FFF765492CAB}" type="slidenum">
              <a:rPr lang="en-US" altLang="en-US" sz="1200">
                <a:solidFill>
                  <a:srgbClr val="000000"/>
                </a:solidFill>
              </a:rPr>
              <a:pPr fontAlgn="base">
                <a:spcBef>
                  <a:spcPct val="0"/>
                </a:spcBef>
                <a:spcAft>
                  <a:spcPct val="0"/>
                </a:spcAft>
                <a:defRPr/>
              </a:pPr>
              <a:t>99</a:t>
            </a:fld>
            <a:endParaRPr lang="en-US" altLang="en-US" sz="1200">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742916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23839">
              <a:defRPr>
                <a:solidFill>
                  <a:schemeClr val="tx1"/>
                </a:solidFill>
                <a:latin typeface="Arial" panose="020B0604020202020204" pitchFamily="34" charset="0"/>
              </a:defRPr>
            </a:lvl1pPr>
            <a:lvl2pPr marL="742881" indent="-285724" defTabSz="923839">
              <a:defRPr>
                <a:solidFill>
                  <a:schemeClr val="tx1"/>
                </a:solidFill>
                <a:latin typeface="Arial" panose="020B0604020202020204" pitchFamily="34" charset="0"/>
              </a:defRPr>
            </a:lvl2pPr>
            <a:lvl3pPr marL="1142894" indent="-228579" defTabSz="923839">
              <a:defRPr>
                <a:solidFill>
                  <a:schemeClr val="tx1"/>
                </a:solidFill>
                <a:latin typeface="Arial" panose="020B0604020202020204" pitchFamily="34" charset="0"/>
              </a:defRPr>
            </a:lvl3pPr>
            <a:lvl4pPr marL="1600051" indent="-228579" defTabSz="923839">
              <a:defRPr>
                <a:solidFill>
                  <a:schemeClr val="tx1"/>
                </a:solidFill>
                <a:latin typeface="Arial" panose="020B0604020202020204" pitchFamily="34" charset="0"/>
              </a:defRPr>
            </a:lvl4pPr>
            <a:lvl5pPr marL="2057210" indent="-228579" defTabSz="923839">
              <a:defRPr>
                <a:solidFill>
                  <a:schemeClr val="tx1"/>
                </a:solidFill>
                <a:latin typeface="Arial" panose="020B0604020202020204" pitchFamily="34" charset="0"/>
              </a:defRPr>
            </a:lvl5pPr>
            <a:lvl6pPr marL="2514367" indent="-228579" defTabSz="923839" eaLnBrk="0" fontAlgn="base" hangingPunct="0">
              <a:spcBef>
                <a:spcPct val="0"/>
              </a:spcBef>
              <a:spcAft>
                <a:spcPct val="0"/>
              </a:spcAft>
              <a:defRPr>
                <a:solidFill>
                  <a:schemeClr val="tx1"/>
                </a:solidFill>
                <a:latin typeface="Arial" panose="020B0604020202020204" pitchFamily="34" charset="0"/>
              </a:defRPr>
            </a:lvl6pPr>
            <a:lvl7pPr marL="2971524" indent="-228579" defTabSz="923839" eaLnBrk="0" fontAlgn="base" hangingPunct="0">
              <a:spcBef>
                <a:spcPct val="0"/>
              </a:spcBef>
              <a:spcAft>
                <a:spcPct val="0"/>
              </a:spcAft>
              <a:defRPr>
                <a:solidFill>
                  <a:schemeClr val="tx1"/>
                </a:solidFill>
                <a:latin typeface="Arial" panose="020B0604020202020204" pitchFamily="34" charset="0"/>
              </a:defRPr>
            </a:lvl7pPr>
            <a:lvl8pPr marL="3428682" indent="-228579" defTabSz="923839" eaLnBrk="0" fontAlgn="base" hangingPunct="0">
              <a:spcBef>
                <a:spcPct val="0"/>
              </a:spcBef>
              <a:spcAft>
                <a:spcPct val="0"/>
              </a:spcAft>
              <a:defRPr>
                <a:solidFill>
                  <a:schemeClr val="tx1"/>
                </a:solidFill>
                <a:latin typeface="Arial" panose="020B0604020202020204" pitchFamily="34" charset="0"/>
              </a:defRPr>
            </a:lvl8pPr>
            <a:lvl9pPr marL="3885840" indent="-228579" defTabSz="923839"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55FDA6B7-D201-4C81-9913-F72CC5D7D1DF}" type="slidenum">
              <a:rPr lang="en-US" altLang="en-US" sz="1200">
                <a:solidFill>
                  <a:srgbClr val="000000"/>
                </a:solidFill>
              </a:rPr>
              <a:pPr fontAlgn="base">
                <a:spcBef>
                  <a:spcPct val="0"/>
                </a:spcBef>
                <a:spcAft>
                  <a:spcPct val="0"/>
                </a:spcAft>
                <a:defRPr/>
              </a:pPr>
              <a:t>100</a:t>
            </a:fld>
            <a:endParaRPr lang="en-US" altLang="en-US" sz="120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4211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23839">
              <a:defRPr>
                <a:solidFill>
                  <a:schemeClr val="tx1"/>
                </a:solidFill>
                <a:latin typeface="Arial" panose="020B0604020202020204" pitchFamily="34" charset="0"/>
              </a:defRPr>
            </a:lvl1pPr>
            <a:lvl2pPr marL="742881" indent="-285724" defTabSz="923839">
              <a:defRPr>
                <a:solidFill>
                  <a:schemeClr val="tx1"/>
                </a:solidFill>
                <a:latin typeface="Arial" panose="020B0604020202020204" pitchFamily="34" charset="0"/>
              </a:defRPr>
            </a:lvl2pPr>
            <a:lvl3pPr marL="1142894" indent="-228579" defTabSz="923839">
              <a:defRPr>
                <a:solidFill>
                  <a:schemeClr val="tx1"/>
                </a:solidFill>
                <a:latin typeface="Arial" panose="020B0604020202020204" pitchFamily="34" charset="0"/>
              </a:defRPr>
            </a:lvl3pPr>
            <a:lvl4pPr marL="1600051" indent="-228579" defTabSz="923839">
              <a:defRPr>
                <a:solidFill>
                  <a:schemeClr val="tx1"/>
                </a:solidFill>
                <a:latin typeface="Arial" panose="020B0604020202020204" pitchFamily="34" charset="0"/>
              </a:defRPr>
            </a:lvl4pPr>
            <a:lvl5pPr marL="2057210" indent="-228579" defTabSz="923839">
              <a:defRPr>
                <a:solidFill>
                  <a:schemeClr val="tx1"/>
                </a:solidFill>
                <a:latin typeface="Arial" panose="020B0604020202020204" pitchFamily="34" charset="0"/>
              </a:defRPr>
            </a:lvl5pPr>
            <a:lvl6pPr marL="2514367" indent="-228579" defTabSz="923839" eaLnBrk="0" fontAlgn="base" hangingPunct="0">
              <a:spcBef>
                <a:spcPct val="0"/>
              </a:spcBef>
              <a:spcAft>
                <a:spcPct val="0"/>
              </a:spcAft>
              <a:defRPr>
                <a:solidFill>
                  <a:schemeClr val="tx1"/>
                </a:solidFill>
                <a:latin typeface="Arial" panose="020B0604020202020204" pitchFamily="34" charset="0"/>
              </a:defRPr>
            </a:lvl6pPr>
            <a:lvl7pPr marL="2971524" indent="-228579" defTabSz="923839" eaLnBrk="0" fontAlgn="base" hangingPunct="0">
              <a:spcBef>
                <a:spcPct val="0"/>
              </a:spcBef>
              <a:spcAft>
                <a:spcPct val="0"/>
              </a:spcAft>
              <a:defRPr>
                <a:solidFill>
                  <a:schemeClr val="tx1"/>
                </a:solidFill>
                <a:latin typeface="Arial" panose="020B0604020202020204" pitchFamily="34" charset="0"/>
              </a:defRPr>
            </a:lvl7pPr>
            <a:lvl8pPr marL="3428682" indent="-228579" defTabSz="923839" eaLnBrk="0" fontAlgn="base" hangingPunct="0">
              <a:spcBef>
                <a:spcPct val="0"/>
              </a:spcBef>
              <a:spcAft>
                <a:spcPct val="0"/>
              </a:spcAft>
              <a:defRPr>
                <a:solidFill>
                  <a:schemeClr val="tx1"/>
                </a:solidFill>
                <a:latin typeface="Arial" panose="020B0604020202020204" pitchFamily="34" charset="0"/>
              </a:defRPr>
            </a:lvl8pPr>
            <a:lvl9pPr marL="3885840" indent="-228579" defTabSz="923839"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F018F7F8-FE1E-4104-BDFB-20452438AFB4}" type="slidenum">
              <a:rPr lang="en-US" altLang="en-US" sz="1200">
                <a:solidFill>
                  <a:srgbClr val="000000"/>
                </a:solidFill>
              </a:rPr>
              <a:pPr fontAlgn="base">
                <a:spcBef>
                  <a:spcPct val="0"/>
                </a:spcBef>
                <a:spcAft>
                  <a:spcPct val="0"/>
                </a:spcAft>
                <a:defRPr/>
              </a:pPr>
              <a:t>101</a:t>
            </a:fld>
            <a:endParaRPr lang="en-US" altLang="en-US" sz="120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31805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change much or quickly – lag </a:t>
            </a:r>
          </a:p>
        </p:txBody>
      </p:sp>
      <p:sp>
        <p:nvSpPr>
          <p:cNvPr id="4" name="Slide Number Placeholder 3"/>
          <p:cNvSpPr>
            <a:spLocks noGrp="1"/>
          </p:cNvSpPr>
          <p:nvPr>
            <p:ph type="sldNum" sz="quarter" idx="10"/>
          </p:nvPr>
        </p:nvSpPr>
        <p:spPr/>
        <p:txBody>
          <a:bodyPr/>
          <a:lstStyle/>
          <a:p>
            <a:fld id="{1E44D8DD-AF36-441F-9C55-360F703B4611}" type="slidenum">
              <a:rPr lang="en-US" smtClean="0"/>
              <a:t>115</a:t>
            </a:fld>
            <a:endParaRPr lang="en-US"/>
          </a:p>
        </p:txBody>
      </p:sp>
    </p:spTree>
    <p:extLst>
      <p:ext uri="{BB962C8B-B14F-4D97-AF65-F5344CB8AC3E}">
        <p14:creationId xmlns:p14="http://schemas.microsoft.com/office/powerpoint/2010/main" val="2570076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122</a:t>
            </a:fld>
            <a:endParaRPr lang="en-US"/>
          </a:p>
        </p:txBody>
      </p:sp>
    </p:spTree>
    <p:extLst>
      <p:ext uri="{BB962C8B-B14F-4D97-AF65-F5344CB8AC3E}">
        <p14:creationId xmlns:p14="http://schemas.microsoft.com/office/powerpoint/2010/main" val="309241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123</a:t>
            </a:fld>
            <a:endParaRPr lang="en-US"/>
          </a:p>
        </p:txBody>
      </p:sp>
    </p:spTree>
    <p:extLst>
      <p:ext uri="{BB962C8B-B14F-4D97-AF65-F5344CB8AC3E}">
        <p14:creationId xmlns:p14="http://schemas.microsoft.com/office/powerpoint/2010/main" val="3456290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125</a:t>
            </a:fld>
            <a:endParaRPr lang="en-US"/>
          </a:p>
        </p:txBody>
      </p:sp>
    </p:spTree>
    <p:extLst>
      <p:ext uri="{BB962C8B-B14F-4D97-AF65-F5344CB8AC3E}">
        <p14:creationId xmlns:p14="http://schemas.microsoft.com/office/powerpoint/2010/main" val="170684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126</a:t>
            </a:fld>
            <a:endParaRPr lang="en-US"/>
          </a:p>
        </p:txBody>
      </p:sp>
    </p:spTree>
    <p:extLst>
      <p:ext uri="{BB962C8B-B14F-4D97-AF65-F5344CB8AC3E}">
        <p14:creationId xmlns:p14="http://schemas.microsoft.com/office/powerpoint/2010/main" val="669820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8388" cy="2743200"/>
          </a:xfrm>
        </p:spPr>
      </p:sp>
      <p:sp>
        <p:nvSpPr>
          <p:cNvPr id="3" name="Notes Placeholder 2"/>
          <p:cNvSpPr>
            <a:spLocks noGrp="1"/>
          </p:cNvSpPr>
          <p:nvPr>
            <p:ph type="body" idx="1"/>
          </p:nvPr>
        </p:nvSpPr>
        <p:spPr/>
        <p:txBody>
          <a:bodyPr/>
          <a:lstStyle/>
          <a:p>
            <a:pPr lvl="1"/>
            <a:r>
              <a:rPr lang="en-US" dirty="0"/>
              <a:t>Operating – farmer may purchase equipment for market value at end of lease</a:t>
            </a:r>
          </a:p>
          <a:p>
            <a:pPr lvl="1"/>
            <a:r>
              <a:rPr lang="en-US" dirty="0"/>
              <a:t>Finance/Capital – similar except farmer takes ownership up front so total value goes on deprecation schedule</a:t>
            </a:r>
          </a:p>
          <a:p>
            <a:endParaRPr lang="en-US" dirty="0"/>
          </a:p>
        </p:txBody>
      </p:sp>
      <p:sp>
        <p:nvSpPr>
          <p:cNvPr id="4" name="Slide Number Placeholder 3"/>
          <p:cNvSpPr>
            <a:spLocks noGrp="1"/>
          </p:cNvSpPr>
          <p:nvPr>
            <p:ph type="sldNum" sz="quarter" idx="10"/>
          </p:nvPr>
        </p:nvSpPr>
        <p:spPr/>
        <p:txBody>
          <a:bodyPr/>
          <a:lstStyle/>
          <a:p>
            <a:fld id="{8BF2B0C9-7C52-4BA9-B4FC-1E524E185A84}" type="slidenum">
              <a:rPr lang="en-US" smtClean="0"/>
              <a:t>143</a:t>
            </a:fld>
            <a:endParaRPr lang="en-US" dirty="0"/>
          </a:p>
        </p:txBody>
      </p:sp>
    </p:spTree>
    <p:extLst>
      <p:ext uri="{BB962C8B-B14F-4D97-AF65-F5344CB8AC3E}">
        <p14:creationId xmlns:p14="http://schemas.microsoft.com/office/powerpoint/2010/main" val="193905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Wheat Price was $8.57</a:t>
            </a:r>
            <a:r>
              <a:rPr lang="en-US" baseline="0" dirty="0"/>
              <a:t> in 2013 and 6.73 in 2014</a:t>
            </a:r>
            <a:endParaRPr lang="en-US" dirty="0"/>
          </a:p>
        </p:txBody>
      </p:sp>
      <p:sp>
        <p:nvSpPr>
          <p:cNvPr id="4" name="Slide Number Placeholder 3"/>
          <p:cNvSpPr>
            <a:spLocks noGrp="1"/>
          </p:cNvSpPr>
          <p:nvPr>
            <p:ph type="sldNum" sz="quarter" idx="10"/>
          </p:nvPr>
        </p:nvSpPr>
        <p:spPr/>
        <p:txBody>
          <a:bodyPr/>
          <a:lstStyle/>
          <a:p>
            <a:pPr defTabSz="956009">
              <a:defRPr/>
            </a:pPr>
            <a:fld id="{D6ACA2BA-0F45-44E1-B7E4-60936A0CF07A}" type="slidenum">
              <a:rPr lang="en-US">
                <a:solidFill>
                  <a:prstClr val="black"/>
                </a:solidFill>
                <a:latin typeface="Calibri" panose="020F0502020204030204"/>
              </a:rPr>
              <a:pPr defTabSz="956009">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9669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8388" cy="2743200"/>
          </a:xfrm>
        </p:spPr>
      </p:sp>
      <p:sp>
        <p:nvSpPr>
          <p:cNvPr id="3" name="Notes Placeholder 2"/>
          <p:cNvSpPr>
            <a:spLocks noGrp="1"/>
          </p:cNvSpPr>
          <p:nvPr>
            <p:ph type="body" idx="1"/>
          </p:nvPr>
        </p:nvSpPr>
        <p:spPr/>
        <p:txBody>
          <a:bodyPr/>
          <a:lstStyle/>
          <a:p>
            <a:r>
              <a:rPr lang="en-US" dirty="0"/>
              <a:t>Can work really well, but need</a:t>
            </a:r>
            <a:r>
              <a:rPr lang="en-US" baseline="0" dirty="0"/>
              <a:t> to think through all different scenarios before jumping in.</a:t>
            </a:r>
            <a:endParaRPr lang="en-US" dirty="0"/>
          </a:p>
        </p:txBody>
      </p:sp>
      <p:sp>
        <p:nvSpPr>
          <p:cNvPr id="4" name="Slide Number Placeholder 3"/>
          <p:cNvSpPr>
            <a:spLocks noGrp="1"/>
          </p:cNvSpPr>
          <p:nvPr>
            <p:ph type="sldNum" sz="quarter" idx="10"/>
          </p:nvPr>
        </p:nvSpPr>
        <p:spPr/>
        <p:txBody>
          <a:bodyPr/>
          <a:lstStyle/>
          <a:p>
            <a:fld id="{28FAE51A-DBE1-1C4F-BFC0-0EEF99454087}" type="slidenum">
              <a:rPr lang="en-US" smtClean="0"/>
              <a:t>156</a:t>
            </a:fld>
            <a:endParaRPr lang="en-US" dirty="0"/>
          </a:p>
        </p:txBody>
      </p:sp>
    </p:spTree>
    <p:extLst>
      <p:ext uri="{BB962C8B-B14F-4D97-AF65-F5344CB8AC3E}">
        <p14:creationId xmlns:p14="http://schemas.microsoft.com/office/powerpoint/2010/main" val="271953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0638" y="576263"/>
            <a:ext cx="5121275" cy="2881312"/>
          </a:xfrm>
        </p:spPr>
      </p:sp>
      <p:sp>
        <p:nvSpPr>
          <p:cNvPr id="3" name="Notes Placeholder 2"/>
          <p:cNvSpPr>
            <a:spLocks noGrp="1"/>
          </p:cNvSpPr>
          <p:nvPr>
            <p:ph type="body" idx="1"/>
          </p:nvPr>
        </p:nvSpPr>
        <p:spPr/>
        <p:txBody>
          <a:bodyPr/>
          <a:lstStyle/>
          <a:p>
            <a:r>
              <a:rPr lang="en-US" dirty="0"/>
              <a:t>Change Ringgold county 2015 yield</a:t>
            </a:r>
            <a:r>
              <a:rPr lang="en-US" baseline="0" dirty="0"/>
              <a:t> to 146</a:t>
            </a:r>
            <a:endParaRPr lang="en-US" dirty="0"/>
          </a:p>
        </p:txBody>
      </p:sp>
      <p:sp>
        <p:nvSpPr>
          <p:cNvPr id="4" name="Slide Number Placeholder 3"/>
          <p:cNvSpPr>
            <a:spLocks noGrp="1"/>
          </p:cNvSpPr>
          <p:nvPr>
            <p:ph type="sldNum" sz="quarter" idx="10"/>
          </p:nvPr>
        </p:nvSpPr>
        <p:spPr/>
        <p:txBody>
          <a:bodyPr/>
          <a:lstStyle/>
          <a:p>
            <a:pPr defTabSz="966612">
              <a:defRPr/>
            </a:pPr>
            <a:fld id="{BFD24E95-310C-47CA-8CCE-D1FE5DEED0C8}" type="slidenum">
              <a:rPr lang="en-US" sz="1400">
                <a:solidFill>
                  <a:prstClr val="black"/>
                </a:solidFill>
                <a:latin typeface="Calibri" panose="020F0502020204030204"/>
              </a:rPr>
              <a:pPr defTabSz="966612">
                <a:defRPr/>
              </a:pPr>
              <a:t>184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969787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71060-8A08-49FA-B390-C56224E274D6}" type="slidenum">
              <a:rPr lang="en-US" smtClean="0"/>
              <a:pPr/>
              <a:t>193</a:t>
            </a:fld>
            <a:endParaRPr lang="en-US" dirty="0"/>
          </a:p>
        </p:txBody>
      </p:sp>
    </p:spTree>
    <p:extLst>
      <p:ext uri="{BB962C8B-B14F-4D97-AF65-F5344CB8AC3E}">
        <p14:creationId xmlns:p14="http://schemas.microsoft.com/office/powerpoint/2010/main" val="3514290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r>
              <a:rPr lang="en-US" baseline="0" dirty="0"/>
              <a:t> of presentation – should be self-explanatory</a:t>
            </a:r>
          </a:p>
        </p:txBody>
      </p:sp>
      <p:sp>
        <p:nvSpPr>
          <p:cNvPr id="4" name="Slide Number Placeholder 3"/>
          <p:cNvSpPr>
            <a:spLocks noGrp="1"/>
          </p:cNvSpPr>
          <p:nvPr>
            <p:ph type="sldNum" sz="quarter" idx="10"/>
          </p:nvPr>
        </p:nvSpPr>
        <p:spPr/>
        <p:txBody>
          <a:bodyPr/>
          <a:lstStyle/>
          <a:p>
            <a:fld id="{35FA7620-A061-455B-BF4E-54E99021B1B0}" type="slidenum">
              <a:rPr lang="en-US" smtClean="0"/>
              <a:t>261</a:t>
            </a:fld>
            <a:endParaRPr lang="en-US"/>
          </a:p>
        </p:txBody>
      </p:sp>
    </p:spTree>
    <p:extLst>
      <p:ext uri="{BB962C8B-B14F-4D97-AF65-F5344CB8AC3E}">
        <p14:creationId xmlns:p14="http://schemas.microsoft.com/office/powerpoint/2010/main" val="2833504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of farm</a:t>
            </a:r>
            <a:r>
              <a:rPr lang="en-US" baseline="0" dirty="0"/>
              <a:t> household income and expenses is based on KFMA member records.</a:t>
            </a:r>
          </a:p>
          <a:p>
            <a:r>
              <a:rPr lang="en-US" baseline="0" dirty="0"/>
              <a:t>Not all KFMA families keep detailed records; only about 400 households out of 1,200 total members kept detailed records on family living expenses.</a:t>
            </a:r>
          </a:p>
          <a:p>
            <a:endParaRPr lang="en-US" baseline="0" dirty="0"/>
          </a:p>
          <a:p>
            <a:r>
              <a:rPr lang="en-US" baseline="0" dirty="0"/>
              <a:t>The income records include both farm and non-farm sources of income.  Not all non-farm income is from off-farm wages; it also includes things like rents, oil and gas royalties, and a variety of other sources.</a:t>
            </a:r>
          </a:p>
          <a:p>
            <a:r>
              <a:rPr lang="en-US" baseline="0" dirty="0"/>
              <a:t>There are 17 expense categories; should be enough to get a general idea of spending patterns.</a:t>
            </a:r>
          </a:p>
          <a:p>
            <a:endParaRPr lang="en-US" baseline="0" dirty="0"/>
          </a:p>
          <a:p>
            <a:r>
              <a:rPr lang="en-US" baseline="0" dirty="0"/>
              <a:t>Results shown on following slides are AVERAGES for the entire group.  Every household will have its own unique features (e.g., spending will be different if children are still at home, if farm operation is new or already well-established, etc.)</a:t>
            </a:r>
          </a:p>
          <a:p>
            <a:endParaRPr lang="en-US" baseline="0" dirty="0"/>
          </a:p>
        </p:txBody>
      </p:sp>
      <p:sp>
        <p:nvSpPr>
          <p:cNvPr id="4" name="Slide Number Placeholder 3"/>
          <p:cNvSpPr>
            <a:spLocks noGrp="1"/>
          </p:cNvSpPr>
          <p:nvPr>
            <p:ph type="sldNum" sz="quarter" idx="10"/>
          </p:nvPr>
        </p:nvSpPr>
        <p:spPr/>
        <p:txBody>
          <a:bodyPr/>
          <a:lstStyle/>
          <a:p>
            <a:fld id="{35FA7620-A061-455B-BF4E-54E99021B1B0}" type="slidenum">
              <a:rPr lang="en-US" smtClean="0"/>
              <a:t>262</a:t>
            </a:fld>
            <a:endParaRPr lang="en-US"/>
          </a:p>
        </p:txBody>
      </p:sp>
    </p:spTree>
    <p:extLst>
      <p:ext uri="{BB962C8B-B14F-4D97-AF65-F5344CB8AC3E}">
        <p14:creationId xmlns:p14="http://schemas.microsoft.com/office/powerpoint/2010/main" val="1484469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be sure that our sub-set of farmers with detailed records are</a:t>
            </a:r>
            <a:r>
              <a:rPr lang="en-US" baseline="0" dirty="0"/>
              <a:t> reasonably representative of the entire population.  </a:t>
            </a:r>
          </a:p>
          <a:p>
            <a:endParaRPr lang="en-US" baseline="0" dirty="0"/>
          </a:p>
          <a:p>
            <a:r>
              <a:rPr lang="en-US" baseline="0" dirty="0"/>
              <a:t>On the income side, it looks like the sub-group tracks fairly well with the entire population.  So hopefully we aren’t looking at farms that are significantly larger or smaller than the general group.</a:t>
            </a:r>
          </a:p>
          <a:p>
            <a:endParaRPr lang="en-US" baseline="0" dirty="0"/>
          </a:p>
          <a:p>
            <a:r>
              <a:rPr lang="en-US" baseline="0" dirty="0"/>
              <a:t>NOTE:  this slide isn’t an important one; could be skipped, or covered very quickly.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263</a:t>
            </a:fld>
            <a:endParaRPr lang="en-US"/>
          </a:p>
        </p:txBody>
      </p:sp>
    </p:spTree>
    <p:extLst>
      <p:ext uri="{BB962C8B-B14F-4D97-AF65-F5344CB8AC3E}">
        <p14:creationId xmlns:p14="http://schemas.microsoft.com/office/powerpoint/2010/main" val="1562083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looking at overall farm household income</a:t>
            </a:r>
            <a:r>
              <a:rPr lang="en-US" baseline="0" dirty="0"/>
              <a:t> – that is, income from all sources.</a:t>
            </a:r>
          </a:p>
          <a:p>
            <a:endParaRPr lang="en-US" baseline="0" dirty="0"/>
          </a:p>
          <a:p>
            <a:r>
              <a:rPr lang="en-US" baseline="0" dirty="0"/>
              <a:t>The period of 2004-2015, overall, was a pretty positive period for the KFMA households.  Average income was almost $131K, and reached a peak of $196K in 2011.</a:t>
            </a:r>
          </a:p>
          <a:p>
            <a:endParaRPr lang="en-US" baseline="0" dirty="0"/>
          </a:p>
          <a:p>
            <a:r>
              <a:rPr lang="en-US" baseline="0" dirty="0"/>
              <a:t>The “ethanol boom” started in 2007, and was the first of several years of what was the most profitable period for KFMA households on record.</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264</a:t>
            </a:fld>
            <a:endParaRPr lang="en-US"/>
          </a:p>
        </p:txBody>
      </p:sp>
    </p:spTree>
    <p:extLst>
      <p:ext uri="{BB962C8B-B14F-4D97-AF65-F5344CB8AC3E}">
        <p14:creationId xmlns:p14="http://schemas.microsoft.com/office/powerpoint/2010/main" val="662447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break down income</a:t>
            </a:r>
            <a:r>
              <a:rPr lang="en-US" baseline="0" dirty="0"/>
              <a:t> into farm and non-farm sources.</a:t>
            </a:r>
          </a:p>
          <a:p>
            <a:endParaRPr lang="en-US" baseline="0" dirty="0"/>
          </a:p>
          <a:p>
            <a:r>
              <a:rPr lang="en-US" baseline="0" dirty="0"/>
              <a:t>Non-farm income averaged about $39K through this period, and was relatively stable, compared to farm income.  Remember, this isn’t just off-farm wages, but includes all sources of non-farm income.  </a:t>
            </a:r>
          </a:p>
          <a:p>
            <a:endParaRPr lang="en-US" baseline="0" dirty="0"/>
          </a:p>
          <a:p>
            <a:r>
              <a:rPr lang="en-US" baseline="0" dirty="0"/>
              <a:t>Farm income averaged about $91K, but it varied widely over these years.  Max was $164K in 2011, but then farm income shrank to only $12K in 2015.</a:t>
            </a:r>
          </a:p>
          <a:p>
            <a:endParaRPr lang="en-US" baseline="0" dirty="0"/>
          </a:p>
          <a:p>
            <a:r>
              <a:rPr lang="en-US" baseline="0" dirty="0"/>
              <a:t>NOTE:  I think KFMA net farm income in 2015 actually came out to a negative number, averaged across the entire 1,200 members.  The $12K number is for our 400 households with detailed records.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265</a:t>
            </a:fld>
            <a:endParaRPr lang="en-US"/>
          </a:p>
        </p:txBody>
      </p:sp>
    </p:spTree>
    <p:extLst>
      <p:ext uri="{BB962C8B-B14F-4D97-AF65-F5344CB8AC3E}">
        <p14:creationId xmlns:p14="http://schemas.microsoft.com/office/powerpoint/2010/main" val="132842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spending side, we’ll consider both family living expenses, as</a:t>
            </a:r>
            <a:r>
              <a:rPr lang="en-US" baseline="0" dirty="0"/>
              <a:t> well as taxes paid.</a:t>
            </a:r>
          </a:p>
          <a:p>
            <a:endParaRPr lang="en-US" baseline="0" dirty="0"/>
          </a:p>
          <a:p>
            <a:r>
              <a:rPr lang="en-US" baseline="0" dirty="0"/>
              <a:t>The tax bill average $14K over this period, and of course it was higher for the higher income years.  The only consolation of lower farm income is that farm income taxes will be lower, too.  But savings on taxes isn’t going to provide us with all the savings we are going to need.</a:t>
            </a:r>
          </a:p>
          <a:p>
            <a:endParaRPr lang="en-US" baseline="0" dirty="0"/>
          </a:p>
          <a:p>
            <a:r>
              <a:rPr lang="en-US" baseline="0" dirty="0"/>
              <a:t>Family living expenses averaged $58K, but showed a substantial increase over time.  Family living cost $41K in 2004, and maxed out at $74K in 2014.  Family living expenses went up 77% during this run of several years with record farm incomes.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266</a:t>
            </a:fld>
            <a:endParaRPr lang="en-US"/>
          </a:p>
        </p:txBody>
      </p:sp>
    </p:spTree>
    <p:extLst>
      <p:ext uri="{BB962C8B-B14F-4D97-AF65-F5344CB8AC3E}">
        <p14:creationId xmlns:p14="http://schemas.microsoft.com/office/powerpoint/2010/main" val="221824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compare income to expenditures</a:t>
            </a:r>
            <a:r>
              <a:rPr lang="en-US" baseline="0" dirty="0"/>
              <a:t> for this period.</a:t>
            </a:r>
          </a:p>
          <a:p>
            <a:endParaRPr lang="en-US" baseline="0" dirty="0"/>
          </a:p>
          <a:p>
            <a:r>
              <a:rPr lang="en-US" baseline="0" dirty="0"/>
              <a:t>Two interesting points:</a:t>
            </a:r>
          </a:p>
          <a:p>
            <a:endParaRPr lang="en-US" baseline="0" dirty="0"/>
          </a:p>
          <a:p>
            <a:pPr marL="241609" indent="-241609">
              <a:buAutoNum type="arabicPeriod"/>
            </a:pPr>
            <a:r>
              <a:rPr lang="en-US" baseline="0" dirty="0"/>
              <a:t>Every year but one showed a surplus of income over spending (including tax payments) during this period.   Several of these years showed a substantial surplus.  Key question will be how that surplus was managed; was it handled in a way that it is still available now to help with shortfalls in the bad years?</a:t>
            </a:r>
          </a:p>
          <a:p>
            <a:pPr marL="241609" indent="-241609">
              <a:buAutoNum type="arabicPeriod"/>
            </a:pPr>
            <a:endParaRPr lang="en-US" baseline="0" dirty="0"/>
          </a:p>
          <a:p>
            <a:pPr marL="241609" indent="-241609">
              <a:buAutoNum type="arabicPeriod"/>
            </a:pPr>
            <a:r>
              <a:rPr lang="en-US" baseline="0" dirty="0"/>
              <a:t>The year of shortfall was 2015, when spending exceeded total HH income by about $40K.  How did households cover this deficit?  If 2016 and succeeding years also have low incomes, how much carry-over surplus will still be available to help cover losses?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267</a:t>
            </a:fld>
            <a:endParaRPr lang="en-US"/>
          </a:p>
        </p:txBody>
      </p:sp>
    </p:spTree>
    <p:extLst>
      <p:ext uri="{BB962C8B-B14F-4D97-AF65-F5344CB8AC3E}">
        <p14:creationId xmlns:p14="http://schemas.microsoft.com/office/powerpoint/2010/main" val="103918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feeder</a:t>
            </a:r>
            <a:r>
              <a:rPr lang="en-US" baseline="0" dirty="0" smtClean="0"/>
              <a:t> steer and fed cattle prices are lower in the next 10 years compared to 2015. Fed cattle and feeder cattle are projected to be 29% lower and 42% lower in 2025 compared to 2015. These are only projections and will be updated in February, but the point is…prices don’t appear to be head back to the 2015 levels. We aren’t going to do a full blown Outlook talk, but Glynn has one on </a:t>
            </a:r>
            <a:r>
              <a:rPr lang="en-US" baseline="0" dirty="0" err="1" smtClean="0"/>
              <a:t>AgManager</a:t>
            </a:r>
            <a:r>
              <a:rPr lang="en-US" baseline="0" dirty="0" smtClean="0"/>
              <a:t> and we will point you to the location at the end of this talk. So, what does the projected lower prices imply? Lets turn to the turn to the Cow-Calf profitability analysis. </a:t>
            </a:r>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45</a:t>
            </a:fld>
            <a:endParaRPr lang="en-US"/>
          </a:p>
        </p:txBody>
      </p:sp>
    </p:spTree>
    <p:extLst>
      <p:ext uri="{BB962C8B-B14F-4D97-AF65-F5344CB8AC3E}">
        <p14:creationId xmlns:p14="http://schemas.microsoft.com/office/powerpoint/2010/main" val="2220546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re-cap of observations from</a:t>
            </a:r>
            <a:r>
              <a:rPr lang="en-US" baseline="0" dirty="0"/>
              <a:t> the preceding slides….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268</a:t>
            </a:fld>
            <a:endParaRPr lang="en-US"/>
          </a:p>
        </p:txBody>
      </p:sp>
    </p:spTree>
    <p:extLst>
      <p:ext uri="{BB962C8B-B14F-4D97-AF65-F5344CB8AC3E}">
        <p14:creationId xmlns:p14="http://schemas.microsoft.com/office/powerpoint/2010/main" val="2618046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re-cap….</a:t>
            </a:r>
          </a:p>
        </p:txBody>
      </p:sp>
      <p:sp>
        <p:nvSpPr>
          <p:cNvPr id="4" name="Slide Number Placeholder 3"/>
          <p:cNvSpPr>
            <a:spLocks noGrp="1"/>
          </p:cNvSpPr>
          <p:nvPr>
            <p:ph type="sldNum" sz="quarter" idx="10"/>
          </p:nvPr>
        </p:nvSpPr>
        <p:spPr/>
        <p:txBody>
          <a:bodyPr/>
          <a:lstStyle/>
          <a:p>
            <a:fld id="{35FA7620-A061-455B-BF4E-54E99021B1B0}" type="slidenum">
              <a:rPr lang="en-US" smtClean="0"/>
              <a:t>269</a:t>
            </a:fld>
            <a:endParaRPr lang="en-US"/>
          </a:p>
        </p:txBody>
      </p:sp>
    </p:spTree>
    <p:extLst>
      <p:ext uri="{BB962C8B-B14F-4D97-AF65-F5344CB8AC3E}">
        <p14:creationId xmlns:p14="http://schemas.microsoft.com/office/powerpoint/2010/main" val="2516850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re-cap.</a:t>
            </a:r>
          </a:p>
          <a:p>
            <a:endParaRPr lang="en-US" dirty="0"/>
          </a:p>
          <a:p>
            <a:r>
              <a:rPr lang="en-US" dirty="0"/>
              <a:t>Try to set up discussion in following slides….</a:t>
            </a:r>
          </a:p>
        </p:txBody>
      </p:sp>
      <p:sp>
        <p:nvSpPr>
          <p:cNvPr id="4" name="Slide Number Placeholder 3"/>
          <p:cNvSpPr>
            <a:spLocks noGrp="1"/>
          </p:cNvSpPr>
          <p:nvPr>
            <p:ph type="sldNum" sz="quarter" idx="10"/>
          </p:nvPr>
        </p:nvSpPr>
        <p:spPr/>
        <p:txBody>
          <a:bodyPr/>
          <a:lstStyle/>
          <a:p>
            <a:fld id="{35FA7620-A061-455B-BF4E-54E99021B1B0}" type="slidenum">
              <a:rPr lang="en-US" smtClean="0"/>
              <a:t>270</a:t>
            </a:fld>
            <a:endParaRPr lang="en-US"/>
          </a:p>
        </p:txBody>
      </p:sp>
    </p:spTree>
    <p:extLst>
      <p:ext uri="{BB962C8B-B14F-4D97-AF65-F5344CB8AC3E}">
        <p14:creationId xmlns:p14="http://schemas.microsoft.com/office/powerpoint/2010/main" val="282510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the same family</a:t>
            </a:r>
            <a:r>
              <a:rPr lang="en-US" baseline="0" dirty="0"/>
              <a:t> living expense chart we saw earlier.</a:t>
            </a:r>
          </a:p>
          <a:p>
            <a:endParaRPr lang="en-US" baseline="0" dirty="0"/>
          </a:p>
          <a:p>
            <a:r>
              <a:rPr lang="en-US" baseline="0" dirty="0"/>
              <a:t>Average was $58K, but amount ranged from about $42K up to max of $74K in 2014.  Increase from lowest to highest was 77%, much higher than the rate of inflation, as measured by the CPI.  So farm households were buying a bigger or nicer bundle of goods and services as time went by in this period.</a:t>
            </a:r>
          </a:p>
          <a:p>
            <a:endParaRPr lang="en-US" baseline="0" dirty="0"/>
          </a:p>
          <a:p>
            <a:r>
              <a:rPr lang="en-US" baseline="0" dirty="0"/>
              <a:t>But with farm incomes down, can living expenses be reduced very much?  Already started to see some reduction in 2015, as farm income fell, but is there room to squeeze out more?</a:t>
            </a:r>
          </a:p>
          <a:p>
            <a:endParaRPr lang="en-US" baseline="0" dirty="0"/>
          </a:p>
          <a:p>
            <a:r>
              <a:rPr lang="en-US" baseline="0" dirty="0"/>
              <a:t>In the following tables, we’ll look at the 17 household spending categories and see how they changed over time.  As we look over the entire HH budget, can you come up with a large savings – say, $10K?</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271</a:t>
            </a:fld>
            <a:endParaRPr lang="en-US"/>
          </a:p>
        </p:txBody>
      </p:sp>
    </p:spTree>
    <p:extLst>
      <p:ext uri="{BB962C8B-B14F-4D97-AF65-F5344CB8AC3E}">
        <p14:creationId xmlns:p14="http://schemas.microsoft.com/office/powerpoint/2010/main" val="4178167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arranged the expense categories from highest spending amount to lowest</a:t>
            </a:r>
            <a:r>
              <a:rPr lang="en-US" baseline="0" dirty="0"/>
              <a:t> (8 more categories on next page).</a:t>
            </a:r>
          </a:p>
          <a:p>
            <a:r>
              <a:rPr lang="en-US" dirty="0"/>
              <a:t>The</a:t>
            </a:r>
            <a:r>
              <a:rPr lang="en-US" baseline="0" dirty="0"/>
              <a:t> table shows the average annual spending over the entire 2004-2015 period, along with the lowest and highest amounts, and the percentage increase from lowest to highest.</a:t>
            </a:r>
          </a:p>
          <a:p>
            <a:r>
              <a:rPr lang="en-US" baseline="0" dirty="0"/>
              <a:t>Remember that overall spending on family living increased 77% during this time period; I have </a:t>
            </a:r>
            <a:r>
              <a:rPr lang="en-US" b="1" baseline="0" dirty="0"/>
              <a:t>BOLDED</a:t>
            </a:r>
            <a:r>
              <a:rPr lang="en-US" b="0" baseline="0" dirty="0"/>
              <a:t> the categories which increased at rates higher than 77%.</a:t>
            </a:r>
          </a:p>
          <a:p>
            <a:endParaRPr lang="en-US" b="0" baseline="0" dirty="0"/>
          </a:p>
          <a:p>
            <a:r>
              <a:rPr lang="en-US" b="0" baseline="0" dirty="0"/>
              <a:t>“Personal and Recreation” was our highest spending category.  In a period with record incomes, one can imagine many families taking great vacations or taking more expensive outings of other kinds.  Other households might have bought a boat, motor home, or some other “dream toys.”   This is a category where there is probably a lot of room for a reduction in spending.</a:t>
            </a:r>
          </a:p>
          <a:p>
            <a:endParaRPr lang="en-US" b="0" baseline="0" dirty="0"/>
          </a:p>
          <a:p>
            <a:r>
              <a:rPr lang="en-US" b="0" baseline="0" dirty="0"/>
              <a:t>“Household Operation” is our second highest spending category.  It is a catch-all category for all kinds of items for the home that don’t fit into the other categories.  I’m not sure what the largest items in this category would be, to be honest.  But it’s clear that they increased significantly – almost doubled over the 12 years – certainly a higher rate of increase than inflation in general.  May be some room for savings here.</a:t>
            </a:r>
          </a:p>
          <a:p>
            <a:endParaRPr lang="en-US" b="0" baseline="0" dirty="0"/>
          </a:p>
          <a:p>
            <a:r>
              <a:rPr lang="en-US" b="0" baseline="0" dirty="0"/>
              <a:t>“Food Purchased” was one of the categories where spending went up less than average.  Our best hope of reducing spending on food might be eating out less often.</a:t>
            </a:r>
          </a:p>
          <a:p>
            <a:endParaRPr lang="en-US" b="0" baseline="0" dirty="0"/>
          </a:p>
          <a:p>
            <a:r>
              <a:rPr lang="en-US" b="0" baseline="0" dirty="0"/>
              <a:t>“Health Insurance” may be the category of greatest concern.  Note that spending basically doubled over the 12 years here.  But with the major changes in the insurance laws and plans in recent years, it appears that health insurance costs may increase even more, probably by significant amounts.  Our table shows an average of about $700/month on health insurance for the “highest” level, but we have heard many reports of health insurance premiums for self-employed families running well over $1000/month, and that comes with much higher deductibles, too.  Health insurance reform was promised by the incoming Administration, but in the meantime this will be a category for spending increases rather than savings.  It is an open question whether some households will try to go without insurance.  Some of the savings from other categories may get eaten up by increases in health insurance costs.</a:t>
            </a:r>
          </a:p>
          <a:p>
            <a:endParaRPr lang="en-US" b="0" baseline="0" dirty="0"/>
          </a:p>
          <a:p>
            <a:r>
              <a:rPr lang="en-US" b="0" baseline="0" dirty="0"/>
              <a:t>“Doctor and other Medical” costs showed the lowest percentage increase of any spending category.  If some farm households give up on health insurance, this category might increase significantly.</a:t>
            </a:r>
          </a:p>
          <a:p>
            <a:endParaRPr lang="en-US" b="0" baseline="0" dirty="0"/>
          </a:p>
          <a:p>
            <a:r>
              <a:rPr lang="en-US" b="0" baseline="0" dirty="0"/>
              <a:t>“Contributions” more than doubled over the 12 years.  This is a category where households have wide discretion, so we could expect some cutbacks here.</a:t>
            </a:r>
          </a:p>
          <a:p>
            <a:endParaRPr lang="en-US" b="0" baseline="0" dirty="0"/>
          </a:p>
          <a:p>
            <a:r>
              <a:rPr lang="en-US" b="0" baseline="0" dirty="0"/>
              <a:t>“House Upkeep &amp; Repairs” showed one of the highest rates of increase.  In a lot of households, Ma finally got that kitchen renovated, and Pa might have built him a man-cave.  Other households may have just made some long overdue repairs.  In any event, many farm households will go back into the mode of deferring improvements until times get better.</a:t>
            </a:r>
          </a:p>
          <a:p>
            <a:endParaRPr lang="en-US" b="0" baseline="0" dirty="0"/>
          </a:p>
          <a:p>
            <a:r>
              <a:rPr lang="en-US" b="0" baseline="0" dirty="0"/>
              <a:t>“Gifts”, similar to Contributions, more than doubled (by far) over this time period.  This is also a category where households have wide discretion, and cutbacks are likely.</a:t>
            </a:r>
          </a:p>
          <a:p>
            <a:endParaRPr lang="en-US" b="0" baseline="0" dirty="0"/>
          </a:p>
          <a:p>
            <a:r>
              <a:rPr lang="en-US" b="0" baseline="0" dirty="0"/>
              <a:t>“Life Insurance” increased by slightly less than the 77% average rate of spending increase.  One wonders if some households made major upgrades on their policies during this time; not clear if they would be willing to cut back?</a:t>
            </a:r>
          </a:p>
          <a:p>
            <a:endParaRPr lang="en-US" b="1" dirty="0"/>
          </a:p>
        </p:txBody>
      </p:sp>
      <p:sp>
        <p:nvSpPr>
          <p:cNvPr id="4" name="Slide Number Placeholder 3"/>
          <p:cNvSpPr>
            <a:spLocks noGrp="1"/>
          </p:cNvSpPr>
          <p:nvPr>
            <p:ph type="sldNum" sz="quarter" idx="10"/>
          </p:nvPr>
        </p:nvSpPr>
        <p:spPr/>
        <p:txBody>
          <a:bodyPr/>
          <a:lstStyle/>
          <a:p>
            <a:fld id="{35FA7620-A061-455B-BF4E-54E99021B1B0}" type="slidenum">
              <a:rPr lang="en-US" smtClean="0"/>
              <a:t>272</a:t>
            </a:fld>
            <a:endParaRPr lang="en-US"/>
          </a:p>
        </p:txBody>
      </p:sp>
    </p:spTree>
    <p:extLst>
      <p:ext uri="{BB962C8B-B14F-4D97-AF65-F5344CB8AC3E}">
        <p14:creationId xmlns:p14="http://schemas.microsoft.com/office/powerpoint/2010/main" val="3440762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 Expenses”</a:t>
            </a:r>
            <a:r>
              <a:rPr lang="en-US" baseline="0" dirty="0"/>
              <a:t> showed a smaller than average rate of increase.  Figures out to about $250/month.  Included not just car payments but maintenance, etc.</a:t>
            </a:r>
          </a:p>
          <a:p>
            <a:endParaRPr lang="en-US" baseline="0" dirty="0"/>
          </a:p>
          <a:p>
            <a:r>
              <a:rPr lang="en-US" baseline="0" dirty="0"/>
              <a:t>“Utilities – Telephone” also showed smaller than average increase.  Savings on phone plan possible?  Cutting other utilities might be difficult.</a:t>
            </a:r>
          </a:p>
          <a:p>
            <a:endParaRPr lang="en-US" baseline="0" dirty="0"/>
          </a:p>
          <a:p>
            <a:r>
              <a:rPr lang="en-US" dirty="0"/>
              <a:t>“Clothing” not showing</a:t>
            </a:r>
            <a:r>
              <a:rPr lang="en-US" baseline="0" dirty="0"/>
              <a:t> huge increase.  Perhaps modest savings potential here, at best.</a:t>
            </a:r>
          </a:p>
          <a:p>
            <a:endParaRPr lang="en-US" baseline="0" dirty="0"/>
          </a:p>
          <a:p>
            <a:r>
              <a:rPr lang="en-US" baseline="0" dirty="0"/>
              <a:t>“Furniture – Equipment” did show a higher rate of increase.  Hopefully we have made some upgrades here that will last us a while.</a:t>
            </a:r>
          </a:p>
          <a:p>
            <a:endParaRPr lang="en-US" baseline="0" dirty="0"/>
          </a:p>
          <a:p>
            <a:r>
              <a:rPr lang="en-US" baseline="0" dirty="0"/>
              <a:t>“Education” – probably not used by many in our 400 HH’s; spending on higher </a:t>
            </a:r>
            <a:r>
              <a:rPr lang="en-US" baseline="0" dirty="0" err="1"/>
              <a:t>ed</a:t>
            </a:r>
            <a:r>
              <a:rPr lang="en-US" baseline="0" dirty="0"/>
              <a:t> might get deferred?</a:t>
            </a:r>
          </a:p>
          <a:p>
            <a:endParaRPr lang="en-US" baseline="0" dirty="0"/>
          </a:p>
          <a:p>
            <a:r>
              <a:rPr lang="en-US" baseline="0" dirty="0"/>
              <a:t>“Bank Interest” – high rate of increase, but not a big number.  Those who have debt already may have trouble getting out.</a:t>
            </a:r>
          </a:p>
          <a:p>
            <a:endParaRPr lang="en-US" baseline="0" dirty="0"/>
          </a:p>
          <a:p>
            <a:r>
              <a:rPr lang="en-US" baseline="0" dirty="0"/>
              <a:t>“Miscellaneous Expense” – Big rate of increase, but not a big number.  Modest savings potential in absolute terms.</a:t>
            </a:r>
          </a:p>
          <a:p>
            <a:endParaRPr lang="en-US" baseline="0" dirty="0"/>
          </a:p>
          <a:p>
            <a:r>
              <a:rPr lang="en-US" baseline="0" dirty="0"/>
              <a:t>“Child care” – high rate of increase, probably used by only a small share of families.  High rate of increase might mean savings unlikely for those families with children.</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273</a:t>
            </a:fld>
            <a:endParaRPr lang="en-US"/>
          </a:p>
        </p:txBody>
      </p:sp>
    </p:spTree>
    <p:extLst>
      <p:ext uri="{BB962C8B-B14F-4D97-AF65-F5344CB8AC3E}">
        <p14:creationId xmlns:p14="http://schemas.microsoft.com/office/powerpoint/2010/main" val="2227644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previous discussion looked at household spending by an “average household.”  Of course,</a:t>
            </a:r>
            <a:r>
              <a:rPr lang="en-US" baseline="0" dirty="0"/>
              <a:t> spending patterns are unique to each family, and each family will have different needs.</a:t>
            </a:r>
          </a:p>
          <a:p>
            <a:endParaRPr lang="en-US" baseline="0" dirty="0"/>
          </a:p>
          <a:p>
            <a:r>
              <a:rPr lang="en-US" baseline="0" dirty="0"/>
              <a:t>Families will also differ on the income side, and this chart shows how wide that difference was for NET FARM INCOME in 2015 across the entire 1,200 households in the KFMA system.  As you can see, there was a wide range of observed outcomes across the entire system.</a:t>
            </a:r>
          </a:p>
          <a:p>
            <a:endParaRPr lang="en-US" baseline="0" dirty="0"/>
          </a:p>
          <a:p>
            <a:r>
              <a:rPr lang="en-US" baseline="0" dirty="0"/>
              <a:t>Our “average family” across the 400 households with detailed records actually had about $12K in net farm income.  That puts them in the largest group of farms, those with net farm income between $0 and $50K.  Most of those households would have started to feel the pinch, perhaps not quite being able to cover family living expenses.  About 30% of households were doing a little better, with net farm incomes of $50K or more.  But most troubling is the large number of households with a net farm LOSS – over 44% of our KFMA households.  Trimming a little from family living expenses isn’t going to fix all of their problems.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275</a:t>
            </a:fld>
            <a:endParaRPr lang="en-US"/>
          </a:p>
        </p:txBody>
      </p:sp>
    </p:spTree>
    <p:extLst>
      <p:ext uri="{BB962C8B-B14F-4D97-AF65-F5344CB8AC3E}">
        <p14:creationId xmlns:p14="http://schemas.microsoft.com/office/powerpoint/2010/main" val="3066022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any event, almost every household may take a closer look at their living expenses and try to find some savings.  How can they do a better job on that?</a:t>
            </a:r>
          </a:p>
          <a:p>
            <a:endParaRPr lang="en-US" baseline="0" dirty="0"/>
          </a:p>
          <a:p>
            <a:r>
              <a:rPr lang="en-US" baseline="0" dirty="0"/>
              <a:t>A first – and rather obvious – suggestion is to keep better records on that spending.  It’s harder to manage something when you haven’t been measuring it.  Better records can help us get a much better idea on how much we are spending in each area, which then gives us a better sense of  WHERE savings are possible, and HOW MUCH savings might be possible.</a:t>
            </a:r>
          </a:p>
          <a:p>
            <a:endParaRPr lang="en-US" baseline="0" dirty="0"/>
          </a:p>
          <a:p>
            <a:r>
              <a:rPr lang="en-US" baseline="0" dirty="0"/>
              <a:t>Software like QUICKEN is widely available, is relatively inexpensive and easy to use.  The hardest parts will be getting it set up for your operation and getting into a regular pattern of entering information.  However, once you get it set up, it can generate a variety of reports that provide outstanding information if data have been entered accurately.</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276</a:t>
            </a:fld>
            <a:endParaRPr lang="en-US"/>
          </a:p>
        </p:txBody>
      </p:sp>
    </p:spTree>
    <p:extLst>
      <p:ext uri="{BB962C8B-B14F-4D97-AF65-F5344CB8AC3E}">
        <p14:creationId xmlns:p14="http://schemas.microsoft.com/office/powerpoint/2010/main" val="2146751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simple</a:t>
            </a:r>
            <a:r>
              <a:rPr lang="en-US" baseline="0" dirty="0"/>
              <a:t> and familiar tool for managing expenses is a household budget.  The basic idea is to develop a target level of spending, based on your income, and then create a detailed spending plan that tries to match the spending target you developed.  Start with actual spending, then start making adjustments where you think savings are possible or needed.  It might take several iterations to come up with something that works.</a:t>
            </a:r>
          </a:p>
          <a:p>
            <a:endParaRPr lang="en-US" baseline="0" dirty="0"/>
          </a:p>
          <a:p>
            <a:r>
              <a:rPr lang="en-US" baseline="0" dirty="0"/>
              <a:t>University Extension programs across the country have developed many resources that families can use.  This slide shows a variety of options:</a:t>
            </a:r>
          </a:p>
          <a:p>
            <a:pPr marL="181207" indent="-181207">
              <a:buFontTx/>
              <a:buChar char="-"/>
            </a:pPr>
            <a:r>
              <a:rPr lang="en-US" baseline="0" dirty="0"/>
              <a:t>KSU has some fact sheets that help families think about their different priorities;</a:t>
            </a:r>
          </a:p>
          <a:p>
            <a:pPr marL="181207" indent="-181207">
              <a:buFontTx/>
              <a:buChar char="-"/>
            </a:pPr>
            <a:r>
              <a:rPr lang="en-US" baseline="0" dirty="0"/>
              <a:t>Iowa State has a fact sheet that focuses on issues related to farm families;</a:t>
            </a:r>
          </a:p>
          <a:p>
            <a:pPr marL="181207" indent="-181207">
              <a:buFontTx/>
              <a:buChar char="-"/>
            </a:pPr>
            <a:r>
              <a:rPr lang="en-US" baseline="0" dirty="0"/>
              <a:t>Minnesota has a website with a wide variety of information, not just on finances but also on dealing with stress in difficult times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277</a:t>
            </a:fld>
            <a:endParaRPr lang="en-US"/>
          </a:p>
        </p:txBody>
      </p:sp>
    </p:spTree>
    <p:extLst>
      <p:ext uri="{BB962C8B-B14F-4D97-AF65-F5344CB8AC3E}">
        <p14:creationId xmlns:p14="http://schemas.microsoft.com/office/powerpoint/2010/main" val="2455440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a:t>
            </a:r>
            <a:r>
              <a:rPr lang="en-US" baseline="0" dirty="0"/>
              <a:t> the next show a simple budgeting framework that is typically used by most of these Extension tools.  </a:t>
            </a:r>
          </a:p>
          <a:p>
            <a:endParaRPr lang="en-US" baseline="0" dirty="0"/>
          </a:p>
          <a:p>
            <a:r>
              <a:rPr lang="en-US" baseline="0" dirty="0"/>
              <a:t>The first section (left column) shows detailed income categories that list a variety of possible sources of income or assistance.  The right column is a TOTALS section, where one lists the total income and expenses from the detailed section and checks whether they balance.  </a:t>
            </a:r>
          </a:p>
          <a:p>
            <a:endParaRPr lang="en-US" baseline="0" dirty="0"/>
          </a:p>
          <a:p>
            <a:r>
              <a:rPr lang="en-US" baseline="0" dirty="0"/>
              <a:t>The following slide shows the detailed spending categories.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278</a:t>
            </a:fld>
            <a:endParaRPr lang="en-US"/>
          </a:p>
        </p:txBody>
      </p:sp>
    </p:spTree>
    <p:extLst>
      <p:ext uri="{BB962C8B-B14F-4D97-AF65-F5344CB8AC3E}">
        <p14:creationId xmlns:p14="http://schemas.microsoft.com/office/powerpoint/2010/main" val="2338174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46</a:t>
            </a:fld>
            <a:endParaRPr lang="en-US"/>
          </a:p>
        </p:txBody>
      </p:sp>
    </p:spTree>
    <p:extLst>
      <p:ext uri="{BB962C8B-B14F-4D97-AF65-F5344CB8AC3E}">
        <p14:creationId xmlns:p14="http://schemas.microsoft.com/office/powerpoint/2010/main" val="648311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detailed spending categories.  Note how detailed</a:t>
            </a:r>
            <a:r>
              <a:rPr lang="en-US" baseline="0" dirty="0"/>
              <a:t> these are; it helps us not to overlook some expenses that we might not account for otherwise.  This is where household spending records can really help us develop an honest accounting of our spending patterns.  It’s easy to overlook some seemingly minor items – but it’s not until we add up those minor things that we realize how much they actually amount to. </a:t>
            </a:r>
          </a:p>
          <a:p>
            <a:endParaRPr lang="en-US" baseline="0" dirty="0"/>
          </a:p>
          <a:p>
            <a:r>
              <a:rPr lang="en-US" dirty="0"/>
              <a:t>As</a:t>
            </a:r>
            <a:r>
              <a:rPr lang="en-US" baseline="0" dirty="0"/>
              <a:t> mentioned before, it may take us several iterations before we can come up with a spending plan that meets our target.  Also, there are always unexpected expenses, so the budget should include some kind of cushion or allowance for unplanned items.</a:t>
            </a:r>
          </a:p>
          <a:p>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279</a:t>
            </a:fld>
            <a:endParaRPr lang="en-US"/>
          </a:p>
        </p:txBody>
      </p:sp>
    </p:spTree>
    <p:extLst>
      <p:ext uri="{BB962C8B-B14F-4D97-AF65-F5344CB8AC3E}">
        <p14:creationId xmlns:p14="http://schemas.microsoft.com/office/powerpoint/2010/main" val="2417566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a:t>
            </a:r>
          </a:p>
          <a:p>
            <a:endParaRPr lang="en-US" dirty="0"/>
          </a:p>
          <a:p>
            <a:r>
              <a:rPr lang="en-US" dirty="0"/>
              <a:t>KFMA</a:t>
            </a:r>
            <a:r>
              <a:rPr lang="en-US" baseline="0" dirty="0"/>
              <a:t> data indicate that most farm households started to feel a serious pinch in 2015, as lower commodity prices resulted in lower farm incomes.  This comes on the heels of an extended period of strong farm incomes, where family living expenses increased at a significant rate.  With 2016 being another tough year, and 2017 promising more of the same, most farm households will need to look for savings on family living as farm incomes are pinched.</a:t>
            </a:r>
          </a:p>
          <a:p>
            <a:endParaRPr lang="en-US" baseline="0" dirty="0"/>
          </a:p>
          <a:p>
            <a:r>
              <a:rPr lang="en-US" baseline="0" dirty="0"/>
              <a:t>A review of KFMA household spending patterns suggest that there are some promising categories to reduce spending.  Most of these categories are those where wide discretion exists, and where spending increased most rapidly during the years of high incomes.  Things like vacations, recreation, home improvement, gifts and contributions, etc., may need to be cut back or deferred until better times, as the case may be.  Other categories of regular monthly spending may offer much less potential for savings, and indeed some categories like health insurance may require some major increases.</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280</a:t>
            </a:fld>
            <a:endParaRPr lang="en-US"/>
          </a:p>
        </p:txBody>
      </p:sp>
    </p:spTree>
    <p:extLst>
      <p:ext uri="{BB962C8B-B14F-4D97-AF65-F5344CB8AC3E}">
        <p14:creationId xmlns:p14="http://schemas.microsoft.com/office/powerpoint/2010/main" val="3549902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SUMMARY…..</a:t>
            </a:r>
          </a:p>
          <a:p>
            <a:endParaRPr lang="en-US" dirty="0"/>
          </a:p>
          <a:p>
            <a:r>
              <a:rPr lang="en-US" dirty="0"/>
              <a:t>A</a:t>
            </a:r>
            <a:r>
              <a:rPr lang="en-US" baseline="0" dirty="0"/>
              <a:t> better set of household spending records will help us monitor our spending, as well as give us a better idea of WHICH areas can promise savings and HOW MUCH savings might be possible.</a:t>
            </a:r>
          </a:p>
          <a:p>
            <a:endParaRPr lang="en-US" baseline="0" dirty="0"/>
          </a:p>
          <a:p>
            <a:r>
              <a:rPr lang="en-US" baseline="0" dirty="0"/>
              <a:t>There are plenty of budgeting tools available to help households review their spending patterns and come up with a spending plan that works for them.  Once we know how much the regular expenses require, we can have a much better idea of how much is left for discretionary items.  Many farm households will have to put some purchases on hold until things improve.</a:t>
            </a:r>
          </a:p>
          <a:p>
            <a:endParaRPr lang="en-US" baseline="0" dirty="0"/>
          </a:p>
          <a:p>
            <a:r>
              <a:rPr lang="en-US" baseline="0" dirty="0"/>
              <a:t>Finally, making some cuts in family living expenses won’t solve the financial squeeze for some farm households over the next year or two.  They will need to draw upon the savings accrued during the years of high farm incomes, and also look for ways to raise farm income and reduce farm expenses wherever possible.</a:t>
            </a:r>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281</a:t>
            </a:fld>
            <a:endParaRPr lang="en-US"/>
          </a:p>
        </p:txBody>
      </p:sp>
    </p:spTree>
    <p:extLst>
      <p:ext uri="{BB962C8B-B14F-4D97-AF65-F5344CB8AC3E}">
        <p14:creationId xmlns:p14="http://schemas.microsoft.com/office/powerpoint/2010/main" val="1565069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284</a:t>
            </a:fld>
            <a:endParaRPr lang="en-US"/>
          </a:p>
        </p:txBody>
      </p:sp>
    </p:spTree>
    <p:extLst>
      <p:ext uri="{BB962C8B-B14F-4D97-AF65-F5344CB8AC3E}">
        <p14:creationId xmlns:p14="http://schemas.microsoft.com/office/powerpoint/2010/main" val="2921844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A7620-A061-455B-BF4E-54E99021B1B0}" type="slidenum">
              <a:rPr lang="en-US" smtClean="0"/>
              <a:t>286</a:t>
            </a:fld>
            <a:endParaRPr lang="en-US"/>
          </a:p>
        </p:txBody>
      </p:sp>
    </p:spTree>
    <p:extLst>
      <p:ext uri="{BB962C8B-B14F-4D97-AF65-F5344CB8AC3E}">
        <p14:creationId xmlns:p14="http://schemas.microsoft.com/office/powerpoint/2010/main" val="427094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Robin</a:t>
            </a:r>
            <a:r>
              <a:rPr lang="en-US" baseline="0" dirty="0" smtClean="0"/>
              <a:t> – I hide this slide. This is more for our information. </a:t>
            </a:r>
            <a:endParaRPr lang="en-US" dirty="0"/>
          </a:p>
        </p:txBody>
      </p:sp>
      <p:sp>
        <p:nvSpPr>
          <p:cNvPr id="4" name="Slide Number Placeholder 3"/>
          <p:cNvSpPr>
            <a:spLocks noGrp="1"/>
          </p:cNvSpPr>
          <p:nvPr>
            <p:ph type="sldNum" sz="quarter" idx="10"/>
          </p:nvPr>
        </p:nvSpPr>
        <p:spPr/>
        <p:txBody>
          <a:bodyPr/>
          <a:lstStyle/>
          <a:p>
            <a:fld id="{1E44D8DD-AF36-441F-9C55-360F703B4611}" type="slidenum">
              <a:rPr lang="en-US" smtClean="0"/>
              <a:t>47</a:t>
            </a:fld>
            <a:endParaRPr lang="en-US"/>
          </a:p>
        </p:txBody>
      </p:sp>
    </p:spTree>
    <p:extLst>
      <p:ext uri="{BB962C8B-B14F-4D97-AF65-F5344CB8AC3E}">
        <p14:creationId xmlns:p14="http://schemas.microsoft.com/office/powerpoint/2010/main" val="223973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Total variable</a:t>
            </a:r>
            <a:r>
              <a:rPr lang="en-US" baseline="0" dirty="0"/>
              <a:t> expenses was </a:t>
            </a:r>
            <a:r>
              <a:rPr lang="en-US" baseline="0" dirty="0" smtClean="0"/>
              <a:t>$769.83. </a:t>
            </a:r>
            <a:r>
              <a:rPr lang="en-US" baseline="0" dirty="0"/>
              <a:t>Return over variable expenses </a:t>
            </a:r>
            <a:r>
              <a:rPr lang="en-US" baseline="0" dirty="0" smtClean="0"/>
              <a:t>$235.83.</a:t>
            </a:r>
            <a:endParaRPr lang="en-US" baseline="0" dirty="0"/>
          </a:p>
          <a:p>
            <a:endParaRPr lang="en-US" baseline="0" dirty="0"/>
          </a:p>
          <a:p>
            <a:r>
              <a:rPr lang="en-US" baseline="0" dirty="0"/>
              <a:t>Feed Is </a:t>
            </a:r>
            <a:r>
              <a:rPr lang="en-US" baseline="0" dirty="0" smtClean="0"/>
              <a:t>48% </a:t>
            </a:r>
            <a:r>
              <a:rPr lang="en-US" baseline="0" dirty="0"/>
              <a:t>of total VC. Pasture is 21% of total VC.</a:t>
            </a:r>
          </a:p>
          <a:p>
            <a:endParaRPr lang="en-US" baseline="0" dirty="0"/>
          </a:p>
        </p:txBody>
      </p:sp>
      <p:sp>
        <p:nvSpPr>
          <p:cNvPr id="4" name="Slide Number Placeholder 3"/>
          <p:cNvSpPr>
            <a:spLocks noGrp="1"/>
          </p:cNvSpPr>
          <p:nvPr>
            <p:ph type="sldNum" sz="quarter" idx="10"/>
          </p:nvPr>
        </p:nvSpPr>
        <p:spPr/>
        <p:txBody>
          <a:bodyPr/>
          <a:lstStyle/>
          <a:p>
            <a:fld id="{EB347A93-9905-4A4E-9655-58EDAA0498B5}" type="slidenum">
              <a:rPr lang="en-US" smtClean="0"/>
              <a:t>51</a:t>
            </a:fld>
            <a:endParaRPr lang="en-US"/>
          </a:p>
        </p:txBody>
      </p:sp>
    </p:spTree>
    <p:extLst>
      <p:ext uri="{BB962C8B-B14F-4D97-AF65-F5344CB8AC3E}">
        <p14:creationId xmlns:p14="http://schemas.microsoft.com/office/powerpoint/2010/main" val="29555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B347A93-9905-4A4E-9655-58EDAA0498B5}" type="slidenum">
              <a:rPr lang="en-US" smtClean="0"/>
              <a:t>52</a:t>
            </a:fld>
            <a:endParaRPr lang="en-US"/>
          </a:p>
        </p:txBody>
      </p:sp>
    </p:spTree>
    <p:extLst>
      <p:ext uri="{BB962C8B-B14F-4D97-AF65-F5344CB8AC3E}">
        <p14:creationId xmlns:p14="http://schemas.microsoft.com/office/powerpoint/2010/main" val="33460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1396902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22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16200000">
            <a:off x="2561431" y="184720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19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8735461"/>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892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p:nvSpPr>
        <p:spPr>
          <a:xfrm>
            <a:off x="0" y="4521994"/>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81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73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4074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084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D2B062-E840-48DB-833A-BE40D4BB9FEA}" type="datetimeFigureOut">
              <a:rPr lang="en-US" smtClean="0"/>
              <a:t>1/31/2017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5FD32E1-F7BF-4B69-AD5D-FE74275B36CB}" type="slidenum">
              <a:rPr lang="en-US" smtClean="0"/>
              <a:t>‹#›</a:t>
            </a:fld>
            <a:endParaRPr lang="en-US"/>
          </a:p>
        </p:txBody>
      </p:sp>
      <p:sp>
        <p:nvSpPr>
          <p:cNvPr id="5" name="Rectangle 4"/>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231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p:nvSpPr>
        <p:spPr>
          <a:xfrm>
            <a:off x="0" y="2008938"/>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4074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567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p:nvSpPr>
        <p:spPr>
          <a:xfrm>
            <a:off x="0" y="2008938"/>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676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080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16200000">
            <a:off x="2561431" y="184720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118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957836712"/>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1055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p:cNvSpPr/>
          <p:nvPr/>
        </p:nvSpPr>
        <p:spPr>
          <a:xfrm>
            <a:off x="0" y="4521996"/>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04385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12121121"/>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25936699"/>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83349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r>
              <a:rPr lang="en-US"/>
              <a:t>6/5/13 ‹#›</a:t>
            </a: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24ADEA5-13B6-F74C-82F3-C2F27525F03E}" type="slidenum">
              <a:rPr lang="en-US" smtClean="0"/>
              <a:t>‹#›</a:t>
            </a:fld>
            <a:endParaRPr lang="en-US"/>
          </a:p>
        </p:txBody>
      </p:sp>
      <p:sp>
        <p:nvSpPr>
          <p:cNvPr id="5" name="Rectangle 4"/>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0744612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p:nvSpPr>
        <p:spPr>
          <a:xfrm>
            <a:off x="0" y="4521994"/>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212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p:cNvSpPr/>
          <p:nvPr/>
        </p:nvSpPr>
        <p:spPr>
          <a:xfrm>
            <a:off x="1" y="2008939"/>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7749255"/>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Rectangle 8"/>
          <p:cNvSpPr/>
          <p:nvPr/>
        </p:nvSpPr>
        <p:spPr>
          <a:xfrm>
            <a:off x="1" y="2008939"/>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5405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69069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28455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16200000">
            <a:off x="2561431" y="1847210"/>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97783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D34E40A9-A2F6-4FA9-9537-AD0813AFD1CE}" type="slidenum">
              <a:rPr lang="en-US" altLang="en-US"/>
              <a:pPr>
                <a:defRPr/>
              </a:pPr>
              <a:t>‹#›</a:t>
            </a:fld>
            <a:endParaRPr lang="en-US" altLang="en-US" dirty="0"/>
          </a:p>
        </p:txBody>
      </p:sp>
    </p:spTree>
    <p:extLst>
      <p:ext uri="{BB962C8B-B14F-4D97-AF65-F5344CB8AC3E}">
        <p14:creationId xmlns:p14="http://schemas.microsoft.com/office/powerpoint/2010/main" val="3627381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C2D278C-30D2-4D22-9C9F-A5BB7882E337}" type="slidenum">
              <a:rPr lang="en-US" altLang="en-US"/>
              <a:pPr>
                <a:defRPr/>
              </a:pPr>
              <a:t>‹#›</a:t>
            </a:fld>
            <a:endParaRPr lang="en-US" altLang="en-US" dirty="0"/>
          </a:p>
        </p:txBody>
      </p:sp>
    </p:spTree>
    <p:extLst>
      <p:ext uri="{BB962C8B-B14F-4D97-AF65-F5344CB8AC3E}">
        <p14:creationId xmlns:p14="http://schemas.microsoft.com/office/powerpoint/2010/main" val="2349548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B812A3D-801C-47AF-A25F-06E0AE40A9B1}" type="slidenum">
              <a:rPr lang="en-US" altLang="en-US"/>
              <a:pPr>
                <a:defRPr/>
              </a:pPr>
              <a:t>‹#›</a:t>
            </a:fld>
            <a:endParaRPr lang="en-US" altLang="en-US" dirty="0"/>
          </a:p>
        </p:txBody>
      </p:sp>
    </p:spTree>
    <p:extLst>
      <p:ext uri="{BB962C8B-B14F-4D97-AF65-F5344CB8AC3E}">
        <p14:creationId xmlns:p14="http://schemas.microsoft.com/office/powerpoint/2010/main" val="2137391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BE243F95-8776-4AB4-AD69-65DCF69D639D}" type="slidenum">
              <a:rPr lang="en-US" altLang="en-US"/>
              <a:pPr>
                <a:defRPr/>
              </a:pPr>
              <a:t>‹#›</a:t>
            </a:fld>
            <a:endParaRPr lang="en-US" altLang="en-US" dirty="0"/>
          </a:p>
        </p:txBody>
      </p:sp>
    </p:spTree>
    <p:extLst>
      <p:ext uri="{BB962C8B-B14F-4D97-AF65-F5344CB8AC3E}">
        <p14:creationId xmlns:p14="http://schemas.microsoft.com/office/powerpoint/2010/main" val="2229086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06BBEB91-2380-4C87-8DB9-01125FD56053}" type="slidenum">
              <a:rPr lang="en-US" altLang="en-US"/>
              <a:pPr>
                <a:defRPr/>
              </a:pPr>
              <a:t>‹#›</a:t>
            </a:fld>
            <a:endParaRPr lang="en-US" altLang="en-US" dirty="0"/>
          </a:p>
        </p:txBody>
      </p:sp>
    </p:spTree>
    <p:extLst>
      <p:ext uri="{BB962C8B-B14F-4D97-AF65-F5344CB8AC3E}">
        <p14:creationId xmlns:p14="http://schemas.microsoft.com/office/powerpoint/2010/main" val="2797582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343EBD4B-14B3-4CD3-B360-06B3DF5F0A7B}" type="slidenum">
              <a:rPr lang="en-US" altLang="en-US"/>
              <a:pPr>
                <a:defRPr/>
              </a:pPr>
              <a:t>‹#›</a:t>
            </a:fld>
            <a:endParaRPr lang="en-US" altLang="en-US" dirty="0"/>
          </a:p>
        </p:txBody>
      </p:sp>
    </p:spTree>
    <p:extLst>
      <p:ext uri="{BB962C8B-B14F-4D97-AF65-F5344CB8AC3E}">
        <p14:creationId xmlns:p14="http://schemas.microsoft.com/office/powerpoint/2010/main" val="140278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174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C717F041-2382-47D3-97E6-46BA24B25F43}" type="slidenum">
              <a:rPr lang="en-US" altLang="en-US"/>
              <a:pPr>
                <a:defRPr/>
              </a:pPr>
              <a:t>‹#›</a:t>
            </a:fld>
            <a:endParaRPr lang="en-US" altLang="en-US" dirty="0"/>
          </a:p>
        </p:txBody>
      </p:sp>
    </p:spTree>
    <p:extLst>
      <p:ext uri="{BB962C8B-B14F-4D97-AF65-F5344CB8AC3E}">
        <p14:creationId xmlns:p14="http://schemas.microsoft.com/office/powerpoint/2010/main" val="3543419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A8F00D6-DE45-469A-AE22-886E04D26195}" type="slidenum">
              <a:rPr lang="en-US" altLang="en-US"/>
              <a:pPr>
                <a:defRPr/>
              </a:pPr>
              <a:t>‹#›</a:t>
            </a:fld>
            <a:endParaRPr lang="en-US" altLang="en-US" dirty="0"/>
          </a:p>
        </p:txBody>
      </p:sp>
    </p:spTree>
    <p:extLst>
      <p:ext uri="{BB962C8B-B14F-4D97-AF65-F5344CB8AC3E}">
        <p14:creationId xmlns:p14="http://schemas.microsoft.com/office/powerpoint/2010/main" val="1054379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8ECCCA79-7B0B-47DD-AF87-ACE2C2F1FA0D}" type="slidenum">
              <a:rPr lang="en-US" altLang="en-US"/>
              <a:pPr>
                <a:defRPr/>
              </a:pPr>
              <a:t>‹#›</a:t>
            </a:fld>
            <a:endParaRPr lang="en-US" altLang="en-US" dirty="0"/>
          </a:p>
        </p:txBody>
      </p:sp>
    </p:spTree>
    <p:extLst>
      <p:ext uri="{BB962C8B-B14F-4D97-AF65-F5344CB8AC3E}">
        <p14:creationId xmlns:p14="http://schemas.microsoft.com/office/powerpoint/2010/main" val="2394067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D241DBB5-5D6C-41FC-B75F-60B015671269}" type="slidenum">
              <a:rPr lang="en-US" altLang="en-US"/>
              <a:pPr>
                <a:defRPr/>
              </a:pPr>
              <a:t>‹#›</a:t>
            </a:fld>
            <a:endParaRPr lang="en-US" altLang="en-US" dirty="0"/>
          </a:p>
        </p:txBody>
      </p:sp>
    </p:spTree>
    <p:extLst>
      <p:ext uri="{BB962C8B-B14F-4D97-AF65-F5344CB8AC3E}">
        <p14:creationId xmlns:p14="http://schemas.microsoft.com/office/powerpoint/2010/main" val="3059144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9BD9FA9-F01A-4C71-B256-9D11E5FFAA23}" type="slidenum">
              <a:rPr lang="en-US" altLang="en-US"/>
              <a:pPr>
                <a:defRPr/>
              </a:pPr>
              <a:t>‹#›</a:t>
            </a:fld>
            <a:endParaRPr lang="en-US" altLang="en-US" dirty="0"/>
          </a:p>
        </p:txBody>
      </p:sp>
    </p:spTree>
    <p:extLst>
      <p:ext uri="{BB962C8B-B14F-4D97-AF65-F5344CB8AC3E}">
        <p14:creationId xmlns:p14="http://schemas.microsoft.com/office/powerpoint/2010/main" val="3887323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7049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032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F4E2766-61A1-479D-BED8-B31B3E8DB5D2}" type="datetimeFigureOut">
              <a:rPr lang="en-US" smtClean="0"/>
              <a:t>1/31/2017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935782-B1CA-4FA5-B9B2-E2B03B472EEC}" type="slidenum">
              <a:rPr lang="en-US" smtClean="0"/>
              <a:t>‹#›</a:t>
            </a:fld>
            <a:endParaRPr lang="en-US"/>
          </a:p>
        </p:txBody>
      </p:sp>
      <p:sp>
        <p:nvSpPr>
          <p:cNvPr id="5" name="Rectangle 4"/>
          <p:cNvSpPr/>
          <p:nvPr/>
        </p:nvSpPr>
        <p:spPr>
          <a:xfrm>
            <a:off x="0" y="1690688"/>
            <a:ext cx="12192000" cy="134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633147"/>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p:nvSpPr>
        <p:spPr>
          <a:xfrm>
            <a:off x="0" y="2008938"/>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7993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p:nvSpPr>
        <p:spPr>
          <a:xfrm>
            <a:off x="0" y="2008938"/>
            <a:ext cx="4772025" cy="969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74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7717" y="5945421"/>
            <a:ext cx="3679960" cy="854277"/>
          </a:xfrm>
          <a:prstGeom prst="rect">
            <a:avLst/>
          </a:prstGeom>
        </p:spPr>
      </p:pic>
      <p:pic>
        <p:nvPicPr>
          <p:cNvPr id="7" name="Picture 6"/>
          <p:cNvPicPr>
            <a:picLocks noChangeAspect="1"/>
          </p:cNvPicPr>
          <p:nvPr/>
        </p:nvPicPr>
        <p:blipFill>
          <a:blip r:embed="rId14"/>
          <a:stretch>
            <a:fillRect/>
          </a:stretch>
        </p:blipFill>
        <p:spPr>
          <a:xfrm>
            <a:off x="10066637" y="6182961"/>
            <a:ext cx="1842333" cy="538514"/>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030" y="5945421"/>
            <a:ext cx="1405727" cy="77605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97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7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7717" y="5945421"/>
            <a:ext cx="3679960" cy="854277"/>
          </a:xfrm>
          <a:prstGeom prst="rect">
            <a:avLst/>
          </a:prstGeom>
        </p:spPr>
      </p:pic>
      <p:pic>
        <p:nvPicPr>
          <p:cNvPr id="7" name="Picture 6"/>
          <p:cNvPicPr>
            <a:picLocks noChangeAspect="1"/>
          </p:cNvPicPr>
          <p:nvPr/>
        </p:nvPicPr>
        <p:blipFill>
          <a:blip r:embed="rId14"/>
          <a:stretch>
            <a:fillRect/>
          </a:stretch>
        </p:blipFill>
        <p:spPr>
          <a:xfrm>
            <a:off x="10066637" y="6182961"/>
            <a:ext cx="1842333" cy="538514"/>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030" y="5945421"/>
            <a:ext cx="1405727" cy="77605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97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088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7717" y="5945423"/>
            <a:ext cx="3679960" cy="854277"/>
          </a:xfrm>
          <a:prstGeom prst="rect">
            <a:avLst/>
          </a:prstGeom>
        </p:spPr>
      </p:pic>
      <p:pic>
        <p:nvPicPr>
          <p:cNvPr id="7" name="Picture 6"/>
          <p:cNvPicPr>
            <a:picLocks noChangeAspect="1"/>
          </p:cNvPicPr>
          <p:nvPr/>
        </p:nvPicPr>
        <p:blipFill>
          <a:blip r:embed="rId14"/>
          <a:stretch>
            <a:fillRect/>
          </a:stretch>
        </p:blipFill>
        <p:spPr>
          <a:xfrm>
            <a:off x="10066638" y="6182961"/>
            <a:ext cx="1842333" cy="538514"/>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031" y="5945421"/>
            <a:ext cx="1405727" cy="776054"/>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97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777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0AD47"/>
            </a:gs>
            <a:gs pos="28000">
              <a:srgbClr val="B5D2EC"/>
            </a:gs>
            <a:gs pos="61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CA6F7A-5552-414C-8976-E64F6DD03178}" type="slidenum">
              <a:rPr lang="en-US" altLang="en-US"/>
              <a:pPr>
                <a:defRPr/>
              </a:pPr>
              <a:t>‹#›</a:t>
            </a:fld>
            <a:endParaRPr lang="en-US" altLang="en-US" dirty="0"/>
          </a:p>
        </p:txBody>
      </p:sp>
    </p:spTree>
    <p:extLst>
      <p:ext uri="{BB962C8B-B14F-4D97-AF65-F5344CB8AC3E}">
        <p14:creationId xmlns:p14="http://schemas.microsoft.com/office/powerpoint/2010/main" val="1350635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2" Type="http://schemas.openxmlformats.org/officeDocument/2006/relationships/hyperlink" Target="http://www.fsa.usda.gov/programs-and-services/farm-loan-programs" TargetMode="External"/><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hyperlink" Target="mailto:robert.white@ks.usda.gov" TargetMode="Externa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taylor@ksu.edu" TargetMode="Externa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0.emf"/><Relationship Id="rId4" Type="http://schemas.openxmlformats.org/officeDocument/2006/relationships/image" Target="../media/image29.emf"/></Relationships>
</file>

<file path=ppt/slides/_rels/slide1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hyperlink" Target="mailto:mawood@ksu.edu" TargetMode="External"/><Relationship Id="rId7" Type="http://schemas.openxmlformats.org/officeDocument/2006/relationships/image" Target="../media/image37.gif"/><Relationship Id="rId2" Type="http://schemas.openxmlformats.org/officeDocument/2006/relationships/hyperlink" Target="mailto:ibendahl@ksu.edu" TargetMode="Externa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mailto:dstucky@ksu.edu"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45.00_jpg_srz"/><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hyperlink" Target="https://www.extension.iastate.edu/agdm/crops/xls/a3-33ownerch.xlsx" TargetMode="External"/><Relationship Id="rId2" Type="http://schemas.openxmlformats.org/officeDocument/2006/relationships/hyperlink" Target="https://www.extension.iastate.edu/agdm/crops/xls/a3-21_35machfinancing.xls" TargetMode="Externa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hyperlink" Target="mailto:ibendahl@ksu.edu" TargetMode="Externa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barnaby@ksu.edu"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www.agmanager.info/ag-policy/arc-co-20162017-percentage-maps" TargetMode="External"/><Relationship Id="rId2" Type="http://schemas.openxmlformats.org/officeDocument/2006/relationships/image" Target="../media/image57.tmp"/><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hyperlink" Target="http://www.agmanager.info/ag-policy/arc-co-20162017-projected-payment-maps/20162017-kansas-arc-co-wheat-projections" TargetMode="Externa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hyperlink" Target="http://www.agmanager.info/ag-policy/arc-co-20162017-percentage-maps" TargetMode="Externa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hyperlink" Target="http://www.agmanager.info/ag-policy/arc-co-20162017-percentage-maps" TargetMode="Externa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hyperlink" Target="http://www.agmanager.info/ag-policy/arc-co-20162017-percentage-maps"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1.em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hyperlink" Target="http://www.agmanager.info/ag-policy/arc-co-payment-maps" TargetMode="Externa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hyperlink" Target="http://www.agmanager.info/ag-policy/arc-co-payment-maps" TargetMode="Externa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hyperlink" Target="http://www.agmanager.info/ag-policy/arc-co-payment-map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hyperlink" Target="http://www.agmanager.info/ag-policy/arc-co-payment-maps" TargetMode="Externa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hyperlink" Target="mailto:dstucky@ksu.edu" TargetMode="External"/><Relationship Id="rId7" Type="http://schemas.openxmlformats.org/officeDocument/2006/relationships/image" Target="../media/image36.jpeg"/><Relationship Id="rId2" Type="http://schemas.openxmlformats.org/officeDocument/2006/relationships/hyperlink" Target="mailto:mawood@ksu.edu" TargetMode="Externa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35.jpeg"/><Relationship Id="rId4" Type="http://schemas.openxmlformats.org/officeDocument/2006/relationships/hyperlink" Target="mailto:codyholland@ksu.edu" TargetMode="External"/></Relationships>
</file>

<file path=ppt/slides/_rels/slide19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hyperlink" Target="http://www.agmanager.info/finance-business-planning/financial-management/income-tax-aspects-and-consequences-financial" TargetMode="External"/><Relationship Id="rId2" Type="http://schemas.openxmlformats.org/officeDocument/2006/relationships/hyperlink" Target="https://www.agmanager.info/kfma/newsletters/september-2016" TargetMode="Externa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mailto:ghadley@k-state.edu" TargetMode="Externa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gif"/><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7.xml"/></Relationships>
</file>

<file path=ppt/slides/_rels/slide2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hyperlink" Target="http://www.ksre.k-state.edu/kams/succession/" TargetMode="Externa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mailto:montev@ksu.edu"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hyperlink" Target="https://www.extension.iastate.edu/agdm/wholefarm/pdf/c3-51.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extension.umn.edu/family/live-healthy-live-well" TargetMode="External"/></Relationships>
</file>

<file path=ppt/slides/_rels/slide2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mailto:aberger2@unl.edu" TargetMode="Externa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6.tmp"/></Relationships>
</file>

<file path=ppt/slides/_rels/slide285.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2.xml"/><Relationship Id="rId4" Type="http://schemas.openxmlformats.org/officeDocument/2006/relationships/image" Target="../media/image109.tmp"/></Relationships>
</file>

<file path=ppt/slides/_rels/slide286.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1.tmp"/></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mailto:robinreid@ksu.edu"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hyperlink" Target="mailto:dpendell@ksu.edu"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afeather@ksu.edu"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Robert.white@ks.usda.gov" TargetMode="External"/><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1386486"/>
          </a:xfrm>
        </p:spPr>
        <p:txBody>
          <a:bodyPr>
            <a:normAutofit/>
          </a:bodyPr>
          <a:lstStyle/>
          <a:p>
            <a:r>
              <a:rPr lang="en-US" sz="4400" dirty="0" smtClean="0"/>
              <a:t>Overview of the Farm Financial Situation</a:t>
            </a:r>
            <a:endParaRPr lang="en-US" sz="4400" dirty="0"/>
          </a:p>
        </p:txBody>
      </p:sp>
      <p:sp>
        <p:nvSpPr>
          <p:cNvPr id="3" name="Subtitle 2"/>
          <p:cNvSpPr>
            <a:spLocks noGrp="1"/>
          </p:cNvSpPr>
          <p:nvPr>
            <p:ph type="subTitle" idx="1"/>
          </p:nvPr>
        </p:nvSpPr>
        <p:spPr>
          <a:xfrm>
            <a:off x="2131314" y="4218317"/>
            <a:ext cx="7891272" cy="1889565"/>
          </a:xfrm>
        </p:spPr>
        <p:txBody>
          <a:bodyPr>
            <a:normAutofit/>
          </a:bodyPr>
          <a:lstStyle/>
          <a:p>
            <a:r>
              <a:rPr lang="en-US" dirty="0" smtClean="0">
                <a:latin typeface="Arial" panose="020B0604020202020204" pitchFamily="34" charset="0"/>
                <a:cs typeface="Arial" panose="020B0604020202020204" pitchFamily="34" charset="0"/>
              </a:rPr>
              <a:t> Dr. Allen Featherstone &amp; Dr. Mykel </a:t>
            </a:r>
            <a:r>
              <a:rPr lang="en-US" dirty="0">
                <a:latin typeface="Arial" panose="020B0604020202020204" pitchFamily="34" charset="0"/>
                <a:cs typeface="Arial" panose="020B0604020202020204" pitchFamily="34" charset="0"/>
              </a:rPr>
              <a:t>Taylor</a:t>
            </a:r>
          </a:p>
          <a:p>
            <a:r>
              <a:rPr lang="en-US" sz="1600" dirty="0">
                <a:latin typeface="Arial" panose="020B0604020202020204" pitchFamily="34" charset="0"/>
                <a:cs typeface="Arial" panose="020B0604020202020204" pitchFamily="34" charset="0"/>
              </a:rPr>
              <a:t>Department of Ag </a:t>
            </a:r>
            <a:r>
              <a:rPr lang="en-US" sz="1600" dirty="0" smtClean="0">
                <a:latin typeface="Arial" panose="020B0604020202020204" pitchFamily="34" charset="0"/>
                <a:cs typeface="Arial" panose="020B0604020202020204" pitchFamily="34" charset="0"/>
              </a:rPr>
              <a:t>Economics-Kansas State University</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978771" y="1743099"/>
            <a:ext cx="1306978" cy="1965694"/>
          </a:xfrm>
          <a:prstGeom prst="rect">
            <a:avLst/>
          </a:prstGeom>
        </p:spPr>
      </p:pic>
      <p:pic>
        <p:nvPicPr>
          <p:cNvPr id="5" name="Picture 4"/>
          <p:cNvPicPr>
            <a:picLocks noChangeAspect="1"/>
          </p:cNvPicPr>
          <p:nvPr/>
        </p:nvPicPr>
        <p:blipFill>
          <a:blip r:embed="rId3"/>
          <a:stretch>
            <a:fillRect/>
          </a:stretch>
        </p:blipFill>
        <p:spPr>
          <a:xfrm>
            <a:off x="3916752" y="1742833"/>
            <a:ext cx="1310640" cy="1965960"/>
          </a:xfrm>
          <a:prstGeom prst="rect">
            <a:avLst/>
          </a:prstGeom>
        </p:spPr>
      </p:pic>
    </p:spTree>
    <p:extLst>
      <p:ext uri="{BB962C8B-B14F-4D97-AF65-F5344CB8AC3E}">
        <p14:creationId xmlns:p14="http://schemas.microsoft.com/office/powerpoint/2010/main" val="72285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Markets Can Change Quickly</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5634"/>
          <a:stretch/>
        </p:blipFill>
        <p:spPr>
          <a:xfrm>
            <a:off x="1524000" y="1825626"/>
            <a:ext cx="9144000" cy="4119563"/>
          </a:xfrm>
          <a:prstGeom prst="rect">
            <a:avLst/>
          </a:prstGeom>
        </p:spPr>
      </p:pic>
    </p:spTree>
    <p:extLst>
      <p:ext uri="{BB962C8B-B14F-4D97-AF65-F5344CB8AC3E}">
        <p14:creationId xmlns:p14="http://schemas.microsoft.com/office/powerpoint/2010/main" val="36624247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rtlCol="0">
            <a:normAutofit/>
          </a:bodyPr>
          <a:lstStyle/>
          <a:p>
            <a:pPr algn="ctr" eaLnBrk="1" fontAlgn="auto" hangingPunct="1">
              <a:spcAft>
                <a:spcPts val="0"/>
              </a:spcAft>
              <a:defRPr/>
            </a:pPr>
            <a:r>
              <a:rPr lang="en-US" altLang="en-US" sz="3600" b="1" dirty="0">
                <a:solidFill>
                  <a:srgbClr val="002060"/>
                </a:solidFill>
                <a:latin typeface="+mn-lt"/>
              </a:rPr>
              <a:t>FO Participation (50/50) Loan</a:t>
            </a:r>
          </a:p>
        </p:txBody>
      </p:sp>
      <p:sp>
        <p:nvSpPr>
          <p:cNvPr id="16387" name="Rectangle 3"/>
          <p:cNvSpPr>
            <a:spLocks noGrp="1" noChangeArrowheads="1"/>
          </p:cNvSpPr>
          <p:nvPr>
            <p:ph idx="1"/>
          </p:nvPr>
        </p:nvSpPr>
        <p:spPr/>
        <p:txBody>
          <a:bodyPr/>
          <a:lstStyle/>
          <a:p>
            <a:pPr eaLnBrk="1" hangingPunct="1">
              <a:defRPr/>
            </a:pPr>
            <a:r>
              <a:rPr lang="en-US" altLang="en-US" sz="3600" dirty="0">
                <a:solidFill>
                  <a:srgbClr val="002060"/>
                </a:solidFill>
              </a:rPr>
              <a:t>No</a:t>
            </a:r>
            <a:r>
              <a:rPr lang="en-US" altLang="en-US" sz="3600" dirty="0">
                <a:solidFill>
                  <a:srgbClr val="280589"/>
                </a:solidFill>
              </a:rPr>
              <a:t> </a:t>
            </a:r>
            <a:r>
              <a:rPr lang="en-US" altLang="en-US" sz="3600" dirty="0">
                <a:solidFill>
                  <a:schemeClr val="accent6">
                    <a:lumMod val="50000"/>
                  </a:schemeClr>
                </a:solidFill>
              </a:rPr>
              <a:t>minimum down payment required.</a:t>
            </a:r>
          </a:p>
          <a:p>
            <a:pPr eaLnBrk="1" hangingPunct="1">
              <a:defRPr/>
            </a:pPr>
            <a:r>
              <a:rPr lang="en-US" altLang="en-US" sz="3600" dirty="0">
                <a:solidFill>
                  <a:schemeClr val="accent6">
                    <a:lumMod val="50000"/>
                  </a:schemeClr>
                </a:solidFill>
              </a:rPr>
              <a:t>FSA loans </a:t>
            </a:r>
            <a:r>
              <a:rPr lang="en-US" altLang="en-US" sz="3600" dirty="0">
                <a:solidFill>
                  <a:srgbClr val="002060"/>
                </a:solidFill>
              </a:rPr>
              <a:t>50%</a:t>
            </a:r>
            <a:r>
              <a:rPr lang="en-US" altLang="en-US" sz="3600" dirty="0">
                <a:solidFill>
                  <a:schemeClr val="accent6">
                    <a:lumMod val="50000"/>
                  </a:schemeClr>
                </a:solidFill>
              </a:rPr>
              <a:t>,</a:t>
            </a:r>
            <a:r>
              <a:rPr lang="en-US" altLang="en-US" sz="3600" dirty="0">
                <a:solidFill>
                  <a:srgbClr val="280589"/>
                </a:solidFill>
              </a:rPr>
              <a:t> </a:t>
            </a:r>
            <a:r>
              <a:rPr lang="en-US" altLang="en-US" sz="3600" dirty="0">
                <a:solidFill>
                  <a:schemeClr val="accent6">
                    <a:lumMod val="50000"/>
                  </a:schemeClr>
                </a:solidFill>
              </a:rPr>
              <a:t>participating</a:t>
            </a:r>
            <a:r>
              <a:rPr lang="en-US" altLang="en-US" sz="3600" dirty="0">
                <a:solidFill>
                  <a:srgbClr val="0070C0"/>
                </a:solidFill>
              </a:rPr>
              <a:t> </a:t>
            </a:r>
            <a:r>
              <a:rPr lang="en-US" altLang="en-US" sz="3600" dirty="0">
                <a:solidFill>
                  <a:schemeClr val="accent6">
                    <a:lumMod val="50000"/>
                  </a:schemeClr>
                </a:solidFill>
              </a:rPr>
              <a:t>lender</a:t>
            </a:r>
            <a:r>
              <a:rPr lang="en-US" altLang="en-US" sz="3600" dirty="0">
                <a:solidFill>
                  <a:srgbClr val="0070C0"/>
                </a:solidFill>
              </a:rPr>
              <a:t> </a:t>
            </a:r>
            <a:r>
              <a:rPr lang="en-US" altLang="en-US" sz="3600" dirty="0">
                <a:solidFill>
                  <a:srgbClr val="002060"/>
                </a:solidFill>
              </a:rPr>
              <a:t>50%</a:t>
            </a:r>
            <a:r>
              <a:rPr lang="en-US" altLang="en-US" sz="3600" dirty="0">
                <a:solidFill>
                  <a:srgbClr val="280589"/>
                </a:solidFill>
              </a:rPr>
              <a:t>.</a:t>
            </a:r>
          </a:p>
          <a:p>
            <a:pPr eaLnBrk="1" hangingPunct="1">
              <a:defRPr/>
            </a:pPr>
            <a:r>
              <a:rPr lang="en-US" altLang="en-US" sz="3600" dirty="0">
                <a:solidFill>
                  <a:schemeClr val="accent6">
                    <a:lumMod val="50000"/>
                  </a:schemeClr>
                </a:solidFill>
              </a:rPr>
              <a:t>FSA loan rate of </a:t>
            </a:r>
            <a:r>
              <a:rPr lang="en-US" altLang="en-US" sz="3600" dirty="0">
                <a:solidFill>
                  <a:srgbClr val="002060"/>
                </a:solidFill>
              </a:rPr>
              <a:t>2.5%</a:t>
            </a:r>
            <a:r>
              <a:rPr lang="en-US" altLang="en-US" sz="3600" dirty="0">
                <a:solidFill>
                  <a:schemeClr val="accent6">
                    <a:lumMod val="50000"/>
                  </a:schemeClr>
                </a:solidFill>
              </a:rPr>
              <a:t>, fixed for up to a</a:t>
            </a:r>
            <a:r>
              <a:rPr lang="en-US" altLang="en-US" sz="3600" dirty="0">
                <a:solidFill>
                  <a:srgbClr val="0070C0"/>
                </a:solidFill>
              </a:rPr>
              <a:t> </a:t>
            </a:r>
            <a:r>
              <a:rPr lang="en-US" altLang="en-US" sz="3600" dirty="0">
                <a:solidFill>
                  <a:srgbClr val="002060"/>
                </a:solidFill>
              </a:rPr>
              <a:t>40</a:t>
            </a:r>
            <a:r>
              <a:rPr lang="en-US" altLang="en-US" sz="3600" dirty="0">
                <a:solidFill>
                  <a:srgbClr val="280589"/>
                </a:solidFill>
              </a:rPr>
              <a:t> </a:t>
            </a:r>
            <a:r>
              <a:rPr lang="en-US" altLang="en-US" sz="3600" dirty="0">
                <a:solidFill>
                  <a:schemeClr val="accent6">
                    <a:lumMod val="50000"/>
                  </a:schemeClr>
                </a:solidFill>
              </a:rPr>
              <a:t>year term. </a:t>
            </a:r>
          </a:p>
          <a:p>
            <a:pPr eaLnBrk="1" hangingPunct="1">
              <a:defRPr/>
            </a:pPr>
            <a:r>
              <a:rPr lang="en-US" altLang="en-US" sz="3600" dirty="0">
                <a:solidFill>
                  <a:srgbClr val="002060"/>
                </a:solidFill>
              </a:rPr>
              <a:t>$300,000</a:t>
            </a:r>
            <a:r>
              <a:rPr lang="en-US" altLang="en-US" sz="3600" dirty="0">
                <a:solidFill>
                  <a:srgbClr val="0070C0"/>
                </a:solidFill>
              </a:rPr>
              <a:t> </a:t>
            </a:r>
            <a:r>
              <a:rPr lang="en-US" altLang="en-US" sz="3600" dirty="0">
                <a:solidFill>
                  <a:schemeClr val="accent6">
                    <a:lumMod val="50000"/>
                  </a:schemeClr>
                </a:solidFill>
              </a:rPr>
              <a:t>loan limit for FSA’s portion.</a:t>
            </a:r>
          </a:p>
        </p:txBody>
      </p:sp>
    </p:spTree>
    <p:extLst>
      <p:ext uri="{BB962C8B-B14F-4D97-AF65-F5344CB8AC3E}">
        <p14:creationId xmlns:p14="http://schemas.microsoft.com/office/powerpoint/2010/main" val="242321272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rtlCol="0">
            <a:normAutofit/>
          </a:bodyPr>
          <a:lstStyle/>
          <a:p>
            <a:pPr algn="ctr" eaLnBrk="1" fontAlgn="auto" hangingPunct="1">
              <a:spcAft>
                <a:spcPts val="0"/>
              </a:spcAft>
              <a:defRPr/>
            </a:pPr>
            <a:r>
              <a:rPr lang="en-US" altLang="en-US" sz="3600" b="1" dirty="0">
                <a:solidFill>
                  <a:srgbClr val="002060"/>
                </a:solidFill>
                <a:latin typeface="+mn-lt"/>
              </a:rPr>
              <a:t>FO 100% Loan</a:t>
            </a:r>
          </a:p>
        </p:txBody>
      </p:sp>
      <p:sp>
        <p:nvSpPr>
          <p:cNvPr id="18435" name="Rectangle 3"/>
          <p:cNvSpPr>
            <a:spLocks noGrp="1" noChangeArrowheads="1"/>
          </p:cNvSpPr>
          <p:nvPr>
            <p:ph idx="1"/>
          </p:nvPr>
        </p:nvSpPr>
        <p:spPr/>
        <p:txBody>
          <a:bodyPr/>
          <a:lstStyle/>
          <a:p>
            <a:pPr eaLnBrk="1" hangingPunct="1">
              <a:defRPr/>
            </a:pPr>
            <a:r>
              <a:rPr lang="en-US" altLang="en-US" sz="3600" dirty="0">
                <a:solidFill>
                  <a:srgbClr val="002060"/>
                </a:solidFill>
              </a:rPr>
              <a:t>No</a:t>
            </a:r>
            <a:r>
              <a:rPr lang="en-US" altLang="en-US" sz="3600" dirty="0">
                <a:solidFill>
                  <a:srgbClr val="280589"/>
                </a:solidFill>
              </a:rPr>
              <a:t> </a:t>
            </a:r>
            <a:r>
              <a:rPr lang="en-US" altLang="en-US" sz="3600" dirty="0">
                <a:solidFill>
                  <a:schemeClr val="accent6">
                    <a:lumMod val="50000"/>
                  </a:schemeClr>
                </a:solidFill>
              </a:rPr>
              <a:t>minimum down payment required.</a:t>
            </a:r>
          </a:p>
          <a:p>
            <a:pPr eaLnBrk="1" hangingPunct="1">
              <a:defRPr/>
            </a:pPr>
            <a:r>
              <a:rPr lang="en-US" altLang="en-US" sz="3600" dirty="0">
                <a:solidFill>
                  <a:schemeClr val="accent6">
                    <a:lumMod val="50000"/>
                  </a:schemeClr>
                </a:solidFill>
              </a:rPr>
              <a:t>FSA loans up to </a:t>
            </a:r>
            <a:r>
              <a:rPr lang="en-US" altLang="en-US" sz="3600" dirty="0">
                <a:solidFill>
                  <a:srgbClr val="002060"/>
                </a:solidFill>
              </a:rPr>
              <a:t>100%.</a:t>
            </a:r>
          </a:p>
          <a:p>
            <a:pPr eaLnBrk="1" hangingPunct="1">
              <a:defRPr/>
            </a:pPr>
            <a:r>
              <a:rPr lang="en-US" altLang="en-US" sz="3600" dirty="0">
                <a:solidFill>
                  <a:schemeClr val="accent6">
                    <a:lumMod val="50000"/>
                  </a:schemeClr>
                </a:solidFill>
              </a:rPr>
              <a:t>FSA loan rate of </a:t>
            </a:r>
            <a:r>
              <a:rPr lang="en-US" altLang="en-US" sz="3600" dirty="0">
                <a:solidFill>
                  <a:srgbClr val="002060"/>
                </a:solidFill>
              </a:rPr>
              <a:t>3.625% </a:t>
            </a:r>
            <a:r>
              <a:rPr lang="en-US" altLang="en-US" sz="3600" dirty="0">
                <a:solidFill>
                  <a:schemeClr val="accent6">
                    <a:lumMod val="50000"/>
                  </a:schemeClr>
                </a:solidFill>
              </a:rPr>
              <a:t>(Jan. 2017) fixed for up to a </a:t>
            </a:r>
            <a:r>
              <a:rPr lang="en-US" altLang="en-US" sz="3600" dirty="0">
                <a:solidFill>
                  <a:srgbClr val="002060"/>
                </a:solidFill>
              </a:rPr>
              <a:t>40</a:t>
            </a:r>
            <a:r>
              <a:rPr lang="en-US" altLang="en-US" sz="3600" dirty="0">
                <a:solidFill>
                  <a:srgbClr val="280589"/>
                </a:solidFill>
              </a:rPr>
              <a:t> </a:t>
            </a:r>
            <a:r>
              <a:rPr lang="en-US" altLang="en-US" sz="3600" dirty="0">
                <a:solidFill>
                  <a:schemeClr val="accent6">
                    <a:lumMod val="50000"/>
                  </a:schemeClr>
                </a:solidFill>
              </a:rPr>
              <a:t>year term. </a:t>
            </a:r>
          </a:p>
          <a:p>
            <a:pPr eaLnBrk="1" hangingPunct="1">
              <a:defRPr/>
            </a:pPr>
            <a:r>
              <a:rPr lang="en-US" altLang="en-US" sz="3600" dirty="0">
                <a:solidFill>
                  <a:srgbClr val="002060"/>
                </a:solidFill>
              </a:rPr>
              <a:t>$300,000 </a:t>
            </a:r>
            <a:r>
              <a:rPr lang="en-US" altLang="en-US" sz="3600" dirty="0">
                <a:solidFill>
                  <a:schemeClr val="accent6">
                    <a:lumMod val="50000"/>
                  </a:schemeClr>
                </a:solidFill>
              </a:rPr>
              <a:t>loan limit.</a:t>
            </a:r>
          </a:p>
        </p:txBody>
      </p:sp>
    </p:spTree>
    <p:extLst>
      <p:ext uri="{BB962C8B-B14F-4D97-AF65-F5344CB8AC3E}">
        <p14:creationId xmlns:p14="http://schemas.microsoft.com/office/powerpoint/2010/main" val="283972235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0483" name="Rectangle 4"/>
          <p:cNvSpPr>
            <a:spLocks noGrp="1" noChangeArrowheads="1"/>
          </p:cNvSpPr>
          <p:nvPr>
            <p:ph sz="half" idx="1"/>
          </p:nvPr>
        </p:nvSpPr>
        <p:spPr>
          <a:xfrm>
            <a:off x="1905000" y="1828800"/>
            <a:ext cx="8229600" cy="4267200"/>
          </a:xfrm>
        </p:spPr>
        <p:txBody>
          <a:bodyPr rtlCol="0">
            <a:normAutofit/>
          </a:bodyPr>
          <a:lstStyle/>
          <a:p>
            <a:pPr marL="0" indent="0" eaLnBrk="1" fontAlgn="auto" hangingPunct="1">
              <a:spcAft>
                <a:spcPts val="0"/>
              </a:spcAft>
              <a:buNone/>
              <a:defRPr/>
            </a:pPr>
            <a:r>
              <a:rPr lang="en-US" altLang="en-US" sz="3200" b="1" dirty="0">
                <a:solidFill>
                  <a:schemeClr val="accent6">
                    <a:lumMod val="50000"/>
                  </a:schemeClr>
                </a:solidFill>
              </a:rPr>
              <a:t>Direct Loans</a:t>
            </a:r>
          </a:p>
          <a:p>
            <a:pPr eaLnBrk="1" fontAlgn="auto" hangingPunct="1">
              <a:spcAft>
                <a:spcPts val="0"/>
              </a:spcAft>
              <a:defRPr/>
            </a:pPr>
            <a:r>
              <a:rPr lang="en-US" altLang="en-US" sz="3200" b="1" dirty="0">
                <a:solidFill>
                  <a:srgbClr val="002060"/>
                </a:solidFill>
              </a:rPr>
              <a:t>Farm Ownership (FO)</a:t>
            </a:r>
          </a:p>
          <a:p>
            <a:pPr eaLnBrk="1" fontAlgn="auto" hangingPunct="1">
              <a:spcAft>
                <a:spcPts val="0"/>
              </a:spcAft>
              <a:defRPr/>
            </a:pPr>
            <a:r>
              <a:rPr lang="en-US" altLang="en-US" sz="3200" b="1" dirty="0">
                <a:solidFill>
                  <a:schemeClr val="accent6">
                    <a:lumMod val="50000"/>
                  </a:schemeClr>
                </a:solidFill>
              </a:rPr>
              <a:t>Operating (OL) </a:t>
            </a:r>
            <a:r>
              <a:rPr lang="en-US" altLang="en-US" sz="3200" dirty="0">
                <a:solidFill>
                  <a:schemeClr val="accent6">
                    <a:lumMod val="50000"/>
                  </a:schemeClr>
                </a:solidFill>
              </a:rPr>
              <a:t>– Funds may be used for annual inputs, or machinery and breeding livestock purchases. In some cases, for refinancing debts. A maximum term of 7 years, with amortizations up to 21 years. 2.375% interest rate (Jan. 2017) $300,000 loan limit. </a:t>
            </a:r>
          </a:p>
        </p:txBody>
      </p:sp>
    </p:spTree>
    <p:extLst>
      <p:ext uri="{BB962C8B-B14F-4D97-AF65-F5344CB8AC3E}">
        <p14:creationId xmlns:p14="http://schemas.microsoft.com/office/powerpoint/2010/main" val="137431935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2531" name="Content Placeholder 5"/>
          <p:cNvSpPr>
            <a:spLocks noGrp="1"/>
          </p:cNvSpPr>
          <p:nvPr>
            <p:ph idx="1"/>
          </p:nvPr>
        </p:nvSpPr>
        <p:spPr>
          <a:xfrm>
            <a:off x="2152650" y="1690689"/>
            <a:ext cx="7886700" cy="4486275"/>
          </a:xfrm>
        </p:spPr>
        <p:txBody>
          <a:bodyPr rtlCol="0">
            <a:noAutofit/>
          </a:bodyPr>
          <a:lstStyle/>
          <a:p>
            <a:pPr marL="0" indent="0" eaLnBrk="1" fontAlgn="auto" hangingPunct="1">
              <a:spcAft>
                <a:spcPts val="0"/>
              </a:spcAft>
              <a:buNone/>
              <a:defRPr/>
            </a:pPr>
            <a:r>
              <a:rPr lang="en-US" altLang="en-US" sz="3800" b="1" dirty="0">
                <a:solidFill>
                  <a:schemeClr val="accent6">
                    <a:lumMod val="50000"/>
                  </a:schemeClr>
                </a:solidFill>
              </a:rPr>
              <a:t>Direct Loans</a:t>
            </a:r>
          </a:p>
          <a:p>
            <a:pPr eaLnBrk="1" fontAlgn="auto" hangingPunct="1">
              <a:spcAft>
                <a:spcPts val="0"/>
              </a:spcAft>
              <a:defRPr/>
            </a:pPr>
            <a:r>
              <a:rPr lang="en-US" altLang="en-US" sz="3800" b="1" dirty="0">
                <a:solidFill>
                  <a:srgbClr val="002060"/>
                </a:solidFill>
              </a:rPr>
              <a:t>Farm Ownership (FO)</a:t>
            </a:r>
          </a:p>
          <a:p>
            <a:pPr eaLnBrk="1" fontAlgn="auto" hangingPunct="1">
              <a:spcAft>
                <a:spcPts val="0"/>
              </a:spcAft>
              <a:defRPr/>
            </a:pPr>
            <a:r>
              <a:rPr lang="en-US" altLang="en-US" sz="3800" b="1" dirty="0">
                <a:solidFill>
                  <a:srgbClr val="002060"/>
                </a:solidFill>
              </a:rPr>
              <a:t>Operating (OL)</a:t>
            </a:r>
          </a:p>
          <a:p>
            <a:pPr eaLnBrk="1" fontAlgn="auto" hangingPunct="1">
              <a:spcAft>
                <a:spcPts val="0"/>
              </a:spcAft>
              <a:defRPr/>
            </a:pPr>
            <a:r>
              <a:rPr lang="en-US" altLang="en-US" sz="3800" b="1" dirty="0">
                <a:solidFill>
                  <a:schemeClr val="accent6">
                    <a:lumMod val="50000"/>
                  </a:schemeClr>
                </a:solidFill>
              </a:rPr>
              <a:t>Microloans</a:t>
            </a:r>
            <a:r>
              <a:rPr lang="en-US" altLang="en-US" sz="3800" dirty="0">
                <a:solidFill>
                  <a:schemeClr val="accent6">
                    <a:lumMod val="50000"/>
                  </a:schemeClr>
                </a:solidFill>
              </a:rPr>
              <a:t> – Loans up to $50,000, reduced application requirements and potentially less security necessary. Either of the above loan types and purposes.</a:t>
            </a:r>
          </a:p>
        </p:txBody>
      </p:sp>
    </p:spTree>
    <p:extLst>
      <p:ext uri="{BB962C8B-B14F-4D97-AF65-F5344CB8AC3E}">
        <p14:creationId xmlns:p14="http://schemas.microsoft.com/office/powerpoint/2010/main" val="28845943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3555" name="Rectangle 4"/>
          <p:cNvSpPr>
            <a:spLocks noGrp="1" noChangeArrowheads="1"/>
          </p:cNvSpPr>
          <p:nvPr>
            <p:ph sz="half" idx="1"/>
          </p:nvPr>
        </p:nvSpPr>
        <p:spPr>
          <a:xfrm>
            <a:off x="1981200" y="1690688"/>
            <a:ext cx="8153400" cy="4557712"/>
          </a:xfrm>
        </p:spPr>
        <p:txBody>
          <a:bodyPr rtlCol="0">
            <a:normAutofit/>
          </a:bodyPr>
          <a:lstStyle/>
          <a:p>
            <a:pPr marL="0" indent="0" eaLnBrk="1" fontAlgn="auto" hangingPunct="1">
              <a:spcAft>
                <a:spcPts val="0"/>
              </a:spcAft>
              <a:buNone/>
              <a:defRPr/>
            </a:pPr>
            <a:r>
              <a:rPr lang="en-US" altLang="en-US" sz="3600" b="1" dirty="0">
                <a:solidFill>
                  <a:schemeClr val="accent6">
                    <a:lumMod val="50000"/>
                  </a:schemeClr>
                </a:solidFill>
              </a:rPr>
              <a:t>Direct Loans</a:t>
            </a:r>
          </a:p>
          <a:p>
            <a:pPr eaLnBrk="1" fontAlgn="auto" hangingPunct="1">
              <a:spcAft>
                <a:spcPts val="0"/>
              </a:spcAft>
              <a:defRPr/>
            </a:pPr>
            <a:r>
              <a:rPr lang="en-US" altLang="en-US" sz="3600" b="1" dirty="0">
                <a:solidFill>
                  <a:srgbClr val="002060"/>
                </a:solidFill>
              </a:rPr>
              <a:t>Farm Ownership (FO)</a:t>
            </a:r>
          </a:p>
          <a:p>
            <a:pPr eaLnBrk="1" fontAlgn="auto" hangingPunct="1">
              <a:spcAft>
                <a:spcPts val="0"/>
              </a:spcAft>
              <a:defRPr/>
            </a:pPr>
            <a:r>
              <a:rPr lang="en-US" altLang="en-US" sz="3600" b="1" dirty="0">
                <a:solidFill>
                  <a:srgbClr val="002060"/>
                </a:solidFill>
              </a:rPr>
              <a:t>Operating (OL)</a:t>
            </a:r>
          </a:p>
          <a:p>
            <a:pPr eaLnBrk="1" fontAlgn="auto" hangingPunct="1">
              <a:spcAft>
                <a:spcPts val="0"/>
              </a:spcAft>
              <a:defRPr/>
            </a:pPr>
            <a:r>
              <a:rPr lang="en-US" altLang="en-US" sz="3600" b="1" dirty="0">
                <a:solidFill>
                  <a:srgbClr val="002060"/>
                </a:solidFill>
              </a:rPr>
              <a:t>Microloans</a:t>
            </a:r>
          </a:p>
          <a:p>
            <a:pPr eaLnBrk="1" fontAlgn="auto" hangingPunct="1">
              <a:spcAft>
                <a:spcPts val="0"/>
              </a:spcAft>
              <a:defRPr/>
            </a:pPr>
            <a:r>
              <a:rPr lang="en-US" altLang="en-US" sz="3600" b="1" dirty="0">
                <a:solidFill>
                  <a:schemeClr val="accent6">
                    <a:lumMod val="50000"/>
                  </a:schemeClr>
                </a:solidFill>
              </a:rPr>
              <a:t>Emergency (EM) </a:t>
            </a:r>
            <a:r>
              <a:rPr lang="en-US" altLang="en-US" sz="3600" dirty="0">
                <a:solidFill>
                  <a:schemeClr val="accent6">
                    <a:lumMod val="50000"/>
                  </a:schemeClr>
                </a:solidFill>
              </a:rPr>
              <a:t>– Actual Loss loan amounts are based on losses from a declared disaster. Interest rate of 3.375% as of Jan. 2017. $500,000 loan limit.</a:t>
            </a:r>
          </a:p>
          <a:p>
            <a:pPr eaLnBrk="1" fontAlgn="auto" hangingPunct="1">
              <a:spcAft>
                <a:spcPts val="0"/>
              </a:spcAft>
              <a:defRPr/>
            </a:pPr>
            <a:endParaRPr lang="en-US" altLang="en-US" sz="2400" dirty="0">
              <a:solidFill>
                <a:srgbClr val="BA0003"/>
              </a:solidFill>
            </a:endParaRPr>
          </a:p>
        </p:txBody>
      </p:sp>
    </p:spTree>
    <p:extLst>
      <p:ext uri="{BB962C8B-B14F-4D97-AF65-F5344CB8AC3E}">
        <p14:creationId xmlns:p14="http://schemas.microsoft.com/office/powerpoint/2010/main" val="76541690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4579" name="Rectangle 4"/>
          <p:cNvSpPr>
            <a:spLocks noGrp="1" noChangeArrowheads="1"/>
          </p:cNvSpPr>
          <p:nvPr>
            <p:ph sz="half" idx="1"/>
          </p:nvPr>
        </p:nvSpPr>
        <p:spPr>
          <a:xfrm>
            <a:off x="1981200" y="1690688"/>
            <a:ext cx="8153400" cy="4633912"/>
          </a:xfrm>
        </p:spPr>
        <p:txBody>
          <a:bodyPr rtlCol="0">
            <a:normAutofit/>
          </a:bodyPr>
          <a:lstStyle/>
          <a:p>
            <a:pPr marL="0" indent="0" eaLnBrk="1" fontAlgn="auto" hangingPunct="1">
              <a:spcAft>
                <a:spcPts val="0"/>
              </a:spcAft>
              <a:buNone/>
              <a:defRPr/>
            </a:pPr>
            <a:r>
              <a:rPr lang="en-US" altLang="en-US" sz="3600" dirty="0">
                <a:solidFill>
                  <a:schemeClr val="accent6">
                    <a:lumMod val="50000"/>
                  </a:schemeClr>
                </a:solidFill>
              </a:rPr>
              <a:t>Direct Loans</a:t>
            </a:r>
          </a:p>
          <a:p>
            <a:pPr eaLnBrk="1" fontAlgn="auto" hangingPunct="1">
              <a:spcAft>
                <a:spcPts val="0"/>
              </a:spcAft>
              <a:defRPr/>
            </a:pPr>
            <a:r>
              <a:rPr lang="en-US" altLang="en-US" sz="3600" dirty="0">
                <a:solidFill>
                  <a:srgbClr val="002060"/>
                </a:solidFill>
              </a:rPr>
              <a:t>Farm Ownership (FO)</a:t>
            </a:r>
          </a:p>
          <a:p>
            <a:pPr eaLnBrk="1" fontAlgn="auto" hangingPunct="1">
              <a:spcAft>
                <a:spcPts val="0"/>
              </a:spcAft>
              <a:defRPr/>
            </a:pPr>
            <a:r>
              <a:rPr lang="en-US" altLang="en-US" sz="3600" dirty="0">
                <a:solidFill>
                  <a:srgbClr val="002060"/>
                </a:solidFill>
              </a:rPr>
              <a:t>Operating (OL)</a:t>
            </a:r>
          </a:p>
          <a:p>
            <a:pPr eaLnBrk="1" fontAlgn="auto" hangingPunct="1">
              <a:spcAft>
                <a:spcPts val="0"/>
              </a:spcAft>
              <a:defRPr/>
            </a:pPr>
            <a:r>
              <a:rPr lang="en-US" altLang="en-US" sz="3600" dirty="0">
                <a:solidFill>
                  <a:srgbClr val="002060"/>
                </a:solidFill>
              </a:rPr>
              <a:t>Microloans</a:t>
            </a:r>
          </a:p>
          <a:p>
            <a:pPr eaLnBrk="1" fontAlgn="auto" hangingPunct="1">
              <a:spcAft>
                <a:spcPts val="0"/>
              </a:spcAft>
              <a:defRPr/>
            </a:pPr>
            <a:r>
              <a:rPr lang="en-US" altLang="en-US" sz="3600" dirty="0">
                <a:solidFill>
                  <a:srgbClr val="002060"/>
                </a:solidFill>
              </a:rPr>
              <a:t>Emergency (EM)</a:t>
            </a:r>
          </a:p>
          <a:p>
            <a:pPr eaLnBrk="1" fontAlgn="auto" hangingPunct="1">
              <a:spcAft>
                <a:spcPts val="0"/>
              </a:spcAft>
              <a:defRPr/>
            </a:pPr>
            <a:r>
              <a:rPr lang="en-US" altLang="en-US" sz="3600" b="1" dirty="0">
                <a:solidFill>
                  <a:schemeClr val="accent6">
                    <a:lumMod val="50000"/>
                  </a:schemeClr>
                </a:solidFill>
              </a:rPr>
              <a:t>Youth (YL) </a:t>
            </a:r>
            <a:r>
              <a:rPr lang="en-US" altLang="en-US" sz="3600" dirty="0">
                <a:solidFill>
                  <a:schemeClr val="accent6">
                    <a:lumMod val="50000"/>
                  </a:schemeClr>
                </a:solidFill>
              </a:rPr>
              <a:t>– For applicants 10 to 20 years old, participating in 4-H or FFA. 2.125% interest rate. $5,000 loan limit.</a:t>
            </a:r>
          </a:p>
        </p:txBody>
      </p:sp>
    </p:spTree>
    <p:extLst>
      <p:ext uri="{BB962C8B-B14F-4D97-AF65-F5344CB8AC3E}">
        <p14:creationId xmlns:p14="http://schemas.microsoft.com/office/powerpoint/2010/main" val="38852873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4579" name="Content Placeholder 5"/>
          <p:cNvSpPr>
            <a:spLocks noGrp="1"/>
          </p:cNvSpPr>
          <p:nvPr>
            <p:ph idx="1"/>
          </p:nvPr>
        </p:nvSpPr>
        <p:spPr/>
        <p:txBody>
          <a:bodyPr/>
          <a:lstStyle/>
          <a:p>
            <a:pPr marL="0" indent="0" eaLnBrk="1" hangingPunct="1">
              <a:buNone/>
              <a:defRPr/>
            </a:pPr>
            <a:r>
              <a:rPr lang="en-US" altLang="en-US" sz="3600" dirty="0">
                <a:solidFill>
                  <a:schemeClr val="accent6">
                    <a:lumMod val="50000"/>
                  </a:schemeClr>
                </a:solidFill>
              </a:rPr>
              <a:t>For current interest rates, additional information, or application materials see:</a:t>
            </a:r>
          </a:p>
          <a:p>
            <a:pPr marL="0" indent="0" eaLnBrk="1" hangingPunct="1">
              <a:buNone/>
              <a:defRPr/>
            </a:pPr>
            <a:r>
              <a:rPr lang="en-US" altLang="en-US" sz="3600" dirty="0">
                <a:solidFill>
                  <a:srgbClr val="002060"/>
                </a:solidFill>
                <a:hlinkClick r:id="rId2"/>
              </a:rPr>
              <a:t>http://www.fsa.usda.gov/programs-and-services/farm-loan-programs</a:t>
            </a:r>
            <a:r>
              <a:rPr lang="en-US" altLang="en-US" sz="3600" dirty="0">
                <a:solidFill>
                  <a:srgbClr val="002060"/>
                </a:solidFill>
              </a:rPr>
              <a:t> </a:t>
            </a:r>
          </a:p>
          <a:p>
            <a:pPr marL="0" indent="0" eaLnBrk="1" hangingPunct="1">
              <a:buNone/>
              <a:defRPr/>
            </a:pPr>
            <a:r>
              <a:rPr lang="en-US" altLang="en-US" sz="3600" dirty="0">
                <a:solidFill>
                  <a:schemeClr val="accent6">
                    <a:lumMod val="50000"/>
                  </a:schemeClr>
                </a:solidFill>
              </a:rPr>
              <a:t>or contact your local FSA Farm Loan Team</a:t>
            </a:r>
          </a:p>
        </p:txBody>
      </p:sp>
    </p:spTree>
    <p:extLst>
      <p:ext uri="{BB962C8B-B14F-4D97-AF65-F5344CB8AC3E}">
        <p14:creationId xmlns:p14="http://schemas.microsoft.com/office/powerpoint/2010/main" val="11319869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rtlCol="0">
            <a:normAutofit/>
          </a:bodyPr>
          <a:lstStyle/>
          <a:p>
            <a:pPr algn="ctr" eaLnBrk="1" fontAlgn="auto" hangingPunct="1">
              <a:spcAft>
                <a:spcPts val="0"/>
              </a:spcAft>
              <a:defRPr/>
            </a:pPr>
            <a:r>
              <a:rPr lang="en-US" altLang="en-US" sz="4000" b="1" dirty="0">
                <a:solidFill>
                  <a:srgbClr val="002060"/>
                </a:solidFill>
                <a:latin typeface="+mn-lt"/>
              </a:rPr>
              <a:t>Farm Storage Facility Loans</a:t>
            </a:r>
          </a:p>
        </p:txBody>
      </p:sp>
      <p:sp>
        <p:nvSpPr>
          <p:cNvPr id="25603" name="Content Placeholder 5"/>
          <p:cNvSpPr>
            <a:spLocks noGrp="1"/>
          </p:cNvSpPr>
          <p:nvPr>
            <p:ph idx="1"/>
          </p:nvPr>
        </p:nvSpPr>
        <p:spPr>
          <a:xfrm>
            <a:off x="1981200" y="1905000"/>
            <a:ext cx="8153400" cy="4343400"/>
          </a:xfrm>
        </p:spPr>
        <p:txBody>
          <a:bodyPr rtlCol="0">
            <a:normAutofit lnSpcReduction="10000"/>
          </a:bodyPr>
          <a:lstStyle/>
          <a:p>
            <a:pPr marL="0" indent="0" eaLnBrk="1" fontAlgn="auto" hangingPunct="1">
              <a:spcAft>
                <a:spcPts val="0"/>
              </a:spcAft>
              <a:buNone/>
              <a:defRPr/>
            </a:pPr>
            <a:r>
              <a:rPr lang="en-US" altLang="en-US" sz="3100" dirty="0">
                <a:solidFill>
                  <a:schemeClr val="accent6">
                    <a:lumMod val="50000"/>
                  </a:schemeClr>
                </a:solidFill>
              </a:rPr>
              <a:t>In addition to Farm Loan Program (FLP) loans, the FLP staff in Kansas administer Farm Storage Facility Loans (FSFL). </a:t>
            </a:r>
            <a:r>
              <a:rPr lang="en-US" altLang="en-US" sz="3100" dirty="0">
                <a:solidFill>
                  <a:schemeClr val="accent6">
                    <a:lumMod val="50000"/>
                  </a:schemeClr>
                </a:solidFill>
                <a:cs typeface="Times New Roman" panose="02020603050405020304" pitchFamily="18" charset="0"/>
              </a:rPr>
              <a:t>The FSFL Program provides financing for producers to build or upgrade farm storage and handling facilities, as well as purchase of equipment. Qualified facilities include grain bins, hay barns and cold storage facilities. The current fixed rate for a seven year loan is 1.75% (Jan. 2017). Unlike FLP loans, eligible applicants may be able to obtain credit elsewhere.</a:t>
            </a:r>
            <a:endParaRPr lang="en-US" altLang="en-US" sz="3100" dirty="0">
              <a:solidFill>
                <a:schemeClr val="accent6">
                  <a:lumMod val="50000"/>
                </a:schemeClr>
              </a:solidFill>
            </a:endParaRPr>
          </a:p>
        </p:txBody>
      </p:sp>
    </p:spTree>
    <p:extLst>
      <p:ext uri="{BB962C8B-B14F-4D97-AF65-F5344CB8AC3E}">
        <p14:creationId xmlns:p14="http://schemas.microsoft.com/office/powerpoint/2010/main" val="3730730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27651" name="Rectangle 3"/>
          <p:cNvSpPr>
            <a:spLocks noGrp="1" noChangeArrowheads="1"/>
          </p:cNvSpPr>
          <p:nvPr>
            <p:ph sz="half" idx="1"/>
          </p:nvPr>
        </p:nvSpPr>
        <p:spPr/>
        <p:txBody>
          <a:bodyPr rtlCol="0">
            <a:normAutofit/>
          </a:bodyPr>
          <a:lstStyle/>
          <a:p>
            <a:pPr marL="0" indent="0" eaLnBrk="1" fontAlgn="auto" hangingPunct="1">
              <a:spcAft>
                <a:spcPts val="0"/>
              </a:spcAft>
              <a:buNone/>
              <a:defRPr/>
            </a:pPr>
            <a:r>
              <a:rPr lang="en-US" altLang="en-US" sz="3200" b="1" dirty="0">
                <a:solidFill>
                  <a:srgbClr val="002060"/>
                </a:solidFill>
              </a:rPr>
              <a:t>Guaranteed Loans</a:t>
            </a:r>
          </a:p>
          <a:p>
            <a:pPr eaLnBrk="1" fontAlgn="auto" hangingPunct="1">
              <a:spcAft>
                <a:spcPts val="0"/>
              </a:spcAft>
              <a:defRPr/>
            </a:pPr>
            <a:r>
              <a:rPr lang="en-US" altLang="en-US" sz="3200" dirty="0">
                <a:solidFill>
                  <a:schemeClr val="accent6">
                    <a:lumMod val="50000"/>
                  </a:schemeClr>
                </a:solidFill>
              </a:rPr>
              <a:t>Farm Ownership (FO)</a:t>
            </a:r>
          </a:p>
          <a:p>
            <a:pPr eaLnBrk="1" fontAlgn="auto" hangingPunct="1">
              <a:spcAft>
                <a:spcPts val="0"/>
              </a:spcAft>
              <a:defRPr/>
            </a:pPr>
            <a:r>
              <a:rPr lang="en-US" altLang="en-US" sz="3200" dirty="0">
                <a:solidFill>
                  <a:schemeClr val="accent6">
                    <a:lumMod val="50000"/>
                  </a:schemeClr>
                </a:solidFill>
              </a:rPr>
              <a:t>Operating (OL)</a:t>
            </a:r>
          </a:p>
          <a:p>
            <a:pPr eaLnBrk="1" fontAlgn="auto" hangingPunct="1">
              <a:spcAft>
                <a:spcPts val="0"/>
              </a:spcAft>
              <a:defRPr/>
            </a:pPr>
            <a:r>
              <a:rPr lang="en-US" altLang="en-US" sz="3200" dirty="0">
                <a:solidFill>
                  <a:schemeClr val="accent6">
                    <a:lumMod val="50000"/>
                  </a:schemeClr>
                </a:solidFill>
              </a:rPr>
              <a:t>Line of Credit (LOC)</a:t>
            </a:r>
          </a:p>
          <a:p>
            <a:pPr eaLnBrk="1" fontAlgn="auto" hangingPunct="1">
              <a:spcAft>
                <a:spcPts val="0"/>
              </a:spcAft>
              <a:defRPr/>
            </a:pPr>
            <a:r>
              <a:rPr lang="en-US" altLang="en-US" sz="3200" dirty="0">
                <a:solidFill>
                  <a:schemeClr val="accent6">
                    <a:lumMod val="50000"/>
                  </a:schemeClr>
                </a:solidFill>
              </a:rPr>
              <a:t>EZ Guarantee</a:t>
            </a:r>
          </a:p>
          <a:p>
            <a:pPr eaLnBrk="1" fontAlgn="auto" hangingPunct="1">
              <a:spcAft>
                <a:spcPts val="0"/>
              </a:spcAft>
              <a:defRPr/>
            </a:pPr>
            <a:endParaRPr lang="en-US" altLang="en-US" sz="3200" dirty="0">
              <a:solidFill>
                <a:srgbClr val="280589"/>
              </a:solidFill>
            </a:endParaRPr>
          </a:p>
          <a:p>
            <a:pPr marL="0" indent="0" eaLnBrk="1" fontAlgn="auto" hangingPunct="1">
              <a:spcAft>
                <a:spcPts val="0"/>
              </a:spcAft>
              <a:buNone/>
              <a:defRPr/>
            </a:pPr>
            <a:r>
              <a:rPr lang="en-US" altLang="en-US" sz="3200" b="1" dirty="0">
                <a:solidFill>
                  <a:srgbClr val="002060"/>
                </a:solidFill>
              </a:rPr>
              <a:t>Farm Storage Facility Loans</a:t>
            </a:r>
          </a:p>
          <a:p>
            <a:pPr eaLnBrk="1" fontAlgn="auto" hangingPunct="1">
              <a:spcAft>
                <a:spcPts val="0"/>
              </a:spcAft>
              <a:defRPr/>
            </a:pPr>
            <a:endParaRPr lang="en-US" altLang="en-US" sz="2400" dirty="0">
              <a:solidFill>
                <a:srgbClr val="280589"/>
              </a:solidFill>
            </a:endParaRPr>
          </a:p>
        </p:txBody>
      </p:sp>
      <p:sp>
        <p:nvSpPr>
          <p:cNvPr id="27652" name="Rectangle 4"/>
          <p:cNvSpPr>
            <a:spLocks noGrp="1" noChangeArrowheads="1"/>
          </p:cNvSpPr>
          <p:nvPr>
            <p:ph sz="half" idx="2"/>
          </p:nvPr>
        </p:nvSpPr>
        <p:spPr/>
        <p:txBody>
          <a:bodyPr rtlCol="0">
            <a:normAutofit/>
          </a:bodyPr>
          <a:lstStyle/>
          <a:p>
            <a:pPr marL="0" indent="0" eaLnBrk="1" fontAlgn="auto" hangingPunct="1">
              <a:spcAft>
                <a:spcPts val="0"/>
              </a:spcAft>
              <a:buNone/>
              <a:defRPr/>
            </a:pPr>
            <a:r>
              <a:rPr lang="en-US" altLang="en-US" sz="3200" b="1" dirty="0">
                <a:solidFill>
                  <a:srgbClr val="002060"/>
                </a:solidFill>
              </a:rPr>
              <a:t>Direct Loans</a:t>
            </a:r>
          </a:p>
          <a:p>
            <a:pPr eaLnBrk="1" fontAlgn="auto" hangingPunct="1">
              <a:spcAft>
                <a:spcPts val="0"/>
              </a:spcAft>
              <a:defRPr/>
            </a:pPr>
            <a:r>
              <a:rPr lang="en-US" altLang="en-US" sz="3200" dirty="0">
                <a:solidFill>
                  <a:schemeClr val="accent6">
                    <a:lumMod val="50000"/>
                  </a:schemeClr>
                </a:solidFill>
              </a:rPr>
              <a:t>Farm Ownership (FO)</a:t>
            </a:r>
          </a:p>
          <a:p>
            <a:pPr eaLnBrk="1" fontAlgn="auto" hangingPunct="1">
              <a:spcAft>
                <a:spcPts val="0"/>
              </a:spcAft>
              <a:defRPr/>
            </a:pPr>
            <a:r>
              <a:rPr lang="en-US" altLang="en-US" sz="3200" dirty="0">
                <a:solidFill>
                  <a:schemeClr val="accent6">
                    <a:lumMod val="50000"/>
                  </a:schemeClr>
                </a:solidFill>
              </a:rPr>
              <a:t>Operating (OL)</a:t>
            </a:r>
          </a:p>
          <a:p>
            <a:pPr eaLnBrk="1" fontAlgn="auto" hangingPunct="1">
              <a:spcAft>
                <a:spcPts val="0"/>
              </a:spcAft>
              <a:defRPr/>
            </a:pPr>
            <a:r>
              <a:rPr lang="en-US" altLang="en-US" sz="3200" dirty="0">
                <a:solidFill>
                  <a:schemeClr val="accent6">
                    <a:lumMod val="50000"/>
                  </a:schemeClr>
                </a:solidFill>
              </a:rPr>
              <a:t>Microloans</a:t>
            </a:r>
          </a:p>
          <a:p>
            <a:pPr eaLnBrk="1" fontAlgn="auto" hangingPunct="1">
              <a:spcAft>
                <a:spcPts val="0"/>
              </a:spcAft>
              <a:defRPr/>
            </a:pPr>
            <a:r>
              <a:rPr lang="en-US" altLang="en-US" sz="3200" dirty="0">
                <a:solidFill>
                  <a:schemeClr val="accent6">
                    <a:lumMod val="50000"/>
                  </a:schemeClr>
                </a:solidFill>
              </a:rPr>
              <a:t>Emergency (EM)</a:t>
            </a:r>
          </a:p>
          <a:p>
            <a:pPr eaLnBrk="1" fontAlgn="auto" hangingPunct="1">
              <a:spcAft>
                <a:spcPts val="0"/>
              </a:spcAft>
              <a:defRPr/>
            </a:pPr>
            <a:r>
              <a:rPr lang="en-US" altLang="en-US" sz="3200" dirty="0">
                <a:solidFill>
                  <a:schemeClr val="accent6">
                    <a:lumMod val="50000"/>
                  </a:schemeClr>
                </a:solidFill>
              </a:rPr>
              <a:t>Youth (YL)</a:t>
            </a:r>
          </a:p>
        </p:txBody>
      </p:sp>
    </p:spTree>
    <p:extLst>
      <p:ext uri="{BB962C8B-B14F-4D97-AF65-F5344CB8AC3E}">
        <p14:creationId xmlns:p14="http://schemas.microsoft.com/office/powerpoint/2010/main" val="204352132"/>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ltLang="en-US" smtClean="0"/>
          </a:p>
        </p:txBody>
      </p:sp>
      <p:pic>
        <p:nvPicPr>
          <p:cNvPr id="27651"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33338"/>
            <a:ext cx="9144000" cy="6891338"/>
          </a:xfrm>
        </p:spPr>
      </p:pic>
    </p:spTree>
    <p:extLst>
      <p:ext uri="{BB962C8B-B14F-4D97-AF65-F5344CB8AC3E}">
        <p14:creationId xmlns:p14="http://schemas.microsoft.com/office/powerpoint/2010/main" val="2717077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Brazilian Real U.S. Dollar Exchange Rate</a:t>
            </a:r>
            <a:endParaRPr lang="en-US" dirty="0"/>
          </a:p>
        </p:txBody>
      </p:sp>
      <p:graphicFrame>
        <p:nvGraphicFramePr>
          <p:cNvPr id="9" name="Content Placeholder 2"/>
          <p:cNvGraphicFramePr>
            <a:graphicFrameLocks noGrp="1"/>
          </p:cNvGraphicFramePr>
          <p:nvPr>
            <p:ph idx="1"/>
            <p:extLst/>
          </p:nvPr>
        </p:nvGraphicFramePr>
        <p:xfrm>
          <a:off x="1752600" y="1600201"/>
          <a:ext cx="86868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42172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rtlCol="0">
            <a:normAutofit/>
          </a:bodyPr>
          <a:lstStyle/>
          <a:p>
            <a:pPr algn="ctr" eaLnBrk="1" fontAlgn="auto" hangingPunct="1">
              <a:spcAft>
                <a:spcPts val="0"/>
              </a:spcAft>
              <a:defRPr/>
            </a:pPr>
            <a:r>
              <a:rPr lang="en-US" altLang="en-US" sz="4000" b="1" dirty="0">
                <a:solidFill>
                  <a:srgbClr val="002060"/>
                </a:solidFill>
                <a:latin typeface="+mn-lt"/>
              </a:rPr>
              <a:t>Contact Information</a:t>
            </a:r>
          </a:p>
        </p:txBody>
      </p:sp>
      <p:sp>
        <p:nvSpPr>
          <p:cNvPr id="28675" name="Content Placeholder 2"/>
          <p:cNvSpPr>
            <a:spLocks noGrp="1"/>
          </p:cNvSpPr>
          <p:nvPr>
            <p:ph idx="1"/>
          </p:nvPr>
        </p:nvSpPr>
        <p:spPr>
          <a:xfrm>
            <a:off x="1828800" y="1690688"/>
            <a:ext cx="8610600" cy="4876800"/>
          </a:xfrm>
        </p:spPr>
        <p:txBody>
          <a:bodyPr/>
          <a:lstStyle/>
          <a:p>
            <a:pPr marL="0" indent="0" eaLnBrk="1" hangingPunct="1">
              <a:buNone/>
              <a:defRPr/>
            </a:pPr>
            <a:r>
              <a:rPr lang="en-US" altLang="en-US" sz="2800" dirty="0">
                <a:solidFill>
                  <a:schemeClr val="accent6">
                    <a:lumMod val="50000"/>
                  </a:schemeClr>
                </a:solidFill>
              </a:rPr>
              <a:t>Bob White, Farm Loan Chief</a:t>
            </a:r>
          </a:p>
          <a:p>
            <a:pPr marL="0" indent="0" eaLnBrk="1" hangingPunct="1">
              <a:buNone/>
              <a:defRPr/>
            </a:pPr>
            <a:r>
              <a:rPr lang="en-US" altLang="en-US" sz="2800" dirty="0">
                <a:solidFill>
                  <a:schemeClr val="accent6">
                    <a:lumMod val="50000"/>
                  </a:schemeClr>
                </a:solidFill>
              </a:rPr>
              <a:t>Kansas FSA State Office</a:t>
            </a:r>
          </a:p>
          <a:p>
            <a:pPr marL="0" indent="0" eaLnBrk="1" hangingPunct="1">
              <a:buNone/>
              <a:defRPr/>
            </a:pPr>
            <a:r>
              <a:rPr lang="en-US" altLang="en-US" sz="2800" dirty="0">
                <a:solidFill>
                  <a:schemeClr val="accent6">
                    <a:lumMod val="50000"/>
                  </a:schemeClr>
                </a:solidFill>
              </a:rPr>
              <a:t>3600 Anderson Ave</a:t>
            </a:r>
          </a:p>
          <a:p>
            <a:pPr marL="0" indent="0" eaLnBrk="1" hangingPunct="1">
              <a:buNone/>
              <a:defRPr/>
            </a:pPr>
            <a:r>
              <a:rPr lang="en-US" altLang="en-US" sz="2800" dirty="0">
                <a:solidFill>
                  <a:schemeClr val="accent6">
                    <a:lumMod val="50000"/>
                  </a:schemeClr>
                </a:solidFill>
              </a:rPr>
              <a:t>Manhattan, KS 66503</a:t>
            </a:r>
          </a:p>
          <a:p>
            <a:pPr marL="0" indent="0" eaLnBrk="1" hangingPunct="1">
              <a:buNone/>
              <a:defRPr/>
            </a:pPr>
            <a:r>
              <a:rPr lang="en-US" altLang="en-US" sz="2800" dirty="0">
                <a:solidFill>
                  <a:schemeClr val="accent6">
                    <a:lumMod val="50000"/>
                  </a:schemeClr>
                </a:solidFill>
              </a:rPr>
              <a:t>PH: 785-564-4759</a:t>
            </a:r>
          </a:p>
          <a:p>
            <a:pPr marL="0" indent="0" eaLnBrk="1" hangingPunct="1">
              <a:buNone/>
              <a:defRPr/>
            </a:pPr>
            <a:r>
              <a:rPr lang="en-US" altLang="en-US" sz="2800" dirty="0">
                <a:solidFill>
                  <a:schemeClr val="accent6">
                    <a:lumMod val="50000"/>
                  </a:schemeClr>
                </a:solidFill>
              </a:rPr>
              <a:t>Fax: 855-782-9610</a:t>
            </a:r>
          </a:p>
          <a:p>
            <a:pPr marL="0" indent="0" eaLnBrk="1" hangingPunct="1">
              <a:buNone/>
              <a:defRPr/>
            </a:pPr>
            <a:r>
              <a:rPr lang="en-US" altLang="en-US" sz="2800" dirty="0">
                <a:solidFill>
                  <a:schemeClr val="accent6">
                    <a:lumMod val="50000"/>
                  </a:schemeClr>
                </a:solidFill>
                <a:hlinkClick r:id="rId2"/>
              </a:rPr>
              <a:t>robert.white@ks.usda.gov</a:t>
            </a:r>
            <a:endParaRPr lang="en-US" altLang="en-US" sz="2800" dirty="0">
              <a:solidFill>
                <a:schemeClr val="accent6">
                  <a:lumMod val="50000"/>
                </a:schemeClr>
              </a:solidFill>
            </a:endParaRPr>
          </a:p>
          <a:p>
            <a:pPr marL="0" indent="0" eaLnBrk="1" hangingPunct="1">
              <a:buNone/>
              <a:defRPr/>
            </a:pPr>
            <a:endParaRPr lang="en-US" altLang="en-US" sz="2800" dirty="0">
              <a:solidFill>
                <a:schemeClr val="accent6">
                  <a:lumMod val="50000"/>
                </a:schemeClr>
              </a:solidFill>
            </a:endParaRPr>
          </a:p>
          <a:p>
            <a:pPr marL="0" indent="0" algn="ctr" eaLnBrk="1" hangingPunct="1">
              <a:buNone/>
              <a:defRPr/>
            </a:pPr>
            <a:r>
              <a:rPr lang="en-US" altLang="en-US" sz="2700" dirty="0"/>
              <a:t>USDA is an equal opportunity provider, employer, and lender</a:t>
            </a:r>
          </a:p>
        </p:txBody>
      </p:sp>
    </p:spTree>
    <p:extLst>
      <p:ext uri="{BB962C8B-B14F-4D97-AF65-F5344CB8AC3E}">
        <p14:creationId xmlns:p14="http://schemas.microsoft.com/office/powerpoint/2010/main" val="38960509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1386486"/>
          </a:xfrm>
        </p:spPr>
        <p:txBody>
          <a:bodyPr>
            <a:normAutofit/>
          </a:bodyPr>
          <a:lstStyle/>
          <a:p>
            <a:r>
              <a:rPr lang="en-US" sz="4400" dirty="0"/>
              <a:t>How Long Can I Afford to Lose Money</a:t>
            </a:r>
            <a:br>
              <a:rPr lang="en-US" sz="4400" dirty="0"/>
            </a:br>
            <a:r>
              <a:rPr lang="en-US" sz="4400" dirty="0"/>
              <a:t>on Rented Ground?</a:t>
            </a:r>
          </a:p>
        </p:txBody>
      </p:sp>
      <p:sp>
        <p:nvSpPr>
          <p:cNvPr id="3" name="Subtitle 2"/>
          <p:cNvSpPr>
            <a:spLocks noGrp="1"/>
          </p:cNvSpPr>
          <p:nvPr>
            <p:ph type="subTitle" idx="1"/>
          </p:nvPr>
        </p:nvSpPr>
        <p:spPr>
          <a:xfrm>
            <a:off x="2131314" y="3873259"/>
            <a:ext cx="7891272" cy="2234623"/>
          </a:xfrm>
        </p:spPr>
        <p:txBody>
          <a:bodyPr>
            <a:normAutofit/>
          </a:bodyPr>
          <a:lstStyle/>
          <a:p>
            <a:r>
              <a:rPr lang="en-US" dirty="0" smtClean="0">
                <a:latin typeface="Arial" panose="020B0604020202020204" pitchFamily="34" charset="0"/>
                <a:cs typeface="Arial" panose="020B0604020202020204" pitchFamily="34" charset="0"/>
              </a:rPr>
              <a:t>Dr. Mykel </a:t>
            </a:r>
            <a:r>
              <a:rPr lang="en-US" dirty="0">
                <a:latin typeface="Arial" panose="020B0604020202020204" pitchFamily="34" charset="0"/>
                <a:cs typeface="Arial" panose="020B0604020202020204" pitchFamily="34" charset="0"/>
              </a:rPr>
              <a:t>Taylor</a:t>
            </a:r>
          </a:p>
          <a:p>
            <a:r>
              <a:rPr lang="en-US" sz="1600" dirty="0">
                <a:latin typeface="Arial" panose="020B0604020202020204" pitchFamily="34" charset="0"/>
                <a:cs typeface="Arial" panose="020B0604020202020204" pitchFamily="34" charset="0"/>
              </a:rPr>
              <a:t>Department of Ag </a:t>
            </a:r>
            <a:r>
              <a:rPr lang="en-US" sz="1600" dirty="0" smtClean="0">
                <a:latin typeface="Arial" panose="020B0604020202020204" pitchFamily="34" charset="0"/>
                <a:cs typeface="Arial" panose="020B0604020202020204" pitchFamily="34" charset="0"/>
              </a:rPr>
              <a:t>Economics-Kansas State University</a:t>
            </a:r>
            <a:endParaRPr lang="en-US" sz="1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 Taylor’s research and extension programs are focused in the areas of crop marketing and farm management. She grew up on a cattle ranch in Montana and attended Montana State University majoring in Agribusiness Management. She has worked in extension positions at both Kansas State University and Washington State University. Some of her current research areas include measuring basis risk for commodity grains, understanding the implications of the 2014 Farm Bill, and analyzing trends in Kansas </a:t>
            </a:r>
            <a:r>
              <a:rPr lang="en-US" sz="1200" dirty="0" smtClean="0">
                <a:latin typeface="Arial" panose="020B0604020202020204" pitchFamily="34" charset="0"/>
                <a:cs typeface="Arial" panose="020B0604020202020204" pitchFamily="34" charset="0"/>
              </a:rPr>
              <a:t>agricultural </a:t>
            </a:r>
            <a:r>
              <a:rPr lang="en-US" sz="1200" dirty="0">
                <a:latin typeface="Arial" panose="020B0604020202020204" pitchFamily="34" charset="0"/>
                <a:cs typeface="Arial" panose="020B0604020202020204" pitchFamily="34" charset="0"/>
              </a:rPr>
              <a:t>land values, rental rates, and leasing </a:t>
            </a:r>
            <a:r>
              <a:rPr lang="en-US" sz="1200" dirty="0" smtClean="0">
                <a:latin typeface="Arial" panose="020B0604020202020204" pitchFamily="34" charset="0"/>
                <a:cs typeface="Arial" panose="020B0604020202020204" pitchFamily="34" charset="0"/>
              </a:rPr>
              <a:t>arrangements.</a:t>
            </a:r>
          </a:p>
          <a:p>
            <a:r>
              <a:rPr lang="en-US" sz="1500" dirty="0" smtClean="0">
                <a:latin typeface="Arial" panose="020B0604020202020204" pitchFamily="34" charset="0"/>
                <a:cs typeface="Arial" panose="020B0604020202020204" pitchFamily="34" charset="0"/>
              </a:rPr>
              <a:t>Email: </a:t>
            </a:r>
            <a:r>
              <a:rPr lang="en-US" sz="1500" dirty="0" smtClean="0">
                <a:latin typeface="Arial" panose="020B0604020202020204" pitchFamily="34" charset="0"/>
                <a:cs typeface="Arial" panose="020B0604020202020204" pitchFamily="34" charset="0"/>
                <a:hlinkClick r:id="rId2"/>
              </a:rPr>
              <a:t>mtaylor@ksu.edu</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Phone: 785-532-3033</a:t>
            </a:r>
            <a:endParaRPr lang="en-US" sz="1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417390" y="1811545"/>
            <a:ext cx="1306978" cy="1965694"/>
          </a:xfrm>
          <a:prstGeom prst="rect">
            <a:avLst/>
          </a:prstGeom>
        </p:spPr>
      </p:pic>
    </p:spTree>
    <p:extLst>
      <p:ext uri="{BB962C8B-B14F-4D97-AF65-F5344CB8AC3E}">
        <p14:creationId xmlns:p14="http://schemas.microsoft.com/office/powerpoint/2010/main" val="35310058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Values</a:t>
            </a:r>
          </a:p>
        </p:txBody>
      </p:sp>
      <p:sp>
        <p:nvSpPr>
          <p:cNvPr id="3" name="Content Placeholder 2"/>
          <p:cNvSpPr>
            <a:spLocks noGrp="1"/>
          </p:cNvSpPr>
          <p:nvPr>
            <p:ph idx="1"/>
          </p:nvPr>
        </p:nvSpPr>
        <p:spPr>
          <a:xfrm>
            <a:off x="971550" y="2111375"/>
            <a:ext cx="10515600" cy="4351338"/>
          </a:xfrm>
        </p:spPr>
        <p:txBody>
          <a:bodyPr/>
          <a:lstStyle/>
          <a:p>
            <a:r>
              <a:rPr lang="en-US" dirty="0"/>
              <a:t>Affected by profitability in ag sector</a:t>
            </a:r>
          </a:p>
          <a:p>
            <a:r>
              <a:rPr lang="en-US" dirty="0"/>
              <a:t>But land values do not adjust as quickly as profitability to changes in commodity prices</a:t>
            </a:r>
          </a:p>
          <a:p>
            <a:r>
              <a:rPr lang="en-US" dirty="0"/>
              <a:t>Adjustment period due to</a:t>
            </a:r>
          </a:p>
          <a:p>
            <a:pPr lvl="1"/>
            <a:r>
              <a:rPr lang="en-US" dirty="0"/>
              <a:t>Long-run reason for buying and holding land</a:t>
            </a:r>
          </a:p>
          <a:p>
            <a:pPr lvl="1"/>
            <a:r>
              <a:rPr lang="en-US" dirty="0"/>
              <a:t>Expectations of buyers/sellers </a:t>
            </a:r>
          </a:p>
        </p:txBody>
      </p:sp>
    </p:spTree>
    <p:extLst>
      <p:ext uri="{BB962C8B-B14F-4D97-AF65-F5344CB8AC3E}">
        <p14:creationId xmlns:p14="http://schemas.microsoft.com/office/powerpoint/2010/main" val="10729638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Returns to Farming</a:t>
            </a:r>
          </a:p>
        </p:txBody>
      </p:sp>
      <p:sp>
        <p:nvSpPr>
          <p:cNvPr id="5" name="TextBox 4"/>
          <p:cNvSpPr txBox="1"/>
          <p:nvPr/>
        </p:nvSpPr>
        <p:spPr>
          <a:xfrm>
            <a:off x="9605034" y="4876378"/>
            <a:ext cx="2495506" cy="1200329"/>
          </a:xfrm>
          <a:prstGeom prst="rect">
            <a:avLst/>
          </a:prstGeom>
          <a:noFill/>
        </p:spPr>
        <p:txBody>
          <a:bodyPr wrap="square" rtlCol="0">
            <a:spAutoFit/>
          </a:bodyPr>
          <a:lstStyle/>
          <a:p>
            <a:r>
              <a:rPr lang="en-US" dirty="0"/>
              <a:t>Source: KFMA Enterprise Reports (</a:t>
            </a:r>
            <a:r>
              <a:rPr lang="en-US" u="sng" dirty="0">
                <a:solidFill>
                  <a:schemeClr val="accent4"/>
                </a:solidFill>
              </a:rPr>
              <a:t>http://www.agmanager.info/kfma</a:t>
            </a:r>
            <a:r>
              <a:rPr lang="en-US" dirty="0"/>
              <a:t>)</a:t>
            </a:r>
          </a:p>
        </p:txBody>
      </p:sp>
      <p:graphicFrame>
        <p:nvGraphicFramePr>
          <p:cNvPr id="6" name="Chart 5"/>
          <p:cNvGraphicFramePr>
            <a:graphicFrameLocks/>
          </p:cNvGraphicFramePr>
          <p:nvPr>
            <p:extLst/>
          </p:nvPr>
        </p:nvGraphicFramePr>
        <p:xfrm>
          <a:off x="2739390" y="1888338"/>
          <a:ext cx="6713220" cy="41290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00272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90430"/>
            <a:ext cx="10515600" cy="1325563"/>
          </a:xfrm>
        </p:spPr>
        <p:txBody>
          <a:bodyPr/>
          <a:lstStyle/>
          <a:p>
            <a:r>
              <a:rPr lang="en-US" dirty="0"/>
              <a:t>Kansas Land Values</a:t>
            </a:r>
          </a:p>
        </p:txBody>
      </p:sp>
      <p:sp>
        <p:nvSpPr>
          <p:cNvPr id="3" name="TextBox 11"/>
          <p:cNvSpPr txBox="1">
            <a:spLocks noChangeArrowheads="1"/>
          </p:cNvSpPr>
          <p:nvPr/>
        </p:nvSpPr>
        <p:spPr bwMode="auto">
          <a:xfrm>
            <a:off x="10024283" y="5642747"/>
            <a:ext cx="276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dirty="0">
                <a:latin typeface="Calibri" panose="020F0502020204030204" pitchFamily="34" charset="0"/>
              </a:rPr>
              <a:t>Source: USDA-NASS</a:t>
            </a:r>
          </a:p>
        </p:txBody>
      </p:sp>
      <p:graphicFrame>
        <p:nvGraphicFramePr>
          <p:cNvPr id="5" name="Chart 4"/>
          <p:cNvGraphicFramePr>
            <a:graphicFrameLocks noChangeAspect="1"/>
          </p:cNvGraphicFramePr>
          <p:nvPr>
            <p:extLst/>
          </p:nvPr>
        </p:nvGraphicFramePr>
        <p:xfrm>
          <a:off x="2200595" y="1902791"/>
          <a:ext cx="7762555" cy="4109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63579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Rates</a:t>
            </a:r>
          </a:p>
        </p:txBody>
      </p:sp>
      <p:graphicFrame>
        <p:nvGraphicFramePr>
          <p:cNvPr id="4" name="Chart 3"/>
          <p:cNvGraphicFramePr>
            <a:graphicFrameLocks/>
          </p:cNvGraphicFramePr>
          <p:nvPr>
            <p:extLst/>
          </p:nvPr>
        </p:nvGraphicFramePr>
        <p:xfrm>
          <a:off x="1791128" y="2019299"/>
          <a:ext cx="8267272" cy="398145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1"/>
          <p:cNvSpPr txBox="1">
            <a:spLocks noChangeArrowheads="1"/>
          </p:cNvSpPr>
          <p:nvPr/>
        </p:nvSpPr>
        <p:spPr bwMode="auto">
          <a:xfrm>
            <a:off x="10074422" y="5526441"/>
            <a:ext cx="276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dirty="0">
                <a:latin typeface="Calibri" panose="020F0502020204030204" pitchFamily="34" charset="0"/>
              </a:rPr>
              <a:t>Source: USDA-NASS</a:t>
            </a:r>
          </a:p>
        </p:txBody>
      </p:sp>
    </p:spTree>
    <p:extLst>
      <p:ext uri="{BB962C8B-B14F-4D97-AF65-F5344CB8AC3E}">
        <p14:creationId xmlns:p14="http://schemas.microsoft.com/office/powerpoint/2010/main" val="39475829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Rates</a:t>
            </a:r>
          </a:p>
        </p:txBody>
      </p:sp>
      <p:sp>
        <p:nvSpPr>
          <p:cNvPr id="3" name="Content Placeholder 2"/>
          <p:cNvSpPr>
            <a:spLocks noGrp="1"/>
          </p:cNvSpPr>
          <p:nvPr>
            <p:ph idx="1"/>
          </p:nvPr>
        </p:nvSpPr>
        <p:spPr>
          <a:xfrm>
            <a:off x="838200" y="2111375"/>
            <a:ext cx="10515600" cy="3260725"/>
          </a:xfrm>
        </p:spPr>
        <p:txBody>
          <a:bodyPr/>
          <a:lstStyle/>
          <a:p>
            <a:r>
              <a:rPr lang="en-US" dirty="0"/>
              <a:t>Do not change quickly. Why?</a:t>
            </a:r>
          </a:p>
          <a:p>
            <a:pPr lvl="1"/>
            <a:r>
              <a:rPr lang="en-US" dirty="0"/>
              <a:t>Multi-year leases (3-5 year average) with fixed cash rent</a:t>
            </a:r>
          </a:p>
          <a:p>
            <a:pPr lvl="1"/>
            <a:r>
              <a:rPr lang="en-US" dirty="0"/>
              <a:t>Negotiating a lower rent is difficult and some landowners dislike volatility in returns</a:t>
            </a:r>
          </a:p>
          <a:p>
            <a:pPr lvl="1"/>
            <a:r>
              <a:rPr lang="en-US" dirty="0"/>
              <a:t>Landowners may drop tenant rather than take a lower rate</a:t>
            </a:r>
          </a:p>
          <a:p>
            <a:r>
              <a:rPr lang="en-US" dirty="0"/>
              <a:t>Adjustment in rents will get messy…</a:t>
            </a:r>
          </a:p>
        </p:txBody>
      </p:sp>
    </p:spTree>
    <p:extLst>
      <p:ext uri="{BB962C8B-B14F-4D97-AF65-F5344CB8AC3E}">
        <p14:creationId xmlns:p14="http://schemas.microsoft.com/office/powerpoint/2010/main" val="4654098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Situation</a:t>
            </a:r>
          </a:p>
        </p:txBody>
      </p:sp>
      <p:sp>
        <p:nvSpPr>
          <p:cNvPr id="3" name="Content Placeholder 2"/>
          <p:cNvSpPr>
            <a:spLocks noGrp="1"/>
          </p:cNvSpPr>
          <p:nvPr>
            <p:ph idx="1"/>
          </p:nvPr>
        </p:nvSpPr>
        <p:spPr>
          <a:xfrm>
            <a:off x="838200" y="1958975"/>
            <a:ext cx="10515600" cy="3775075"/>
          </a:xfrm>
        </p:spPr>
        <p:txBody>
          <a:bodyPr>
            <a:normAutofit/>
          </a:bodyPr>
          <a:lstStyle/>
          <a:p>
            <a:r>
              <a:rPr lang="en-US" dirty="0"/>
              <a:t>What if you find yourself in a situation where you are paying more for a leased parcel than you expect to profit from it?</a:t>
            </a:r>
          </a:p>
          <a:p>
            <a:r>
              <a:rPr lang="en-US" dirty="0"/>
              <a:t>Decision to drop a parcel is multi-dimensional and varies by farm and parcel</a:t>
            </a:r>
          </a:p>
          <a:p>
            <a:r>
              <a:rPr lang="en-US" dirty="0"/>
              <a:t>How do you approach this decision and what do you need to make the right one?</a:t>
            </a:r>
          </a:p>
          <a:p>
            <a:endParaRPr lang="en-US" dirty="0"/>
          </a:p>
        </p:txBody>
      </p:sp>
    </p:spTree>
    <p:extLst>
      <p:ext uri="{BB962C8B-B14F-4D97-AF65-F5344CB8AC3E}">
        <p14:creationId xmlns:p14="http://schemas.microsoft.com/office/powerpoint/2010/main" val="4488780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Framework</a:t>
            </a:r>
          </a:p>
        </p:txBody>
      </p:sp>
      <p:sp>
        <p:nvSpPr>
          <p:cNvPr id="3" name="Content Placeholder 2"/>
          <p:cNvSpPr>
            <a:spLocks noGrp="1"/>
          </p:cNvSpPr>
          <p:nvPr>
            <p:ph idx="1"/>
          </p:nvPr>
        </p:nvSpPr>
        <p:spPr>
          <a:xfrm>
            <a:off x="838200" y="2206625"/>
            <a:ext cx="10515600" cy="3527425"/>
          </a:xfrm>
        </p:spPr>
        <p:txBody>
          <a:bodyPr/>
          <a:lstStyle/>
          <a:p>
            <a:r>
              <a:rPr lang="en-US" dirty="0"/>
              <a:t>Time horizon for your decisions</a:t>
            </a:r>
          </a:p>
          <a:p>
            <a:r>
              <a:rPr lang="en-US" dirty="0"/>
              <a:t>Short-run: cover your variable (cash) costs and you can keep </a:t>
            </a:r>
            <a:r>
              <a:rPr lang="en-US" dirty="0" smtClean="0"/>
              <a:t>going</a:t>
            </a:r>
          </a:p>
          <a:p>
            <a:pPr lvl="1"/>
            <a:r>
              <a:rPr lang="en-US" dirty="0" smtClean="0"/>
              <a:t>Variable costs: fertilizer, chemicals, seed, fuel, labor </a:t>
            </a:r>
          </a:p>
          <a:p>
            <a:pPr lvl="1"/>
            <a:r>
              <a:rPr lang="en-US" dirty="0" smtClean="0"/>
              <a:t>Fixed costs: depreciation on machinery, property taxes, utilities, management labor, owned land charge</a:t>
            </a:r>
            <a:endParaRPr lang="en-US" dirty="0"/>
          </a:p>
          <a:p>
            <a:r>
              <a:rPr lang="en-US" dirty="0" smtClean="0"/>
              <a:t>Long-run</a:t>
            </a:r>
            <a:r>
              <a:rPr lang="en-US" dirty="0"/>
              <a:t>: cover all your costs (variable + fixed) to keep going</a:t>
            </a:r>
          </a:p>
          <a:p>
            <a:r>
              <a:rPr lang="en-US" dirty="0"/>
              <a:t>We expect poor profitability for several more years</a:t>
            </a:r>
          </a:p>
          <a:p>
            <a:pPr lvl="1"/>
            <a:r>
              <a:rPr lang="en-US" dirty="0"/>
              <a:t>How long is the short-run for you?</a:t>
            </a:r>
          </a:p>
          <a:p>
            <a:endParaRPr lang="en-US" dirty="0"/>
          </a:p>
        </p:txBody>
      </p:sp>
    </p:spTree>
    <p:extLst>
      <p:ext uri="{BB962C8B-B14F-4D97-AF65-F5344CB8AC3E}">
        <p14:creationId xmlns:p14="http://schemas.microsoft.com/office/powerpoint/2010/main" val="5839162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needed to make decision?</a:t>
            </a:r>
          </a:p>
        </p:txBody>
      </p:sp>
      <p:sp>
        <p:nvSpPr>
          <p:cNvPr id="3" name="Content Placeholder 2"/>
          <p:cNvSpPr>
            <a:spLocks noGrp="1"/>
          </p:cNvSpPr>
          <p:nvPr>
            <p:ph idx="1"/>
          </p:nvPr>
        </p:nvSpPr>
        <p:spPr>
          <a:xfrm>
            <a:off x="1069848" y="2121408"/>
            <a:ext cx="10058400" cy="4360672"/>
          </a:xfrm>
        </p:spPr>
        <p:txBody>
          <a:bodyPr>
            <a:normAutofit/>
          </a:bodyPr>
          <a:lstStyle/>
          <a:p>
            <a:r>
              <a:rPr lang="en-US" dirty="0"/>
              <a:t>Data</a:t>
            </a:r>
          </a:p>
          <a:p>
            <a:pPr lvl="1"/>
            <a:r>
              <a:rPr lang="en-US" dirty="0"/>
              <a:t>Up-to-date and going back several years</a:t>
            </a:r>
          </a:p>
          <a:p>
            <a:pPr lvl="1"/>
            <a:r>
              <a:rPr lang="en-US" dirty="0"/>
              <a:t>Accrual-based balance sheet that is updated monthly</a:t>
            </a:r>
          </a:p>
          <a:p>
            <a:pPr lvl="1"/>
            <a:r>
              <a:rPr lang="en-US" dirty="0"/>
              <a:t>Have to know your fixed and variable costs</a:t>
            </a:r>
          </a:p>
          <a:p>
            <a:r>
              <a:rPr lang="en-US" dirty="0"/>
              <a:t>Complete list of pros and cons specific to this parcel</a:t>
            </a:r>
          </a:p>
          <a:p>
            <a:pPr lvl="1"/>
            <a:r>
              <a:rPr lang="en-US" dirty="0"/>
              <a:t>Location of parcel relative to home operation</a:t>
            </a:r>
          </a:p>
          <a:p>
            <a:pPr lvl="1"/>
            <a:r>
              <a:rPr lang="en-US" dirty="0"/>
              <a:t>Non-pecuniary implications of keeping or losing parcel (family situation)</a:t>
            </a:r>
          </a:p>
        </p:txBody>
      </p:sp>
    </p:spTree>
    <p:extLst>
      <p:ext uri="{BB962C8B-B14F-4D97-AF65-F5344CB8AC3E}">
        <p14:creationId xmlns:p14="http://schemas.microsoft.com/office/powerpoint/2010/main" val="44076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68" y="365127"/>
            <a:ext cx="8806732" cy="1325563"/>
          </a:xfrm>
        </p:spPr>
        <p:txBody>
          <a:bodyPr/>
          <a:lstStyle/>
          <a:p>
            <a:r>
              <a:rPr lang="en-US" dirty="0" smtClean="0"/>
              <a:t>Non-Irrigated Kansas Cost of Production per Acre</a:t>
            </a:r>
            <a:endParaRPr lang="en-US" dirty="0"/>
          </a:p>
        </p:txBody>
      </p:sp>
      <p:graphicFrame>
        <p:nvGraphicFramePr>
          <p:cNvPr id="10" name="Content Placeholder 9"/>
          <p:cNvGraphicFramePr>
            <a:graphicFrameLocks noGrp="1"/>
          </p:cNvGraphicFramePr>
          <p:nvPr>
            <p:ph idx="1"/>
            <p:extLst/>
          </p:nvPr>
        </p:nvGraphicFramePr>
        <p:xfrm>
          <a:off x="1785069" y="1904995"/>
          <a:ext cx="8654333" cy="3962400"/>
        </p:xfrm>
        <a:graphic>
          <a:graphicData uri="http://schemas.openxmlformats.org/drawingml/2006/table">
            <a:tbl>
              <a:tblPr firstRow="1" bandRow="1">
                <a:tableStyleId>{5C22544A-7EE6-4342-B048-85BDC9FD1C3A}</a:tableStyleId>
              </a:tblPr>
              <a:tblGrid>
                <a:gridCol w="1670942">
                  <a:extLst>
                    <a:ext uri="{9D8B030D-6E8A-4147-A177-3AD203B41FA5}">
                      <a16:colId xmlns:a16="http://schemas.microsoft.com/office/drawing/2014/main" val="20000"/>
                    </a:ext>
                  </a:extLst>
                </a:gridCol>
                <a:gridCol w="2555560">
                  <a:extLst>
                    <a:ext uri="{9D8B030D-6E8A-4147-A177-3AD203B41FA5}">
                      <a16:colId xmlns:a16="http://schemas.microsoft.com/office/drawing/2014/main" val="20001"/>
                    </a:ext>
                  </a:extLst>
                </a:gridCol>
                <a:gridCol w="2260688">
                  <a:extLst>
                    <a:ext uri="{9D8B030D-6E8A-4147-A177-3AD203B41FA5}">
                      <a16:colId xmlns:a16="http://schemas.microsoft.com/office/drawing/2014/main" val="20002"/>
                    </a:ext>
                  </a:extLst>
                </a:gridCol>
                <a:gridCol w="2167143">
                  <a:extLst>
                    <a:ext uri="{9D8B030D-6E8A-4147-A177-3AD203B41FA5}">
                      <a16:colId xmlns:a16="http://schemas.microsoft.com/office/drawing/2014/main" val="20003"/>
                    </a:ext>
                  </a:extLst>
                </a:gridCol>
              </a:tblGrid>
              <a:tr h="298939">
                <a:tc>
                  <a:txBody>
                    <a:bodyPr/>
                    <a:lstStyle/>
                    <a:p>
                      <a:pPr algn="ctr"/>
                      <a:endParaRPr lang="en-US" sz="1400" dirty="0"/>
                    </a:p>
                  </a:txBody>
                  <a:tcPr>
                    <a:solidFill>
                      <a:schemeClr val="accent6">
                        <a:lumMod val="40000"/>
                        <a:lumOff val="60000"/>
                      </a:schemeClr>
                    </a:solidFill>
                  </a:tcPr>
                </a:tc>
                <a:tc>
                  <a:txBody>
                    <a:bodyPr/>
                    <a:lstStyle/>
                    <a:p>
                      <a:pPr algn="ctr"/>
                      <a:r>
                        <a:rPr lang="en-US" sz="1400" dirty="0">
                          <a:solidFill>
                            <a:schemeClr val="tx1"/>
                          </a:solidFill>
                        </a:rPr>
                        <a:t>Corn</a:t>
                      </a:r>
                    </a:p>
                  </a:txBody>
                  <a:tcPr>
                    <a:solidFill>
                      <a:schemeClr val="accent6">
                        <a:lumMod val="40000"/>
                        <a:lumOff val="60000"/>
                      </a:schemeClr>
                    </a:solidFill>
                  </a:tcPr>
                </a:tc>
                <a:tc>
                  <a:txBody>
                    <a:bodyPr/>
                    <a:lstStyle/>
                    <a:p>
                      <a:pPr algn="ctr"/>
                      <a:r>
                        <a:rPr lang="en-US" sz="1200" dirty="0">
                          <a:solidFill>
                            <a:schemeClr val="tx1"/>
                          </a:solidFill>
                        </a:rPr>
                        <a:t>Soybean</a:t>
                      </a:r>
                    </a:p>
                  </a:txBody>
                  <a:tcPr>
                    <a:solidFill>
                      <a:schemeClr val="accent6">
                        <a:lumMod val="40000"/>
                        <a:lumOff val="60000"/>
                      </a:schemeClr>
                    </a:solidFill>
                  </a:tcPr>
                </a:tc>
                <a:tc>
                  <a:txBody>
                    <a:bodyPr/>
                    <a:lstStyle/>
                    <a:p>
                      <a:pPr algn="ctr"/>
                      <a:r>
                        <a:rPr lang="en-US" sz="1400" dirty="0">
                          <a:solidFill>
                            <a:schemeClr val="tx1"/>
                          </a:solidFill>
                        </a:rPr>
                        <a:t>Wheat</a:t>
                      </a:r>
                    </a:p>
                  </a:txBody>
                  <a:tcPr>
                    <a:solidFill>
                      <a:schemeClr val="accent6">
                        <a:lumMod val="40000"/>
                        <a:lumOff val="60000"/>
                      </a:schemeClr>
                    </a:solidFill>
                  </a:tcPr>
                </a:tc>
                <a:extLst>
                  <a:ext uri="{0D108BD9-81ED-4DB2-BD59-A6C34878D82A}">
                    <a16:rowId xmlns:a16="http://schemas.microsoft.com/office/drawing/2014/main" val="10000"/>
                  </a:ext>
                </a:extLst>
              </a:tr>
              <a:tr h="298939">
                <a:tc>
                  <a:txBody>
                    <a:bodyPr/>
                    <a:lstStyle/>
                    <a:p>
                      <a:pPr algn="ctr"/>
                      <a:r>
                        <a:rPr lang="en-US" sz="1400" dirty="0"/>
                        <a:t>Year</a:t>
                      </a:r>
                    </a:p>
                  </a:txBody>
                  <a:tcPr>
                    <a:solidFill>
                      <a:schemeClr val="accent6">
                        <a:lumMod val="40000"/>
                        <a:lumOff val="60000"/>
                      </a:schemeClr>
                    </a:solidFill>
                  </a:tcPr>
                </a:tc>
                <a:tc>
                  <a:txBody>
                    <a:bodyPr/>
                    <a:lstStyle/>
                    <a:p>
                      <a:pPr algn="ctr"/>
                      <a:r>
                        <a:rPr lang="en-US" sz="1400" dirty="0"/>
                        <a:t>Variable</a:t>
                      </a:r>
                      <a:r>
                        <a:rPr lang="en-US" sz="1400" baseline="0" dirty="0"/>
                        <a:t>  Cost</a:t>
                      </a:r>
                      <a:endParaRPr lang="en-US" sz="1400" dirty="0"/>
                    </a:p>
                  </a:txBody>
                  <a:tcPr>
                    <a:solidFill>
                      <a:schemeClr val="accent6">
                        <a:lumMod val="40000"/>
                        <a:lumOff val="60000"/>
                      </a:schemeClr>
                    </a:solidFill>
                  </a:tcPr>
                </a:tc>
                <a:tc>
                  <a:txBody>
                    <a:bodyPr/>
                    <a:lstStyle/>
                    <a:p>
                      <a:pPr algn="ctr"/>
                      <a:r>
                        <a:rPr lang="en-US" sz="1400" dirty="0"/>
                        <a:t>Variable</a:t>
                      </a:r>
                      <a:r>
                        <a:rPr lang="en-US" sz="1400" baseline="0" dirty="0"/>
                        <a:t>  Cost</a:t>
                      </a:r>
                      <a:endParaRPr lang="en-US" sz="1400" dirty="0"/>
                    </a:p>
                  </a:txBody>
                  <a:tcPr>
                    <a:solidFill>
                      <a:schemeClr val="accent6">
                        <a:lumMod val="40000"/>
                        <a:lumOff val="60000"/>
                      </a:schemeClr>
                    </a:solidFill>
                  </a:tcPr>
                </a:tc>
                <a:tc>
                  <a:txBody>
                    <a:bodyPr/>
                    <a:lstStyle/>
                    <a:p>
                      <a:pPr algn="ctr"/>
                      <a:r>
                        <a:rPr lang="en-US" sz="1400" dirty="0"/>
                        <a:t>Variable Cost</a:t>
                      </a:r>
                    </a:p>
                  </a:txBody>
                  <a:tcPr>
                    <a:solidFill>
                      <a:schemeClr val="accent6">
                        <a:lumMod val="40000"/>
                        <a:lumOff val="60000"/>
                      </a:schemeClr>
                    </a:solidFill>
                  </a:tcPr>
                </a:tc>
                <a:extLst>
                  <a:ext uri="{0D108BD9-81ED-4DB2-BD59-A6C34878D82A}">
                    <a16:rowId xmlns:a16="http://schemas.microsoft.com/office/drawing/2014/main" val="10001"/>
                  </a:ext>
                </a:extLst>
              </a:tr>
              <a:tr h="298939">
                <a:tc>
                  <a:txBody>
                    <a:bodyPr/>
                    <a:lstStyle/>
                    <a:p>
                      <a:pPr algn="ctr"/>
                      <a:r>
                        <a:rPr lang="en-US" sz="1400" dirty="0"/>
                        <a:t>2015</a:t>
                      </a:r>
                    </a:p>
                  </a:txBody>
                  <a:tcPr>
                    <a:solidFill>
                      <a:schemeClr val="accent6">
                        <a:lumMod val="20000"/>
                        <a:lumOff val="80000"/>
                      </a:schemeClr>
                    </a:solidFill>
                  </a:tcPr>
                </a:tc>
                <a:tc>
                  <a:txBody>
                    <a:bodyPr/>
                    <a:lstStyle/>
                    <a:p>
                      <a:pPr algn="ctr"/>
                      <a:r>
                        <a:rPr lang="en-US" sz="1400" dirty="0"/>
                        <a:t>$312</a:t>
                      </a:r>
                    </a:p>
                  </a:txBody>
                  <a:tcPr>
                    <a:solidFill>
                      <a:schemeClr val="accent6">
                        <a:lumMod val="20000"/>
                        <a:lumOff val="80000"/>
                      </a:schemeClr>
                    </a:solidFill>
                  </a:tcPr>
                </a:tc>
                <a:tc>
                  <a:txBody>
                    <a:bodyPr/>
                    <a:lstStyle/>
                    <a:p>
                      <a:pPr algn="ctr"/>
                      <a:r>
                        <a:rPr lang="en-US" sz="1400" dirty="0"/>
                        <a:t>$225</a:t>
                      </a:r>
                    </a:p>
                  </a:txBody>
                  <a:tcPr>
                    <a:solidFill>
                      <a:schemeClr val="accent6">
                        <a:lumMod val="20000"/>
                        <a:lumOff val="80000"/>
                      </a:schemeClr>
                    </a:solidFill>
                  </a:tcPr>
                </a:tc>
                <a:tc>
                  <a:txBody>
                    <a:bodyPr/>
                    <a:lstStyle/>
                    <a:p>
                      <a:pPr algn="ctr"/>
                      <a:r>
                        <a:rPr lang="en-US" sz="1400" dirty="0"/>
                        <a:t>$180</a:t>
                      </a:r>
                    </a:p>
                  </a:txBody>
                  <a:tcPr>
                    <a:solidFill>
                      <a:schemeClr val="accent6">
                        <a:lumMod val="20000"/>
                        <a:lumOff val="80000"/>
                      </a:schemeClr>
                    </a:solidFill>
                  </a:tcPr>
                </a:tc>
                <a:extLst>
                  <a:ext uri="{0D108BD9-81ED-4DB2-BD59-A6C34878D82A}">
                    <a16:rowId xmlns:a16="http://schemas.microsoft.com/office/drawing/2014/main" val="2147613053"/>
                  </a:ext>
                </a:extLst>
              </a:tr>
              <a:tr h="298939">
                <a:tc>
                  <a:txBody>
                    <a:bodyPr/>
                    <a:lstStyle/>
                    <a:p>
                      <a:pPr algn="ctr"/>
                      <a:r>
                        <a:rPr lang="en-US" sz="1400" dirty="0"/>
                        <a:t>2014</a:t>
                      </a:r>
                    </a:p>
                  </a:txBody>
                  <a:tcPr>
                    <a:solidFill>
                      <a:schemeClr val="accent6">
                        <a:lumMod val="20000"/>
                        <a:lumOff val="80000"/>
                      </a:schemeClr>
                    </a:solidFill>
                  </a:tcPr>
                </a:tc>
                <a:tc>
                  <a:txBody>
                    <a:bodyPr/>
                    <a:lstStyle/>
                    <a:p>
                      <a:pPr algn="ctr"/>
                      <a:r>
                        <a:rPr lang="en-US" sz="1400" dirty="0"/>
                        <a:t>$322</a:t>
                      </a:r>
                    </a:p>
                  </a:txBody>
                  <a:tcPr>
                    <a:solidFill>
                      <a:schemeClr val="accent6">
                        <a:lumMod val="20000"/>
                        <a:lumOff val="80000"/>
                      </a:schemeClr>
                    </a:solidFill>
                  </a:tcPr>
                </a:tc>
                <a:tc>
                  <a:txBody>
                    <a:bodyPr/>
                    <a:lstStyle/>
                    <a:p>
                      <a:pPr algn="ctr"/>
                      <a:r>
                        <a:rPr lang="en-US" sz="1400" dirty="0"/>
                        <a:t>$229</a:t>
                      </a:r>
                    </a:p>
                  </a:txBody>
                  <a:tcPr>
                    <a:solidFill>
                      <a:schemeClr val="accent6">
                        <a:lumMod val="20000"/>
                        <a:lumOff val="80000"/>
                      </a:schemeClr>
                    </a:solidFill>
                  </a:tcPr>
                </a:tc>
                <a:tc>
                  <a:txBody>
                    <a:bodyPr/>
                    <a:lstStyle/>
                    <a:p>
                      <a:pPr algn="ctr"/>
                      <a:r>
                        <a:rPr lang="en-US" sz="1400" dirty="0"/>
                        <a:t>$172</a:t>
                      </a:r>
                    </a:p>
                  </a:txBody>
                  <a:tcPr>
                    <a:solidFill>
                      <a:schemeClr val="accent6">
                        <a:lumMod val="20000"/>
                        <a:lumOff val="80000"/>
                      </a:schemeClr>
                    </a:solidFill>
                  </a:tcPr>
                </a:tc>
                <a:extLst>
                  <a:ext uri="{0D108BD9-81ED-4DB2-BD59-A6C34878D82A}">
                    <a16:rowId xmlns:a16="http://schemas.microsoft.com/office/drawing/2014/main" val="10002"/>
                  </a:ext>
                </a:extLst>
              </a:tr>
              <a:tr h="298939">
                <a:tc>
                  <a:txBody>
                    <a:bodyPr/>
                    <a:lstStyle/>
                    <a:p>
                      <a:pPr algn="ctr"/>
                      <a:r>
                        <a:rPr lang="en-US" sz="1400" dirty="0"/>
                        <a:t>2013</a:t>
                      </a:r>
                    </a:p>
                  </a:txBody>
                  <a:tcPr>
                    <a:solidFill>
                      <a:schemeClr val="accent6">
                        <a:lumMod val="20000"/>
                        <a:lumOff val="80000"/>
                      </a:schemeClr>
                    </a:solidFill>
                  </a:tcPr>
                </a:tc>
                <a:tc>
                  <a:txBody>
                    <a:bodyPr/>
                    <a:lstStyle/>
                    <a:p>
                      <a:pPr algn="ctr"/>
                      <a:r>
                        <a:rPr lang="en-US" sz="1400" dirty="0"/>
                        <a:t>$308</a:t>
                      </a:r>
                    </a:p>
                  </a:txBody>
                  <a:tcPr>
                    <a:solidFill>
                      <a:schemeClr val="accent6">
                        <a:lumMod val="20000"/>
                        <a:lumOff val="80000"/>
                      </a:schemeClr>
                    </a:solidFill>
                  </a:tcPr>
                </a:tc>
                <a:tc>
                  <a:txBody>
                    <a:bodyPr/>
                    <a:lstStyle/>
                    <a:p>
                      <a:pPr algn="ctr"/>
                      <a:r>
                        <a:rPr lang="en-US" sz="1400" dirty="0"/>
                        <a:t>$224</a:t>
                      </a:r>
                    </a:p>
                  </a:txBody>
                  <a:tcPr>
                    <a:solidFill>
                      <a:schemeClr val="accent6">
                        <a:lumMod val="20000"/>
                        <a:lumOff val="80000"/>
                      </a:schemeClr>
                    </a:solidFill>
                  </a:tcPr>
                </a:tc>
                <a:tc>
                  <a:txBody>
                    <a:bodyPr/>
                    <a:lstStyle/>
                    <a:p>
                      <a:pPr algn="ctr"/>
                      <a:r>
                        <a:rPr lang="en-US" sz="1400" dirty="0"/>
                        <a:t>$182</a:t>
                      </a:r>
                    </a:p>
                  </a:txBody>
                  <a:tcPr>
                    <a:solidFill>
                      <a:schemeClr val="accent6">
                        <a:lumMod val="20000"/>
                        <a:lumOff val="80000"/>
                      </a:schemeClr>
                    </a:solidFill>
                  </a:tcPr>
                </a:tc>
                <a:extLst>
                  <a:ext uri="{0D108BD9-81ED-4DB2-BD59-A6C34878D82A}">
                    <a16:rowId xmlns:a16="http://schemas.microsoft.com/office/drawing/2014/main" val="10003"/>
                  </a:ext>
                </a:extLst>
              </a:tr>
              <a:tr h="298939">
                <a:tc>
                  <a:txBody>
                    <a:bodyPr/>
                    <a:lstStyle/>
                    <a:p>
                      <a:pPr algn="ctr"/>
                      <a:r>
                        <a:rPr lang="en-US" sz="1400" dirty="0"/>
                        <a:t>2012</a:t>
                      </a:r>
                    </a:p>
                  </a:txBody>
                  <a:tcPr>
                    <a:solidFill>
                      <a:schemeClr val="accent6">
                        <a:lumMod val="20000"/>
                        <a:lumOff val="80000"/>
                      </a:schemeClr>
                    </a:solidFill>
                  </a:tcPr>
                </a:tc>
                <a:tc>
                  <a:txBody>
                    <a:bodyPr/>
                    <a:lstStyle/>
                    <a:p>
                      <a:pPr algn="ctr"/>
                      <a:r>
                        <a:rPr lang="en-US" sz="1400" dirty="0"/>
                        <a:t>$325</a:t>
                      </a:r>
                    </a:p>
                  </a:txBody>
                  <a:tcPr>
                    <a:solidFill>
                      <a:schemeClr val="accent6">
                        <a:lumMod val="20000"/>
                        <a:lumOff val="80000"/>
                      </a:schemeClr>
                    </a:solidFill>
                  </a:tcPr>
                </a:tc>
                <a:tc>
                  <a:txBody>
                    <a:bodyPr/>
                    <a:lstStyle/>
                    <a:p>
                      <a:pPr algn="ctr"/>
                      <a:r>
                        <a:rPr lang="en-US" sz="1400" dirty="0"/>
                        <a:t>$202</a:t>
                      </a:r>
                    </a:p>
                  </a:txBody>
                  <a:tcPr>
                    <a:solidFill>
                      <a:schemeClr val="accent6">
                        <a:lumMod val="20000"/>
                        <a:lumOff val="80000"/>
                      </a:schemeClr>
                    </a:solidFill>
                  </a:tcPr>
                </a:tc>
                <a:tc>
                  <a:txBody>
                    <a:bodyPr/>
                    <a:lstStyle/>
                    <a:p>
                      <a:pPr algn="ctr"/>
                      <a:r>
                        <a:rPr lang="en-US" sz="1400" dirty="0"/>
                        <a:t>$183</a:t>
                      </a:r>
                    </a:p>
                  </a:txBody>
                  <a:tcPr>
                    <a:solidFill>
                      <a:schemeClr val="accent6">
                        <a:lumMod val="20000"/>
                        <a:lumOff val="80000"/>
                      </a:schemeClr>
                    </a:solidFill>
                  </a:tcPr>
                </a:tc>
                <a:extLst>
                  <a:ext uri="{0D108BD9-81ED-4DB2-BD59-A6C34878D82A}">
                    <a16:rowId xmlns:a16="http://schemas.microsoft.com/office/drawing/2014/main" val="10004"/>
                  </a:ext>
                </a:extLst>
              </a:tr>
              <a:tr h="298939">
                <a:tc>
                  <a:txBody>
                    <a:bodyPr/>
                    <a:lstStyle/>
                    <a:p>
                      <a:pPr algn="ctr"/>
                      <a:r>
                        <a:rPr lang="en-US" sz="1400" dirty="0"/>
                        <a:t>2011</a:t>
                      </a:r>
                    </a:p>
                  </a:txBody>
                  <a:tcPr>
                    <a:solidFill>
                      <a:schemeClr val="accent6">
                        <a:lumMod val="20000"/>
                        <a:lumOff val="80000"/>
                      </a:schemeClr>
                    </a:solidFill>
                  </a:tcPr>
                </a:tc>
                <a:tc>
                  <a:txBody>
                    <a:bodyPr/>
                    <a:lstStyle/>
                    <a:p>
                      <a:pPr algn="ctr"/>
                      <a:r>
                        <a:rPr lang="en-US" sz="1400" dirty="0"/>
                        <a:t>$281</a:t>
                      </a:r>
                    </a:p>
                  </a:txBody>
                  <a:tcPr>
                    <a:solidFill>
                      <a:schemeClr val="accent6">
                        <a:lumMod val="20000"/>
                        <a:lumOff val="80000"/>
                      </a:schemeClr>
                    </a:solidFill>
                  </a:tcPr>
                </a:tc>
                <a:tc>
                  <a:txBody>
                    <a:bodyPr/>
                    <a:lstStyle/>
                    <a:p>
                      <a:pPr algn="ctr"/>
                      <a:r>
                        <a:rPr lang="en-US" sz="1400" dirty="0"/>
                        <a:t>$192</a:t>
                      </a:r>
                    </a:p>
                  </a:txBody>
                  <a:tcPr>
                    <a:solidFill>
                      <a:schemeClr val="accent6">
                        <a:lumMod val="20000"/>
                        <a:lumOff val="80000"/>
                      </a:schemeClr>
                    </a:solidFill>
                  </a:tcPr>
                </a:tc>
                <a:tc>
                  <a:txBody>
                    <a:bodyPr/>
                    <a:lstStyle/>
                    <a:p>
                      <a:pPr algn="ctr"/>
                      <a:r>
                        <a:rPr lang="en-US" sz="1400" dirty="0"/>
                        <a:t>$158</a:t>
                      </a:r>
                    </a:p>
                  </a:txBody>
                  <a:tcPr>
                    <a:solidFill>
                      <a:schemeClr val="accent6">
                        <a:lumMod val="20000"/>
                        <a:lumOff val="80000"/>
                      </a:schemeClr>
                    </a:solidFill>
                  </a:tcPr>
                </a:tc>
                <a:extLst>
                  <a:ext uri="{0D108BD9-81ED-4DB2-BD59-A6C34878D82A}">
                    <a16:rowId xmlns:a16="http://schemas.microsoft.com/office/drawing/2014/main" val="10005"/>
                  </a:ext>
                </a:extLst>
              </a:tr>
              <a:tr h="298939">
                <a:tc>
                  <a:txBody>
                    <a:bodyPr/>
                    <a:lstStyle/>
                    <a:p>
                      <a:pPr algn="ctr"/>
                      <a:r>
                        <a:rPr lang="en-US" sz="1400" dirty="0"/>
                        <a:t>2010</a:t>
                      </a:r>
                    </a:p>
                  </a:txBody>
                  <a:tcPr>
                    <a:solidFill>
                      <a:schemeClr val="accent6">
                        <a:lumMod val="20000"/>
                        <a:lumOff val="80000"/>
                      </a:schemeClr>
                    </a:solidFill>
                  </a:tcPr>
                </a:tc>
                <a:tc>
                  <a:txBody>
                    <a:bodyPr/>
                    <a:lstStyle/>
                    <a:p>
                      <a:pPr algn="ctr"/>
                      <a:r>
                        <a:rPr lang="en-US" sz="1400" dirty="0"/>
                        <a:t>$268</a:t>
                      </a:r>
                    </a:p>
                  </a:txBody>
                  <a:tcPr>
                    <a:solidFill>
                      <a:schemeClr val="accent6">
                        <a:lumMod val="20000"/>
                        <a:lumOff val="80000"/>
                      </a:schemeClr>
                    </a:solidFill>
                  </a:tcPr>
                </a:tc>
                <a:tc>
                  <a:txBody>
                    <a:bodyPr/>
                    <a:lstStyle/>
                    <a:p>
                      <a:pPr algn="ctr"/>
                      <a:r>
                        <a:rPr lang="en-US" sz="1400" dirty="0"/>
                        <a:t>$176</a:t>
                      </a:r>
                    </a:p>
                  </a:txBody>
                  <a:tcPr>
                    <a:solidFill>
                      <a:schemeClr val="accent6">
                        <a:lumMod val="20000"/>
                        <a:lumOff val="80000"/>
                      </a:schemeClr>
                    </a:solidFill>
                  </a:tcPr>
                </a:tc>
                <a:tc>
                  <a:txBody>
                    <a:bodyPr/>
                    <a:lstStyle/>
                    <a:p>
                      <a:pPr algn="ctr"/>
                      <a:r>
                        <a:rPr lang="en-US" sz="1400" dirty="0"/>
                        <a:t>$148</a:t>
                      </a:r>
                    </a:p>
                  </a:txBody>
                  <a:tcPr>
                    <a:solidFill>
                      <a:schemeClr val="accent6">
                        <a:lumMod val="20000"/>
                        <a:lumOff val="80000"/>
                      </a:schemeClr>
                    </a:solidFill>
                  </a:tcPr>
                </a:tc>
                <a:extLst>
                  <a:ext uri="{0D108BD9-81ED-4DB2-BD59-A6C34878D82A}">
                    <a16:rowId xmlns:a16="http://schemas.microsoft.com/office/drawing/2014/main" val="10006"/>
                  </a:ext>
                </a:extLst>
              </a:tr>
              <a:tr h="298939">
                <a:tc>
                  <a:txBody>
                    <a:bodyPr/>
                    <a:lstStyle/>
                    <a:p>
                      <a:pPr algn="ctr"/>
                      <a:r>
                        <a:rPr lang="en-US" sz="1400" dirty="0"/>
                        <a:t>2009</a:t>
                      </a:r>
                    </a:p>
                  </a:txBody>
                  <a:tcPr>
                    <a:solidFill>
                      <a:schemeClr val="accent6">
                        <a:lumMod val="20000"/>
                        <a:lumOff val="80000"/>
                      </a:schemeClr>
                    </a:solidFill>
                  </a:tcPr>
                </a:tc>
                <a:tc>
                  <a:txBody>
                    <a:bodyPr/>
                    <a:lstStyle/>
                    <a:p>
                      <a:pPr algn="ctr"/>
                      <a:r>
                        <a:rPr lang="en-US" sz="1400" dirty="0"/>
                        <a:t>$267</a:t>
                      </a:r>
                    </a:p>
                  </a:txBody>
                  <a:tcPr>
                    <a:solidFill>
                      <a:schemeClr val="accent6">
                        <a:lumMod val="20000"/>
                        <a:lumOff val="80000"/>
                      </a:schemeClr>
                    </a:solidFill>
                  </a:tcPr>
                </a:tc>
                <a:tc>
                  <a:txBody>
                    <a:bodyPr/>
                    <a:lstStyle/>
                    <a:p>
                      <a:pPr algn="ctr"/>
                      <a:r>
                        <a:rPr lang="en-US" sz="1400" dirty="0"/>
                        <a:t>$173</a:t>
                      </a:r>
                    </a:p>
                  </a:txBody>
                  <a:tcPr>
                    <a:solidFill>
                      <a:schemeClr val="accent6">
                        <a:lumMod val="20000"/>
                        <a:lumOff val="80000"/>
                      </a:schemeClr>
                    </a:solidFill>
                  </a:tcPr>
                </a:tc>
                <a:tc>
                  <a:txBody>
                    <a:bodyPr/>
                    <a:lstStyle/>
                    <a:p>
                      <a:pPr algn="ctr"/>
                      <a:r>
                        <a:rPr lang="en-US" sz="1400" dirty="0"/>
                        <a:t>$160</a:t>
                      </a:r>
                    </a:p>
                  </a:txBody>
                  <a:tcPr>
                    <a:solidFill>
                      <a:schemeClr val="accent6">
                        <a:lumMod val="20000"/>
                        <a:lumOff val="80000"/>
                      </a:schemeClr>
                    </a:solidFill>
                  </a:tcPr>
                </a:tc>
                <a:extLst>
                  <a:ext uri="{0D108BD9-81ED-4DB2-BD59-A6C34878D82A}">
                    <a16:rowId xmlns:a16="http://schemas.microsoft.com/office/drawing/2014/main" val="10007"/>
                  </a:ext>
                </a:extLst>
              </a:tr>
              <a:tr h="298939">
                <a:tc>
                  <a:txBody>
                    <a:bodyPr/>
                    <a:lstStyle/>
                    <a:p>
                      <a:pPr algn="ctr"/>
                      <a:r>
                        <a:rPr lang="en-US" sz="1400" dirty="0"/>
                        <a:t>2008</a:t>
                      </a:r>
                    </a:p>
                  </a:txBody>
                  <a:tcPr>
                    <a:solidFill>
                      <a:schemeClr val="accent6">
                        <a:lumMod val="20000"/>
                        <a:lumOff val="80000"/>
                      </a:schemeClr>
                    </a:solidFill>
                  </a:tcPr>
                </a:tc>
                <a:tc>
                  <a:txBody>
                    <a:bodyPr/>
                    <a:lstStyle/>
                    <a:p>
                      <a:pPr algn="ctr"/>
                      <a:r>
                        <a:rPr lang="en-US" sz="1400" dirty="0"/>
                        <a:t>$265</a:t>
                      </a:r>
                    </a:p>
                  </a:txBody>
                  <a:tcPr>
                    <a:solidFill>
                      <a:schemeClr val="accent6">
                        <a:lumMod val="20000"/>
                        <a:lumOff val="80000"/>
                      </a:schemeClr>
                    </a:solidFill>
                  </a:tcPr>
                </a:tc>
                <a:tc>
                  <a:txBody>
                    <a:bodyPr/>
                    <a:lstStyle/>
                    <a:p>
                      <a:pPr algn="ctr"/>
                      <a:r>
                        <a:rPr lang="en-US" sz="1400" dirty="0"/>
                        <a:t>$167</a:t>
                      </a:r>
                    </a:p>
                  </a:txBody>
                  <a:tcPr>
                    <a:solidFill>
                      <a:schemeClr val="accent6">
                        <a:lumMod val="20000"/>
                        <a:lumOff val="80000"/>
                      </a:schemeClr>
                    </a:solidFill>
                  </a:tcPr>
                </a:tc>
                <a:tc>
                  <a:txBody>
                    <a:bodyPr/>
                    <a:lstStyle/>
                    <a:p>
                      <a:pPr algn="ctr"/>
                      <a:r>
                        <a:rPr lang="en-US" sz="1400" dirty="0"/>
                        <a:t>$153</a:t>
                      </a:r>
                    </a:p>
                  </a:txBody>
                  <a:tcPr>
                    <a:solidFill>
                      <a:schemeClr val="accent6">
                        <a:lumMod val="20000"/>
                        <a:lumOff val="80000"/>
                      </a:schemeClr>
                    </a:solidFill>
                  </a:tcPr>
                </a:tc>
                <a:extLst>
                  <a:ext uri="{0D108BD9-81ED-4DB2-BD59-A6C34878D82A}">
                    <a16:rowId xmlns:a16="http://schemas.microsoft.com/office/drawing/2014/main" val="10008"/>
                  </a:ext>
                </a:extLst>
              </a:tr>
              <a:tr h="298939">
                <a:tc>
                  <a:txBody>
                    <a:bodyPr/>
                    <a:lstStyle/>
                    <a:p>
                      <a:pPr algn="ctr"/>
                      <a:r>
                        <a:rPr lang="en-US" sz="1400" dirty="0"/>
                        <a:t>2007</a:t>
                      </a:r>
                    </a:p>
                  </a:txBody>
                  <a:tcPr>
                    <a:solidFill>
                      <a:schemeClr val="accent6">
                        <a:lumMod val="20000"/>
                        <a:lumOff val="80000"/>
                      </a:schemeClr>
                    </a:solidFill>
                  </a:tcPr>
                </a:tc>
                <a:tc>
                  <a:txBody>
                    <a:bodyPr/>
                    <a:lstStyle/>
                    <a:p>
                      <a:pPr algn="ctr"/>
                      <a:r>
                        <a:rPr lang="en-US" sz="1400" dirty="0"/>
                        <a:t>$231</a:t>
                      </a:r>
                    </a:p>
                  </a:txBody>
                  <a:tcPr>
                    <a:solidFill>
                      <a:schemeClr val="accent6">
                        <a:lumMod val="20000"/>
                        <a:lumOff val="80000"/>
                      </a:schemeClr>
                    </a:solidFill>
                  </a:tcPr>
                </a:tc>
                <a:tc>
                  <a:txBody>
                    <a:bodyPr/>
                    <a:lstStyle/>
                    <a:p>
                      <a:pPr algn="ctr"/>
                      <a:r>
                        <a:rPr lang="en-US" sz="1400" dirty="0"/>
                        <a:t>$145</a:t>
                      </a:r>
                    </a:p>
                  </a:txBody>
                  <a:tcPr>
                    <a:solidFill>
                      <a:schemeClr val="accent6">
                        <a:lumMod val="20000"/>
                        <a:lumOff val="80000"/>
                      </a:schemeClr>
                    </a:solidFill>
                  </a:tcPr>
                </a:tc>
                <a:tc>
                  <a:txBody>
                    <a:bodyPr/>
                    <a:lstStyle/>
                    <a:p>
                      <a:pPr algn="ctr"/>
                      <a:r>
                        <a:rPr lang="en-US" sz="1400" dirty="0"/>
                        <a:t>$117</a:t>
                      </a:r>
                    </a:p>
                  </a:txBody>
                  <a:tcPr>
                    <a:solidFill>
                      <a:schemeClr val="accent6">
                        <a:lumMod val="20000"/>
                        <a:lumOff val="80000"/>
                      </a:schemeClr>
                    </a:solidFill>
                  </a:tcPr>
                </a:tc>
                <a:extLst>
                  <a:ext uri="{0D108BD9-81ED-4DB2-BD59-A6C34878D82A}">
                    <a16:rowId xmlns:a16="http://schemas.microsoft.com/office/drawing/2014/main" val="10009"/>
                  </a:ext>
                </a:extLst>
              </a:tr>
              <a:tr h="298939">
                <a:tc>
                  <a:txBody>
                    <a:bodyPr/>
                    <a:lstStyle/>
                    <a:p>
                      <a:pPr algn="ctr"/>
                      <a:r>
                        <a:rPr lang="en-US" sz="1400" dirty="0"/>
                        <a:t>2006</a:t>
                      </a:r>
                    </a:p>
                  </a:txBody>
                  <a:tcPr>
                    <a:solidFill>
                      <a:schemeClr val="accent6">
                        <a:lumMod val="20000"/>
                        <a:lumOff val="80000"/>
                      </a:schemeClr>
                    </a:solidFill>
                  </a:tcPr>
                </a:tc>
                <a:tc>
                  <a:txBody>
                    <a:bodyPr/>
                    <a:lstStyle/>
                    <a:p>
                      <a:pPr algn="ctr"/>
                      <a:r>
                        <a:rPr lang="en-US" sz="1400" dirty="0"/>
                        <a:t>$191</a:t>
                      </a:r>
                    </a:p>
                  </a:txBody>
                  <a:tcPr>
                    <a:solidFill>
                      <a:schemeClr val="accent6">
                        <a:lumMod val="20000"/>
                        <a:lumOff val="80000"/>
                      </a:schemeClr>
                    </a:solidFill>
                  </a:tcPr>
                </a:tc>
                <a:tc>
                  <a:txBody>
                    <a:bodyPr/>
                    <a:lstStyle/>
                    <a:p>
                      <a:pPr algn="ctr"/>
                      <a:r>
                        <a:rPr lang="en-US" sz="1400" dirty="0"/>
                        <a:t>$125</a:t>
                      </a:r>
                    </a:p>
                  </a:txBody>
                  <a:tcPr>
                    <a:solidFill>
                      <a:schemeClr val="accent6">
                        <a:lumMod val="20000"/>
                        <a:lumOff val="80000"/>
                      </a:schemeClr>
                    </a:solidFill>
                  </a:tcPr>
                </a:tc>
                <a:tc>
                  <a:txBody>
                    <a:bodyPr/>
                    <a:lstStyle/>
                    <a:p>
                      <a:pPr algn="ctr"/>
                      <a:r>
                        <a:rPr lang="en-US" sz="1400" dirty="0"/>
                        <a:t>$98</a:t>
                      </a:r>
                    </a:p>
                  </a:txBody>
                  <a:tcPr>
                    <a:solidFill>
                      <a:schemeClr val="accent6">
                        <a:lumMod val="20000"/>
                        <a:lumOff val="80000"/>
                      </a:schemeClr>
                    </a:solidFill>
                  </a:tcPr>
                </a:tc>
                <a:extLst>
                  <a:ext uri="{0D108BD9-81ED-4DB2-BD59-A6C34878D82A}">
                    <a16:rowId xmlns:a16="http://schemas.microsoft.com/office/drawing/2014/main" val="10010"/>
                  </a:ext>
                </a:extLst>
              </a:tr>
              <a:tr h="298939">
                <a:tc>
                  <a:txBody>
                    <a:bodyPr/>
                    <a:lstStyle/>
                    <a:p>
                      <a:pPr algn="ctr"/>
                      <a:r>
                        <a:rPr lang="en-US" sz="1400" dirty="0"/>
                        <a:t>2005</a:t>
                      </a:r>
                    </a:p>
                  </a:txBody>
                  <a:tcPr>
                    <a:solidFill>
                      <a:schemeClr val="accent6">
                        <a:lumMod val="20000"/>
                        <a:lumOff val="80000"/>
                      </a:schemeClr>
                    </a:solidFill>
                  </a:tcPr>
                </a:tc>
                <a:tc>
                  <a:txBody>
                    <a:bodyPr/>
                    <a:lstStyle/>
                    <a:p>
                      <a:pPr algn="ctr"/>
                      <a:r>
                        <a:rPr lang="en-US" sz="1400" dirty="0"/>
                        <a:t>$188</a:t>
                      </a:r>
                    </a:p>
                  </a:txBody>
                  <a:tcPr>
                    <a:solidFill>
                      <a:schemeClr val="accent6">
                        <a:lumMod val="20000"/>
                        <a:lumOff val="80000"/>
                      </a:schemeClr>
                    </a:solidFill>
                  </a:tcPr>
                </a:tc>
                <a:tc>
                  <a:txBody>
                    <a:bodyPr/>
                    <a:lstStyle/>
                    <a:p>
                      <a:pPr algn="ctr"/>
                      <a:r>
                        <a:rPr lang="en-US" sz="1400" dirty="0"/>
                        <a:t>$118</a:t>
                      </a:r>
                    </a:p>
                  </a:txBody>
                  <a:tcPr>
                    <a:solidFill>
                      <a:schemeClr val="accent6">
                        <a:lumMod val="20000"/>
                        <a:lumOff val="80000"/>
                      </a:schemeClr>
                    </a:solidFill>
                  </a:tcPr>
                </a:tc>
                <a:tc>
                  <a:txBody>
                    <a:bodyPr/>
                    <a:lstStyle/>
                    <a:p>
                      <a:pPr algn="ctr"/>
                      <a:r>
                        <a:rPr lang="en-US" sz="1400" dirty="0"/>
                        <a:t>$95</a:t>
                      </a:r>
                    </a:p>
                  </a:txBody>
                  <a:tcPr>
                    <a:solidFill>
                      <a:schemeClr val="accent6">
                        <a:lumMod val="20000"/>
                        <a:lumOff val="8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242717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let it go…</a:t>
            </a:r>
          </a:p>
        </p:txBody>
      </p:sp>
      <p:sp>
        <p:nvSpPr>
          <p:cNvPr id="3" name="Content Placeholder 2"/>
          <p:cNvSpPr>
            <a:spLocks noGrp="1"/>
          </p:cNvSpPr>
          <p:nvPr>
            <p:ph idx="1"/>
          </p:nvPr>
        </p:nvSpPr>
        <p:spPr>
          <a:xfrm>
            <a:off x="1069848" y="2121408"/>
            <a:ext cx="9884845" cy="4050792"/>
          </a:xfrm>
        </p:spPr>
        <p:txBody>
          <a:bodyPr>
            <a:normAutofit/>
          </a:bodyPr>
          <a:lstStyle/>
          <a:p>
            <a:r>
              <a:rPr lang="en-US" dirty="0"/>
              <a:t>Negotiations haven’t moved the needle on lowering rent</a:t>
            </a:r>
          </a:p>
          <a:p>
            <a:pPr lvl="1"/>
            <a:r>
              <a:rPr lang="en-US" dirty="0"/>
              <a:t>Switching to a flex lease, crop share</a:t>
            </a:r>
          </a:p>
          <a:p>
            <a:pPr lvl="1"/>
            <a:r>
              <a:rPr lang="en-US" dirty="0"/>
              <a:t>Switching to a single year rental rate rather than multi-year to allow for adjustment up as soon as profits improve</a:t>
            </a:r>
          </a:p>
          <a:p>
            <a:r>
              <a:rPr lang="en-US" dirty="0"/>
              <a:t>You can’t cover your variable costs of operating it</a:t>
            </a:r>
          </a:p>
          <a:p>
            <a:r>
              <a:rPr lang="en-US" dirty="0"/>
              <a:t>Your lender says you have to</a:t>
            </a:r>
          </a:p>
        </p:txBody>
      </p:sp>
    </p:spTree>
    <p:extLst>
      <p:ext uri="{BB962C8B-B14F-4D97-AF65-F5344CB8AC3E}">
        <p14:creationId xmlns:p14="http://schemas.microsoft.com/office/powerpoint/2010/main" val="17742343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comes down to comparing your options</a:t>
            </a:r>
          </a:p>
        </p:txBody>
      </p:sp>
      <p:sp>
        <p:nvSpPr>
          <p:cNvPr id="3" name="Text Placeholder 2"/>
          <p:cNvSpPr>
            <a:spLocks noGrp="1"/>
          </p:cNvSpPr>
          <p:nvPr>
            <p:ph type="body" idx="1"/>
          </p:nvPr>
        </p:nvSpPr>
        <p:spPr/>
        <p:txBody>
          <a:bodyPr/>
          <a:lstStyle/>
          <a:p>
            <a:r>
              <a:rPr lang="en-US" dirty="0"/>
              <a:t>Costs of you keep the parcel</a:t>
            </a:r>
          </a:p>
        </p:txBody>
      </p:sp>
      <p:sp>
        <p:nvSpPr>
          <p:cNvPr id="4" name="Content Placeholder 3"/>
          <p:cNvSpPr>
            <a:spLocks noGrp="1"/>
          </p:cNvSpPr>
          <p:nvPr>
            <p:ph sz="half" idx="2"/>
          </p:nvPr>
        </p:nvSpPr>
        <p:spPr/>
        <p:txBody>
          <a:bodyPr>
            <a:normAutofit fontScale="92500"/>
          </a:bodyPr>
          <a:lstStyle/>
          <a:p>
            <a:r>
              <a:rPr lang="en-US" dirty="0"/>
              <a:t>Loss of dollars from farming it</a:t>
            </a:r>
          </a:p>
          <a:p>
            <a:pPr lvl="1"/>
            <a:r>
              <a:rPr lang="en-US" dirty="0"/>
              <a:t>Covering cash costs</a:t>
            </a:r>
          </a:p>
          <a:p>
            <a:pPr lvl="1"/>
            <a:r>
              <a:rPr lang="en-US" dirty="0"/>
              <a:t>Not paying yourself, no return to owned machinery</a:t>
            </a:r>
          </a:p>
          <a:p>
            <a:pPr lvl="1"/>
            <a:r>
              <a:rPr lang="en-US" dirty="0"/>
              <a:t>Lower/no return to owned land</a:t>
            </a:r>
          </a:p>
          <a:p>
            <a:r>
              <a:rPr lang="en-US" dirty="0"/>
              <a:t>Can you cut other costs to keep land base (family living expenses)</a:t>
            </a:r>
          </a:p>
          <a:p>
            <a:r>
              <a:rPr lang="en-US" dirty="0"/>
              <a:t>Loss of dollars from subleasing it (might be able to </a:t>
            </a:r>
            <a:r>
              <a:rPr lang="en-US" dirty="0" smtClean="0"/>
              <a:t>lose </a:t>
            </a:r>
            <a:r>
              <a:rPr lang="en-US" dirty="0"/>
              <a:t>less money)</a:t>
            </a:r>
          </a:p>
        </p:txBody>
      </p:sp>
      <p:sp>
        <p:nvSpPr>
          <p:cNvPr id="5" name="Text Placeholder 4"/>
          <p:cNvSpPr>
            <a:spLocks noGrp="1"/>
          </p:cNvSpPr>
          <p:nvPr>
            <p:ph type="body" sz="quarter" idx="3"/>
          </p:nvPr>
        </p:nvSpPr>
        <p:spPr/>
        <p:txBody>
          <a:bodyPr/>
          <a:lstStyle/>
          <a:p>
            <a:r>
              <a:rPr lang="en-US" dirty="0"/>
              <a:t>Costs if you let it go</a:t>
            </a:r>
          </a:p>
        </p:txBody>
      </p:sp>
      <p:sp>
        <p:nvSpPr>
          <p:cNvPr id="6" name="Content Placeholder 5"/>
          <p:cNvSpPr>
            <a:spLocks noGrp="1"/>
          </p:cNvSpPr>
          <p:nvPr>
            <p:ph sz="quarter" idx="4"/>
          </p:nvPr>
        </p:nvSpPr>
        <p:spPr/>
        <p:txBody>
          <a:bodyPr/>
          <a:lstStyle/>
          <a:p>
            <a:r>
              <a:rPr lang="en-US" dirty="0"/>
              <a:t>Unlikely to get it back or find alternative parcel in the near future</a:t>
            </a:r>
          </a:p>
          <a:p>
            <a:r>
              <a:rPr lang="en-US" dirty="0"/>
              <a:t>Own too much machinery relative to land base</a:t>
            </a:r>
          </a:p>
          <a:p>
            <a:pPr lvl="1"/>
            <a:r>
              <a:rPr lang="en-US" dirty="0"/>
              <a:t>Keep it idle if owned outright</a:t>
            </a:r>
          </a:p>
          <a:p>
            <a:pPr lvl="1"/>
            <a:r>
              <a:rPr lang="en-US" dirty="0"/>
              <a:t>Use for custom work if need to offset loan payment</a:t>
            </a:r>
          </a:p>
          <a:p>
            <a:pPr lvl="1"/>
            <a:r>
              <a:rPr lang="en-US" dirty="0"/>
              <a:t>Sell machinery: tax implications</a:t>
            </a:r>
          </a:p>
        </p:txBody>
      </p:sp>
    </p:spTree>
    <p:extLst>
      <p:ext uri="{BB962C8B-B14F-4D97-AF65-F5344CB8AC3E}">
        <p14:creationId xmlns:p14="http://schemas.microsoft.com/office/powerpoint/2010/main" val="302094748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the numbers…</a:t>
            </a:r>
          </a:p>
        </p:txBody>
      </p:sp>
      <p:sp>
        <p:nvSpPr>
          <p:cNvPr id="3" name="Content Placeholder 2"/>
          <p:cNvSpPr>
            <a:spLocks noGrp="1"/>
          </p:cNvSpPr>
          <p:nvPr>
            <p:ph idx="1"/>
          </p:nvPr>
        </p:nvSpPr>
        <p:spPr/>
        <p:txBody>
          <a:bodyPr>
            <a:normAutofit/>
          </a:bodyPr>
          <a:lstStyle/>
          <a:p>
            <a:r>
              <a:rPr lang="en-US" dirty="0"/>
              <a:t>KFMA enterprise data from 2015</a:t>
            </a:r>
          </a:p>
          <a:p>
            <a:pPr lvl="1"/>
            <a:r>
              <a:rPr lang="en-US" dirty="0"/>
              <a:t>Corn, wheat, and soybeans at state level</a:t>
            </a:r>
          </a:p>
          <a:p>
            <a:pPr lvl="1"/>
            <a:r>
              <a:rPr lang="en-US" dirty="0"/>
              <a:t>Highest 1/3 in profitability</a:t>
            </a:r>
          </a:p>
          <a:p>
            <a:pPr lvl="1"/>
            <a:r>
              <a:rPr lang="en-US" dirty="0"/>
              <a:t>Corn: 475 acres</a:t>
            </a:r>
          </a:p>
          <a:p>
            <a:pPr lvl="1"/>
            <a:r>
              <a:rPr lang="en-US" dirty="0"/>
              <a:t>Wheat: 762 acres</a:t>
            </a:r>
          </a:p>
          <a:p>
            <a:pPr lvl="1"/>
            <a:r>
              <a:rPr lang="en-US" dirty="0"/>
              <a:t>Soybeans: 519 acres</a:t>
            </a:r>
          </a:p>
          <a:p>
            <a:r>
              <a:rPr lang="en-US" dirty="0"/>
              <a:t>Decide whether to drop 300 acre parcel</a:t>
            </a:r>
          </a:p>
          <a:p>
            <a:pPr lvl="1"/>
            <a:r>
              <a:rPr lang="en-US" dirty="0"/>
              <a:t>Even crop mix (1/3)</a:t>
            </a:r>
          </a:p>
          <a:p>
            <a:pPr lvl="1"/>
            <a:r>
              <a:rPr lang="en-US" dirty="0"/>
              <a:t>Estimate that you are paying </a:t>
            </a:r>
            <a:r>
              <a:rPr lang="en-US" dirty="0" smtClean="0"/>
              <a:t>75% more per acre than you can afford</a:t>
            </a:r>
            <a:endParaRPr lang="en-US" dirty="0"/>
          </a:p>
        </p:txBody>
      </p:sp>
    </p:spTree>
    <p:extLst>
      <p:ext uri="{BB962C8B-B14F-4D97-AF65-F5344CB8AC3E}">
        <p14:creationId xmlns:p14="http://schemas.microsoft.com/office/powerpoint/2010/main" val="26319964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233" y="259380"/>
            <a:ext cx="10515600" cy="1325563"/>
          </a:xfrm>
        </p:spPr>
        <p:txBody>
          <a:bodyPr/>
          <a:lstStyle/>
          <a:p>
            <a:r>
              <a:rPr lang="en-US" dirty="0" smtClean="0"/>
              <a:t>Returns </a:t>
            </a:r>
            <a:r>
              <a:rPr lang="en-US" dirty="0"/>
              <a:t>by Enterprise</a:t>
            </a:r>
          </a:p>
        </p:txBody>
      </p:sp>
      <p:pic>
        <p:nvPicPr>
          <p:cNvPr id="12" name="Picture 11"/>
          <p:cNvPicPr>
            <a:picLocks noChangeAspect="1"/>
          </p:cNvPicPr>
          <p:nvPr/>
        </p:nvPicPr>
        <p:blipFill>
          <a:blip r:embed="rId3"/>
          <a:stretch>
            <a:fillRect/>
          </a:stretch>
        </p:blipFill>
        <p:spPr>
          <a:xfrm>
            <a:off x="119731" y="2737569"/>
            <a:ext cx="3862580" cy="2286000"/>
          </a:xfrm>
          <a:prstGeom prst="rect">
            <a:avLst/>
          </a:prstGeom>
        </p:spPr>
      </p:pic>
      <p:pic>
        <p:nvPicPr>
          <p:cNvPr id="13" name="Picture 12"/>
          <p:cNvPicPr>
            <a:picLocks noChangeAspect="1"/>
          </p:cNvPicPr>
          <p:nvPr/>
        </p:nvPicPr>
        <p:blipFill>
          <a:blip r:embed="rId4"/>
          <a:stretch>
            <a:fillRect/>
          </a:stretch>
        </p:blipFill>
        <p:spPr>
          <a:xfrm>
            <a:off x="4017568" y="2737569"/>
            <a:ext cx="4020930" cy="2286000"/>
          </a:xfrm>
          <a:prstGeom prst="rect">
            <a:avLst/>
          </a:prstGeom>
        </p:spPr>
      </p:pic>
      <p:pic>
        <p:nvPicPr>
          <p:cNvPr id="14" name="Picture 13"/>
          <p:cNvPicPr>
            <a:picLocks noChangeAspect="1"/>
          </p:cNvPicPr>
          <p:nvPr/>
        </p:nvPicPr>
        <p:blipFill>
          <a:blip r:embed="rId5"/>
          <a:stretch>
            <a:fillRect/>
          </a:stretch>
        </p:blipFill>
        <p:spPr>
          <a:xfrm>
            <a:off x="8073755" y="2737569"/>
            <a:ext cx="4020930" cy="2286000"/>
          </a:xfrm>
          <a:prstGeom prst="rect">
            <a:avLst/>
          </a:prstGeom>
        </p:spPr>
      </p:pic>
    </p:spTree>
    <p:extLst>
      <p:ext uri="{BB962C8B-B14F-4D97-AF65-F5344CB8AC3E}">
        <p14:creationId xmlns:p14="http://schemas.microsoft.com/office/powerpoint/2010/main" val="40996368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578"/>
            <a:ext cx="10515600" cy="1325563"/>
          </a:xfrm>
        </p:spPr>
        <p:txBody>
          <a:bodyPr/>
          <a:lstStyle/>
          <a:p>
            <a:r>
              <a:rPr lang="en-US" dirty="0"/>
              <a:t>If you keep the land</a:t>
            </a:r>
          </a:p>
        </p:txBody>
      </p:sp>
      <p:sp>
        <p:nvSpPr>
          <p:cNvPr id="5" name="Content Placeholder 4"/>
          <p:cNvSpPr>
            <a:spLocks noGrp="1"/>
          </p:cNvSpPr>
          <p:nvPr>
            <p:ph idx="1"/>
          </p:nvPr>
        </p:nvSpPr>
        <p:spPr/>
        <p:txBody>
          <a:bodyPr/>
          <a:lstStyle/>
          <a:p>
            <a:r>
              <a:rPr lang="en-US" dirty="0"/>
              <a:t>Look at the profitability across the entire farm </a:t>
            </a:r>
          </a:p>
          <a:p>
            <a:pPr lvl="1"/>
            <a:r>
              <a:rPr lang="en-US" dirty="0"/>
              <a:t>Using new crop bids for 2017 from Salina</a:t>
            </a:r>
          </a:p>
          <a:p>
            <a:r>
              <a:rPr lang="en-US" dirty="0"/>
              <a:t>Currently losing money across entire farm:</a:t>
            </a:r>
          </a:p>
        </p:txBody>
      </p:sp>
      <p:pic>
        <p:nvPicPr>
          <p:cNvPr id="3" name="Picture 2"/>
          <p:cNvPicPr>
            <a:picLocks noChangeAspect="1"/>
          </p:cNvPicPr>
          <p:nvPr/>
        </p:nvPicPr>
        <p:blipFill>
          <a:blip r:embed="rId2"/>
          <a:stretch>
            <a:fillRect/>
          </a:stretch>
        </p:blipFill>
        <p:spPr>
          <a:xfrm>
            <a:off x="3248680" y="3342782"/>
            <a:ext cx="5851660" cy="2535484"/>
          </a:xfrm>
          <a:prstGeom prst="rect">
            <a:avLst/>
          </a:prstGeom>
        </p:spPr>
      </p:pic>
      <p:sp>
        <p:nvSpPr>
          <p:cNvPr id="4" name="Rectangle 3"/>
          <p:cNvSpPr/>
          <p:nvPr/>
        </p:nvSpPr>
        <p:spPr>
          <a:xfrm>
            <a:off x="8046720" y="5480501"/>
            <a:ext cx="1162173" cy="4649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2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walk </a:t>
            </a:r>
            <a:r>
              <a:rPr lang="en-US" dirty="0" smtClean="0"/>
              <a:t>away…from unaffordable land</a:t>
            </a:r>
            <a:endParaRPr lang="en-US" dirty="0"/>
          </a:p>
        </p:txBody>
      </p:sp>
      <p:sp>
        <p:nvSpPr>
          <p:cNvPr id="3" name="Content Placeholder 2"/>
          <p:cNvSpPr>
            <a:spLocks noGrp="1"/>
          </p:cNvSpPr>
          <p:nvPr>
            <p:ph idx="1"/>
          </p:nvPr>
        </p:nvSpPr>
        <p:spPr>
          <a:xfrm>
            <a:off x="838200" y="1825624"/>
            <a:ext cx="11163300" cy="4321503"/>
          </a:xfrm>
        </p:spPr>
        <p:txBody>
          <a:bodyPr>
            <a:normAutofit lnSpcReduction="10000"/>
          </a:bodyPr>
          <a:lstStyle/>
          <a:p>
            <a:r>
              <a:rPr lang="en-US" dirty="0"/>
              <a:t>Don’t pay rent or other variable costs for those 300 acres</a:t>
            </a:r>
          </a:p>
          <a:p>
            <a:r>
              <a:rPr lang="en-US" dirty="0"/>
              <a:t>But </a:t>
            </a:r>
            <a:r>
              <a:rPr lang="en-US" dirty="0" smtClean="0"/>
              <a:t>overhead is now spread over a </a:t>
            </a:r>
            <a:r>
              <a:rPr lang="en-US" dirty="0"/>
              <a:t>smaller land base</a:t>
            </a:r>
          </a:p>
          <a:p>
            <a:r>
              <a:rPr lang="en-US" dirty="0"/>
              <a:t>Result</a:t>
            </a:r>
            <a:r>
              <a:rPr lang="en-US" dirty="0" smtClean="0"/>
              <a:t>:</a:t>
            </a:r>
          </a:p>
          <a:p>
            <a:endParaRPr lang="en-US" dirty="0"/>
          </a:p>
          <a:p>
            <a:endParaRPr lang="en-US" dirty="0" smtClean="0"/>
          </a:p>
          <a:p>
            <a:endParaRPr lang="en-US" dirty="0"/>
          </a:p>
          <a:p>
            <a:endParaRPr lang="en-US" dirty="0" smtClean="0"/>
          </a:p>
          <a:p>
            <a:endParaRPr lang="en-US" dirty="0" smtClean="0"/>
          </a:p>
          <a:p>
            <a:pPr marL="0" indent="0">
              <a:buNone/>
            </a:pPr>
            <a:r>
              <a:rPr lang="en-US" dirty="0" smtClean="0"/>
              <a:t>Walking away improves your financial situation by $6.65/acre (long run) </a:t>
            </a:r>
            <a:endParaRPr lang="en-US" dirty="0"/>
          </a:p>
        </p:txBody>
      </p:sp>
      <p:pic>
        <p:nvPicPr>
          <p:cNvPr id="4" name="Picture 3"/>
          <p:cNvPicPr>
            <a:picLocks noChangeAspect="1"/>
          </p:cNvPicPr>
          <p:nvPr/>
        </p:nvPicPr>
        <p:blipFill>
          <a:blip r:embed="rId3"/>
          <a:stretch>
            <a:fillRect/>
          </a:stretch>
        </p:blipFill>
        <p:spPr>
          <a:xfrm>
            <a:off x="3318138" y="2869659"/>
            <a:ext cx="5555725" cy="2560320"/>
          </a:xfrm>
          <a:prstGeom prst="rect">
            <a:avLst/>
          </a:prstGeom>
        </p:spPr>
      </p:pic>
      <p:sp>
        <p:nvSpPr>
          <p:cNvPr id="5" name="Rectangle 4"/>
          <p:cNvSpPr/>
          <p:nvPr/>
        </p:nvSpPr>
        <p:spPr>
          <a:xfrm>
            <a:off x="7781253" y="4672289"/>
            <a:ext cx="1162173" cy="4649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8338744" y="5983669"/>
            <a:ext cx="1554480" cy="277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3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walk </a:t>
            </a:r>
            <a:r>
              <a:rPr lang="en-US" dirty="0" smtClean="0"/>
              <a:t>away…from affordable land</a:t>
            </a:r>
            <a:endParaRPr lang="en-US" dirty="0"/>
          </a:p>
        </p:txBody>
      </p:sp>
      <p:sp>
        <p:nvSpPr>
          <p:cNvPr id="3" name="Content Placeholder 2"/>
          <p:cNvSpPr>
            <a:spLocks noGrp="1"/>
          </p:cNvSpPr>
          <p:nvPr>
            <p:ph idx="1"/>
          </p:nvPr>
        </p:nvSpPr>
        <p:spPr>
          <a:xfrm>
            <a:off x="838200" y="1897379"/>
            <a:ext cx="10515600" cy="4048041"/>
          </a:xfrm>
        </p:spPr>
        <p:txBody>
          <a:bodyPr>
            <a:normAutofit/>
          </a:bodyPr>
          <a:lstStyle/>
          <a:p>
            <a:r>
              <a:rPr lang="en-US" dirty="0" smtClean="0"/>
              <a:t>For land you are not overpaying on, profitability is reduced if you drop those leased acres</a:t>
            </a:r>
          </a:p>
          <a:p>
            <a:endParaRPr lang="en-US" dirty="0"/>
          </a:p>
          <a:p>
            <a:pPr marL="0" indent="0">
              <a:buNone/>
            </a:pPr>
            <a:r>
              <a:rPr lang="en-US" dirty="0"/>
              <a:t>	</a:t>
            </a:r>
            <a:r>
              <a:rPr lang="en-US" dirty="0" smtClean="0"/>
              <a:t>	With land				Without land</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Walking away from affordable land worsens your financial situation</a:t>
            </a:r>
            <a:endParaRPr lang="en-US" dirty="0"/>
          </a:p>
        </p:txBody>
      </p:sp>
      <p:pic>
        <p:nvPicPr>
          <p:cNvPr id="8" name="Picture 7"/>
          <p:cNvPicPr>
            <a:picLocks noChangeAspect="1"/>
          </p:cNvPicPr>
          <p:nvPr/>
        </p:nvPicPr>
        <p:blipFill>
          <a:blip r:embed="rId3"/>
          <a:stretch>
            <a:fillRect/>
          </a:stretch>
        </p:blipFill>
        <p:spPr>
          <a:xfrm>
            <a:off x="5976814" y="3823110"/>
            <a:ext cx="4297680" cy="1197241"/>
          </a:xfrm>
          <a:prstGeom prst="rect">
            <a:avLst/>
          </a:prstGeom>
        </p:spPr>
      </p:pic>
      <p:pic>
        <p:nvPicPr>
          <p:cNvPr id="9" name="Picture 8"/>
          <p:cNvPicPr>
            <a:picLocks noChangeAspect="1"/>
          </p:cNvPicPr>
          <p:nvPr/>
        </p:nvPicPr>
        <p:blipFill>
          <a:blip r:embed="rId4"/>
          <a:stretch>
            <a:fillRect/>
          </a:stretch>
        </p:blipFill>
        <p:spPr>
          <a:xfrm>
            <a:off x="1304524" y="3823110"/>
            <a:ext cx="4297680" cy="868098"/>
          </a:xfrm>
          <a:prstGeom prst="rect">
            <a:avLst/>
          </a:prstGeom>
        </p:spPr>
      </p:pic>
      <p:sp>
        <p:nvSpPr>
          <p:cNvPr id="6" name="Rectangle 5"/>
          <p:cNvSpPr/>
          <p:nvPr/>
        </p:nvSpPr>
        <p:spPr>
          <a:xfrm>
            <a:off x="9627747" y="4691208"/>
            <a:ext cx="702027" cy="3881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a:t>
            </a:r>
          </a:p>
        </p:txBody>
      </p:sp>
      <p:sp>
        <p:nvSpPr>
          <p:cNvPr id="3" name="Content Placeholder 2"/>
          <p:cNvSpPr>
            <a:spLocks noGrp="1"/>
          </p:cNvSpPr>
          <p:nvPr>
            <p:ph idx="1"/>
          </p:nvPr>
        </p:nvSpPr>
        <p:spPr>
          <a:xfrm>
            <a:off x="1069848" y="2121408"/>
            <a:ext cx="10058400" cy="4279392"/>
          </a:xfrm>
        </p:spPr>
        <p:txBody>
          <a:bodyPr>
            <a:normAutofit/>
          </a:bodyPr>
          <a:lstStyle/>
          <a:p>
            <a:r>
              <a:rPr lang="en-US" dirty="0"/>
              <a:t>Reduce costs using rationalization</a:t>
            </a:r>
          </a:p>
          <a:p>
            <a:pPr lvl="1"/>
            <a:r>
              <a:rPr lang="en-US" dirty="0"/>
              <a:t>Unpaid operator labor ~ “I don’t have to be paid to be here”</a:t>
            </a:r>
          </a:p>
          <a:p>
            <a:pPr lvl="1"/>
            <a:r>
              <a:rPr lang="en-US" dirty="0"/>
              <a:t>Land &amp; interest charge ~ “The land is already paid for, so I don’t need a return”</a:t>
            </a:r>
          </a:p>
          <a:p>
            <a:r>
              <a:rPr lang="en-US" dirty="0"/>
              <a:t>Reduce costs in other ways</a:t>
            </a:r>
          </a:p>
          <a:p>
            <a:pPr lvl="1"/>
            <a:r>
              <a:rPr lang="en-US" dirty="0"/>
              <a:t>Sell machinery, land</a:t>
            </a:r>
          </a:p>
          <a:p>
            <a:pPr lvl="1"/>
            <a:r>
              <a:rPr lang="en-US" dirty="0"/>
              <a:t>Reduce family living expenses</a:t>
            </a:r>
          </a:p>
          <a:p>
            <a:pPr lvl="1"/>
            <a:r>
              <a:rPr lang="en-US" dirty="0"/>
              <a:t>Intensify management </a:t>
            </a:r>
            <a:r>
              <a:rPr lang="en-US" dirty="0" smtClean="0"/>
              <a:t>decisions to lower cash costs of production </a:t>
            </a:r>
            <a:endParaRPr lang="en-US" dirty="0"/>
          </a:p>
          <a:p>
            <a:pPr lvl="1"/>
            <a:endParaRPr lang="en-US" dirty="0"/>
          </a:p>
        </p:txBody>
      </p:sp>
    </p:spTree>
    <p:extLst>
      <p:ext uri="{BB962C8B-B14F-4D97-AF65-F5344CB8AC3E}">
        <p14:creationId xmlns:p14="http://schemas.microsoft.com/office/powerpoint/2010/main" val="94614906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946539"/>
          </a:xfrm>
        </p:spPr>
        <p:txBody>
          <a:bodyPr>
            <a:normAutofit/>
          </a:bodyPr>
          <a:lstStyle/>
          <a:p>
            <a:r>
              <a:rPr lang="en-US" sz="4400" dirty="0" smtClean="0"/>
              <a:t>Managing Machinery Expenses</a:t>
            </a:r>
            <a:endParaRPr lang="en-US" sz="4400" dirty="0"/>
          </a:p>
        </p:txBody>
      </p:sp>
      <p:sp>
        <p:nvSpPr>
          <p:cNvPr id="3" name="Subtitle 2"/>
          <p:cNvSpPr>
            <a:spLocks noGrp="1"/>
          </p:cNvSpPr>
          <p:nvPr>
            <p:ph type="subTitle" idx="1"/>
          </p:nvPr>
        </p:nvSpPr>
        <p:spPr>
          <a:xfrm>
            <a:off x="1173191" y="3734971"/>
            <a:ext cx="10144665" cy="2372912"/>
          </a:xfrm>
        </p:spPr>
        <p:txBody>
          <a:bodyPr>
            <a:normAutofit fontScale="92500"/>
          </a:bodyPr>
          <a:lstStyle/>
          <a:p>
            <a:r>
              <a:rPr lang="en-US" sz="3400" dirty="0" smtClean="0">
                <a:latin typeface="Arial" panose="020B0604020202020204" pitchFamily="34" charset="0"/>
                <a:cs typeface="Arial" panose="020B0604020202020204" pitchFamily="34" charset="0"/>
              </a:rPr>
              <a:t>Dr. Gregg Ibendahl, Mark Wood, &amp; Doug Stucky</a:t>
            </a:r>
            <a:endParaRPr lang="en-US" sz="3400" dirty="0">
              <a:latin typeface="Arial" panose="020B0604020202020204" pitchFamily="34" charset="0"/>
              <a:cs typeface="Arial" panose="020B0604020202020204" pitchFamily="34" charset="0"/>
            </a:endParaRPr>
          </a:p>
          <a:p>
            <a:r>
              <a:rPr lang="en-US" sz="2300" dirty="0" smtClean="0">
                <a:latin typeface="Arial" panose="020B0604020202020204" pitchFamily="34" charset="0"/>
                <a:cs typeface="Arial" panose="020B0604020202020204" pitchFamily="34" charset="0"/>
              </a:rPr>
              <a:t>Kansas </a:t>
            </a:r>
            <a:r>
              <a:rPr lang="en-US" sz="2300" dirty="0">
                <a:latin typeface="Arial" panose="020B0604020202020204" pitchFamily="34" charset="0"/>
                <a:cs typeface="Arial" panose="020B0604020202020204" pitchFamily="34" charset="0"/>
              </a:rPr>
              <a:t>State University</a:t>
            </a:r>
          </a:p>
          <a:p>
            <a:pPr>
              <a:lnSpc>
                <a:spcPct val="120000"/>
              </a:lnSpc>
            </a:pPr>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ibendahl@ksu.edu</a:t>
            </a: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hlinkClick r:id="rId3"/>
              </a:rPr>
              <a:t>mawood@ksu.edu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hlinkClick r:id="rId4"/>
              </a:rPr>
              <a:t>dstucky@ksu.edu</a:t>
            </a:r>
            <a:r>
              <a:rPr lang="en-US" sz="2200" dirty="0" smtClean="0">
                <a:latin typeface="Arial" panose="020B0604020202020204" pitchFamily="34" charset="0"/>
                <a:cs typeface="Arial" panose="020B0604020202020204" pitchFamily="34" charset="0"/>
              </a:rPr>
              <a:t> 	</a:t>
            </a:r>
          </a:p>
          <a:p>
            <a:pPr marL="396875" algn="l">
              <a:lnSpc>
                <a:spcPct val="120000"/>
              </a:lnSpc>
            </a:pPr>
            <a:r>
              <a:rPr lang="en-US" sz="2200" dirty="0" smtClean="0">
                <a:latin typeface="Arial" panose="020B0604020202020204" pitchFamily="34" charset="0"/>
                <a:cs typeface="Arial" panose="020B0604020202020204" pitchFamily="34" charset="0"/>
              </a:rPr>
              <a:t>Phone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785-477-2071	      785-462-6664		620-225-5600				</a:t>
            </a:r>
          </a:p>
        </p:txBody>
      </p:sp>
      <p:pic>
        <p:nvPicPr>
          <p:cNvPr id="1026" name="Picture 2" descr="w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148" y="1487317"/>
            <a:ext cx="142875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6292" r="6134"/>
          <a:stretch/>
        </p:blipFill>
        <p:spPr>
          <a:xfrm rot="5400000">
            <a:off x="8550759" y="1625176"/>
            <a:ext cx="1895476" cy="1623307"/>
          </a:xfrm>
          <a:prstGeom prst="rect">
            <a:avLst/>
          </a:prstGeom>
        </p:spPr>
      </p:pic>
      <p:pic>
        <p:nvPicPr>
          <p:cNvPr id="7" name="Picture 2" descr="Gregory Ibendahl"/>
          <p:cNvPicPr>
            <a:picLocks noChangeAspect="1" noChangeArrowheads="1"/>
          </p:cNvPicPr>
          <p:nvPr/>
        </p:nvPicPr>
        <p:blipFill rotWithShape="1">
          <a:blip r:embed="rId7">
            <a:extLst>
              <a:ext uri="{28A0092B-C50C-407E-A947-70E740481C1C}">
                <a14:useLocalDpi xmlns:a14="http://schemas.microsoft.com/office/drawing/2010/main" val="0"/>
              </a:ext>
            </a:extLst>
          </a:blip>
          <a:srcRect b="4526"/>
          <a:stretch/>
        </p:blipFill>
        <p:spPr bwMode="auto">
          <a:xfrm>
            <a:off x="2439148" y="1487317"/>
            <a:ext cx="1306286" cy="187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30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219" y="3163"/>
            <a:ext cx="2929818" cy="29298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54" y="440871"/>
            <a:ext cx="6518114" cy="4351635"/>
          </a:xfrm>
          <a:prstGeom prst="rect">
            <a:avLst/>
          </a:prstGeom>
        </p:spPr>
      </p:pic>
      <p:sp>
        <p:nvSpPr>
          <p:cNvPr id="2" name="TextBox 1"/>
          <p:cNvSpPr txBox="1"/>
          <p:nvPr/>
        </p:nvSpPr>
        <p:spPr>
          <a:xfrm>
            <a:off x="6269714" y="2835771"/>
            <a:ext cx="5260870" cy="2246769"/>
          </a:xfrm>
          <a:prstGeom prst="rect">
            <a:avLst/>
          </a:prstGeom>
          <a:noFill/>
        </p:spPr>
        <p:txBody>
          <a:bodyPr wrap="square" rtlCol="0">
            <a:spAutoFit/>
          </a:bodyPr>
          <a:lstStyle/>
          <a:p>
            <a:r>
              <a:rPr lang="en-US" sz="2000" dirty="0"/>
              <a:t>• Machinery costs as a percent of total costs have declined</a:t>
            </a:r>
          </a:p>
          <a:p>
            <a:r>
              <a:rPr lang="en-US" sz="2000" dirty="0"/>
              <a:t>	- No till</a:t>
            </a:r>
          </a:p>
          <a:p>
            <a:r>
              <a:rPr lang="en-US" sz="2000" dirty="0"/>
              <a:t>	- Size advantages</a:t>
            </a:r>
          </a:p>
          <a:p>
            <a:r>
              <a:rPr lang="en-US" sz="2000" dirty="0"/>
              <a:t>	- Better machinery technology</a:t>
            </a:r>
          </a:p>
          <a:p>
            <a:r>
              <a:rPr lang="en-US" sz="2000" dirty="0"/>
              <a:t>	- GMOs</a:t>
            </a:r>
          </a:p>
          <a:p>
            <a:r>
              <a:rPr lang="en-US" sz="2000" dirty="0"/>
              <a:t>• Still, machinery expense 35-40% of total costs</a:t>
            </a:r>
          </a:p>
        </p:txBody>
      </p:sp>
      <p:sp>
        <p:nvSpPr>
          <p:cNvPr id="3" name="TextBox 2"/>
          <p:cNvSpPr txBox="1"/>
          <p:nvPr/>
        </p:nvSpPr>
        <p:spPr>
          <a:xfrm>
            <a:off x="2364039" y="4719354"/>
            <a:ext cx="2311290" cy="369332"/>
          </a:xfrm>
          <a:prstGeom prst="rect">
            <a:avLst/>
          </a:prstGeom>
          <a:noFill/>
        </p:spPr>
        <p:txBody>
          <a:bodyPr wrap="square" rtlCol="0">
            <a:spAutoFit/>
          </a:bodyPr>
          <a:lstStyle/>
          <a:p>
            <a:r>
              <a:rPr lang="en-US" dirty="0"/>
              <a:t>Based on KFMA data</a:t>
            </a:r>
          </a:p>
        </p:txBody>
      </p:sp>
    </p:spTree>
    <p:extLst>
      <p:ext uri="{BB962C8B-B14F-4D97-AF65-F5344CB8AC3E}">
        <p14:creationId xmlns:p14="http://schemas.microsoft.com/office/powerpoint/2010/main" val="4169843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311274"/>
          </a:xfrm>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2286000" y="1905000"/>
            <a:ext cx="8001000" cy="4191001"/>
          </a:xfrm>
        </p:spPr>
        <p:txBody>
          <a:bodyPr/>
          <a:lstStyle/>
          <a:p>
            <a:pPr eaLnBrk="1" hangingPunct="1"/>
            <a:r>
              <a:rPr lang="en-US" dirty="0">
                <a:latin typeface="Calibri" pitchFamily="34" charset="0"/>
              </a:rPr>
              <a:t>Prices have fallen</a:t>
            </a:r>
          </a:p>
          <a:p>
            <a:pPr lvl="1" eaLnBrk="1" hangingPunct="1"/>
            <a:r>
              <a:rPr lang="en-US" dirty="0">
                <a:latin typeface="Calibri" pitchFamily="34" charset="0"/>
              </a:rPr>
              <a:t>Subject to volatility</a:t>
            </a:r>
          </a:p>
          <a:p>
            <a:pPr lvl="1" eaLnBrk="1" hangingPunct="1"/>
            <a:r>
              <a:rPr lang="en-US" dirty="0">
                <a:latin typeface="Calibri" pitchFamily="34" charset="0"/>
              </a:rPr>
              <a:t>Subject to world economy</a:t>
            </a:r>
          </a:p>
          <a:p>
            <a:pPr eaLnBrk="1" hangingPunct="1"/>
            <a:r>
              <a:rPr lang="en-US" dirty="0">
                <a:latin typeface="Calibri" pitchFamily="34" charset="0"/>
              </a:rPr>
              <a:t>Cost of production has increased since 2009</a:t>
            </a:r>
          </a:p>
          <a:p>
            <a:pPr lvl="1" eaLnBrk="1" hangingPunct="1"/>
            <a:r>
              <a:rPr lang="en-US" dirty="0">
                <a:latin typeface="Calibri" pitchFamily="34" charset="0"/>
              </a:rPr>
              <a:t>17% for corn</a:t>
            </a:r>
          </a:p>
          <a:p>
            <a:pPr lvl="1" eaLnBrk="1" hangingPunct="1"/>
            <a:r>
              <a:rPr lang="en-US" dirty="0">
                <a:latin typeface="Calibri" pitchFamily="34" charset="0"/>
              </a:rPr>
              <a:t>29% for soybeans </a:t>
            </a:r>
          </a:p>
          <a:p>
            <a:pPr lvl="1" eaLnBrk="1" hangingPunct="1"/>
            <a:r>
              <a:rPr lang="en-US" dirty="0">
                <a:latin typeface="Calibri" pitchFamily="34" charset="0"/>
              </a:rPr>
              <a:t>13% for wheat</a:t>
            </a:r>
          </a:p>
          <a:p>
            <a:pPr eaLnBrk="1" hangingPunct="1"/>
            <a:r>
              <a:rPr lang="en-US" dirty="0">
                <a:latin typeface="Calibri" pitchFamily="34" charset="0"/>
              </a:rPr>
              <a:t>How does that affect a farmer’s ability to repay debt?</a:t>
            </a:r>
          </a:p>
        </p:txBody>
      </p:sp>
    </p:spTree>
    <p:extLst>
      <p:ext uri="{BB962C8B-B14F-4D97-AF65-F5344CB8AC3E}">
        <p14:creationId xmlns:p14="http://schemas.microsoft.com/office/powerpoint/2010/main" val="20794759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035" y="50042"/>
            <a:ext cx="5211966" cy="37474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59" y="897735"/>
            <a:ext cx="5556542" cy="3472839"/>
          </a:xfrm>
          <a:prstGeom prst="rect">
            <a:avLst/>
          </a:prstGeom>
        </p:spPr>
      </p:pic>
      <p:sp>
        <p:nvSpPr>
          <p:cNvPr id="5" name="TextBox 4"/>
          <p:cNvSpPr txBox="1"/>
          <p:nvPr/>
        </p:nvSpPr>
        <p:spPr>
          <a:xfrm>
            <a:off x="0" y="96906"/>
            <a:ext cx="7107382" cy="523220"/>
          </a:xfrm>
          <a:prstGeom prst="rect">
            <a:avLst/>
          </a:prstGeom>
          <a:noFill/>
        </p:spPr>
        <p:txBody>
          <a:bodyPr wrap="square" rtlCol="0">
            <a:spAutoFit/>
          </a:bodyPr>
          <a:lstStyle/>
          <a:p>
            <a:r>
              <a:rPr lang="en-US" sz="2800" dirty="0"/>
              <a:t>How did we get through the </a:t>
            </a:r>
            <a:r>
              <a:rPr lang="en-US" sz="2800" dirty="0" smtClean="0"/>
              <a:t>80’s </a:t>
            </a:r>
            <a:r>
              <a:rPr lang="en-US" sz="2800" dirty="0"/>
              <a:t>farm crisis?</a:t>
            </a:r>
          </a:p>
        </p:txBody>
      </p:sp>
      <p:sp>
        <p:nvSpPr>
          <p:cNvPr id="6" name="TextBox 5"/>
          <p:cNvSpPr txBox="1"/>
          <p:nvPr/>
        </p:nvSpPr>
        <p:spPr>
          <a:xfrm>
            <a:off x="5043159" y="3797446"/>
            <a:ext cx="5943330" cy="2246769"/>
          </a:xfrm>
          <a:prstGeom prst="rect">
            <a:avLst/>
          </a:prstGeom>
          <a:noFill/>
        </p:spPr>
        <p:txBody>
          <a:bodyPr wrap="square" rtlCol="0">
            <a:spAutoFit/>
          </a:bodyPr>
          <a:lstStyle/>
          <a:p>
            <a:r>
              <a:rPr lang="en-US" sz="2000" dirty="0"/>
              <a:t>• Farmers quit buying machinery during 1</a:t>
            </a:r>
            <a:r>
              <a:rPr lang="en-US" sz="2000" baseline="30000" dirty="0"/>
              <a:t>st</a:t>
            </a:r>
            <a:r>
              <a:rPr lang="en-US" sz="2000" dirty="0"/>
              <a:t> farm crisis</a:t>
            </a:r>
          </a:p>
          <a:p>
            <a:r>
              <a:rPr lang="en-US" sz="2000" dirty="0"/>
              <a:t>	- Farmer’s choice or lender’s </a:t>
            </a:r>
            <a:r>
              <a:rPr lang="en-US" sz="2000" dirty="0" smtClean="0"/>
              <a:t>requirement</a:t>
            </a:r>
            <a:r>
              <a:rPr lang="en-US" sz="2000" dirty="0"/>
              <a:t>?</a:t>
            </a:r>
          </a:p>
          <a:p>
            <a:r>
              <a:rPr lang="en-US" sz="2000" dirty="0"/>
              <a:t>	- By 1989, machinery investment was </a:t>
            </a:r>
            <a:r>
              <a:rPr lang="en-US" sz="2000" dirty="0" smtClean="0"/>
              <a:t>	only </a:t>
            </a:r>
            <a:r>
              <a:rPr lang="en-US" sz="2000" dirty="0"/>
              <a:t>25% of pre-crisis level</a:t>
            </a:r>
          </a:p>
          <a:p>
            <a:r>
              <a:rPr lang="en-US" sz="2000" dirty="0"/>
              <a:t>• Recovery of machinery investment by early 1990’s</a:t>
            </a:r>
          </a:p>
          <a:p>
            <a:r>
              <a:rPr lang="en-US" sz="2000" dirty="0"/>
              <a:t>• Newer or additional machinery added started in 2007</a:t>
            </a:r>
          </a:p>
          <a:p>
            <a:r>
              <a:rPr lang="en-US" sz="2000" dirty="0"/>
              <a:t>• Machinery reserve?</a:t>
            </a:r>
          </a:p>
        </p:txBody>
      </p:sp>
      <p:sp>
        <p:nvSpPr>
          <p:cNvPr id="7" name="TextBox 6"/>
          <p:cNvSpPr txBox="1"/>
          <p:nvPr/>
        </p:nvSpPr>
        <p:spPr>
          <a:xfrm>
            <a:off x="1695466" y="4370574"/>
            <a:ext cx="2261286" cy="369332"/>
          </a:xfrm>
          <a:prstGeom prst="rect">
            <a:avLst/>
          </a:prstGeom>
          <a:noFill/>
        </p:spPr>
        <p:txBody>
          <a:bodyPr wrap="square" rtlCol="0">
            <a:spAutoFit/>
          </a:bodyPr>
          <a:lstStyle/>
          <a:p>
            <a:r>
              <a:rPr lang="en-US" dirty="0"/>
              <a:t>Adjusted for inflation</a:t>
            </a:r>
          </a:p>
        </p:txBody>
      </p:sp>
    </p:spTree>
    <p:extLst>
      <p:ext uri="{BB962C8B-B14F-4D97-AF65-F5344CB8AC3E}">
        <p14:creationId xmlns:p14="http://schemas.microsoft.com/office/powerpoint/2010/main" val="33723800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70" y="1207453"/>
            <a:ext cx="7055708" cy="3810405"/>
          </a:xfrm>
          <a:prstGeom prst="rect">
            <a:avLst/>
          </a:prstGeom>
        </p:spPr>
      </p:pic>
      <p:sp>
        <p:nvSpPr>
          <p:cNvPr id="2" name="TextBox 1"/>
          <p:cNvSpPr txBox="1"/>
          <p:nvPr/>
        </p:nvSpPr>
        <p:spPr>
          <a:xfrm>
            <a:off x="969264" y="237722"/>
            <a:ext cx="9985247" cy="584775"/>
          </a:xfrm>
          <a:prstGeom prst="rect">
            <a:avLst/>
          </a:prstGeom>
          <a:noFill/>
        </p:spPr>
        <p:txBody>
          <a:bodyPr wrap="square" rtlCol="0">
            <a:spAutoFit/>
          </a:bodyPr>
          <a:lstStyle/>
          <a:p>
            <a:r>
              <a:rPr lang="en-US" sz="3200" dirty="0"/>
              <a:t>Strong correlation between NFI and machinery purchases</a:t>
            </a:r>
          </a:p>
        </p:txBody>
      </p:sp>
      <p:sp>
        <p:nvSpPr>
          <p:cNvPr id="3" name="TextBox 2"/>
          <p:cNvSpPr txBox="1"/>
          <p:nvPr/>
        </p:nvSpPr>
        <p:spPr>
          <a:xfrm>
            <a:off x="5553628" y="4433318"/>
            <a:ext cx="6066094" cy="1938992"/>
          </a:xfrm>
          <a:prstGeom prst="rect">
            <a:avLst/>
          </a:prstGeom>
          <a:noFill/>
        </p:spPr>
        <p:txBody>
          <a:bodyPr wrap="square" rtlCol="0">
            <a:spAutoFit/>
          </a:bodyPr>
          <a:lstStyle/>
          <a:p>
            <a:r>
              <a:rPr lang="en-US" sz="2000" dirty="0"/>
              <a:t>• 0.69 correlation</a:t>
            </a:r>
          </a:p>
          <a:p>
            <a:r>
              <a:rPr lang="en-US" sz="2000" dirty="0"/>
              <a:t>• No indication of any lag</a:t>
            </a:r>
          </a:p>
          <a:p>
            <a:r>
              <a:rPr lang="en-US" sz="2000" dirty="0"/>
              <a:t>	- Farmers react quickly to changes in NFI when</a:t>
            </a:r>
          </a:p>
          <a:p>
            <a:r>
              <a:rPr lang="en-US" sz="2000" dirty="0"/>
              <a:t>	   making machinery purchase decisions</a:t>
            </a:r>
          </a:p>
          <a:p>
            <a:r>
              <a:rPr lang="en-US" sz="2000" dirty="0"/>
              <a:t>	- Trying to take advantage of 179 depreciation?</a:t>
            </a:r>
          </a:p>
          <a:p>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756" y="822497"/>
            <a:ext cx="4387243" cy="2285341"/>
          </a:xfrm>
          <a:prstGeom prst="rect">
            <a:avLst/>
          </a:prstGeom>
        </p:spPr>
      </p:pic>
    </p:spTree>
    <p:extLst>
      <p:ext uri="{BB962C8B-B14F-4D97-AF65-F5344CB8AC3E}">
        <p14:creationId xmlns:p14="http://schemas.microsoft.com/office/powerpoint/2010/main" val="42933941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19" y="651868"/>
            <a:ext cx="6322884" cy="4358674"/>
          </a:xfrm>
          <a:prstGeom prst="rect">
            <a:avLst/>
          </a:prstGeom>
        </p:spPr>
      </p:pic>
      <p:sp>
        <p:nvSpPr>
          <p:cNvPr id="3" name="TextBox 2"/>
          <p:cNvSpPr txBox="1"/>
          <p:nvPr/>
        </p:nvSpPr>
        <p:spPr>
          <a:xfrm>
            <a:off x="5974450" y="3378439"/>
            <a:ext cx="5679485" cy="1631216"/>
          </a:xfrm>
          <a:prstGeom prst="rect">
            <a:avLst/>
          </a:prstGeom>
          <a:noFill/>
        </p:spPr>
        <p:txBody>
          <a:bodyPr wrap="square" rtlCol="0">
            <a:spAutoFit/>
          </a:bodyPr>
          <a:lstStyle/>
          <a:p>
            <a:r>
              <a:rPr lang="en-US" sz="2000" dirty="0"/>
              <a:t>• Lack of purchases during 1980 crisis did not lead to greater repairs</a:t>
            </a:r>
          </a:p>
          <a:p>
            <a:r>
              <a:rPr lang="en-US" sz="2000" dirty="0"/>
              <a:t>	- More repairs done on farm?</a:t>
            </a:r>
          </a:p>
          <a:p>
            <a:r>
              <a:rPr lang="en-US" sz="2000" dirty="0"/>
              <a:t>	- Are on-farm repairs possible today?</a:t>
            </a:r>
          </a:p>
          <a:p>
            <a:r>
              <a:rPr lang="en-US" sz="2000" dirty="0"/>
              <a:t>• Gradual decline in repairs per acre until 2007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763" y="0"/>
            <a:ext cx="4497238" cy="3372928"/>
          </a:xfrm>
          <a:prstGeom prst="rect">
            <a:avLst/>
          </a:prstGeom>
        </p:spPr>
      </p:pic>
    </p:spTree>
    <p:extLst>
      <p:ext uri="{BB962C8B-B14F-4D97-AF65-F5344CB8AC3E}">
        <p14:creationId xmlns:p14="http://schemas.microsoft.com/office/powerpoint/2010/main" val="35764738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Options for Machinery</a:t>
            </a:r>
          </a:p>
        </p:txBody>
      </p:sp>
      <p:sp>
        <p:nvSpPr>
          <p:cNvPr id="3" name="Content Placeholder 2"/>
          <p:cNvSpPr>
            <a:spLocks noGrp="1"/>
          </p:cNvSpPr>
          <p:nvPr>
            <p:ph idx="1"/>
          </p:nvPr>
        </p:nvSpPr>
        <p:spPr/>
        <p:txBody>
          <a:bodyPr/>
          <a:lstStyle/>
          <a:p>
            <a:r>
              <a:rPr lang="en-US" dirty="0"/>
              <a:t>Purchase</a:t>
            </a:r>
          </a:p>
          <a:p>
            <a:pPr lvl="1"/>
            <a:r>
              <a:rPr lang="en-US" dirty="0"/>
              <a:t>Replace frequently</a:t>
            </a:r>
          </a:p>
          <a:p>
            <a:pPr lvl="1"/>
            <a:r>
              <a:rPr lang="en-US" dirty="0"/>
              <a:t>Replace something every year</a:t>
            </a:r>
          </a:p>
          <a:p>
            <a:pPr lvl="1"/>
            <a:r>
              <a:rPr lang="en-US" dirty="0"/>
              <a:t>Replace when cash is available</a:t>
            </a:r>
          </a:p>
          <a:p>
            <a:pPr lvl="1"/>
            <a:r>
              <a:rPr lang="en-US" dirty="0"/>
              <a:t>Keep it forever</a:t>
            </a:r>
          </a:p>
          <a:p>
            <a:r>
              <a:rPr lang="en-US" dirty="0"/>
              <a:t>Lease</a:t>
            </a:r>
          </a:p>
          <a:p>
            <a:r>
              <a:rPr lang="en-US" dirty="0"/>
              <a:t>Rent</a:t>
            </a:r>
          </a:p>
          <a:p>
            <a:r>
              <a:rPr lang="en-US" dirty="0"/>
              <a:t>Custom Hire</a:t>
            </a:r>
          </a:p>
        </p:txBody>
      </p:sp>
      <p:sp>
        <p:nvSpPr>
          <p:cNvPr id="5" name="Slide Number Placeholder 4"/>
          <p:cNvSpPr>
            <a:spLocks noGrp="1"/>
          </p:cNvSpPr>
          <p:nvPr>
            <p:ph type="sldNum" sz="quarter" idx="4294967295"/>
          </p:nvPr>
        </p:nvSpPr>
        <p:spPr>
          <a:xfrm>
            <a:off x="1524000" y="6356351"/>
            <a:ext cx="584200" cy="365125"/>
          </a:xfrm>
          <a:prstGeom prst="rect">
            <a:avLst/>
          </a:prstGeom>
        </p:spPr>
        <p:txBody>
          <a:bodyPr/>
          <a:lstStyle/>
          <a:p>
            <a:fld id="{124ADEA5-13B6-F74C-82F3-C2F27525F03E}" type="slidenum">
              <a:rPr lang="en-US" smtClean="0"/>
              <a:t>133</a:t>
            </a:fld>
            <a:endParaRPr lang="en-US"/>
          </a:p>
        </p:txBody>
      </p:sp>
    </p:spTree>
    <p:extLst>
      <p:ext uri="{BB962C8B-B14F-4D97-AF65-F5344CB8AC3E}">
        <p14:creationId xmlns:p14="http://schemas.microsoft.com/office/powerpoint/2010/main" val="98563518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a:t>Questions</a:t>
            </a:r>
            <a:r>
              <a:rPr lang="en-US"/>
              <a:t> to Consider</a:t>
            </a:r>
          </a:p>
        </p:txBody>
      </p:sp>
      <p:sp>
        <p:nvSpPr>
          <p:cNvPr id="3" name="Content Placeholder 2"/>
          <p:cNvSpPr>
            <a:spLocks noGrp="1"/>
          </p:cNvSpPr>
          <p:nvPr>
            <p:ph idx="1"/>
          </p:nvPr>
        </p:nvSpPr>
        <p:spPr/>
        <p:txBody>
          <a:bodyPr>
            <a:normAutofit/>
          </a:bodyPr>
          <a:lstStyle/>
          <a:p>
            <a:r>
              <a:rPr lang="en-US" sz="2400" dirty="0"/>
              <a:t>How much will it cost? (total cost </a:t>
            </a:r>
            <a:r>
              <a:rPr lang="en-US" sz="2400" i="1" dirty="0"/>
              <a:t>and</a:t>
            </a:r>
            <a:r>
              <a:rPr lang="en-US" sz="2400" dirty="0"/>
              <a:t> $/acre) Will the machine increase efficiency or profitability on my operation? Can my capital be used more profitably in other areas of my farm? (ROI)</a:t>
            </a:r>
          </a:p>
          <a:p>
            <a:r>
              <a:rPr lang="en-US" sz="2400" dirty="0"/>
              <a:t>Can I afford it? How much capital do I need? How will it impact my working capital and cash flow?</a:t>
            </a:r>
          </a:p>
          <a:p>
            <a:r>
              <a:rPr lang="en-US" sz="2400" dirty="0"/>
              <a:t>Are there tax advantages to owning? (Depends on your situation)</a:t>
            </a:r>
          </a:p>
          <a:p>
            <a:r>
              <a:rPr lang="en-US" sz="2400" dirty="0"/>
              <a:t>What about reliability and timeliness?</a:t>
            </a:r>
            <a:endParaRPr lang="en-US" sz="2700" dirty="0"/>
          </a:p>
        </p:txBody>
      </p:sp>
    </p:spTree>
    <p:extLst>
      <p:ext uri="{BB962C8B-B14F-4D97-AF65-F5344CB8AC3E}">
        <p14:creationId xmlns:p14="http://schemas.microsoft.com/office/powerpoint/2010/main" val="189194435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Make Sure Equipment is Running Well</a:t>
            </a:r>
          </a:p>
        </p:txBody>
      </p:sp>
      <p:sp>
        <p:nvSpPr>
          <p:cNvPr id="4" name="Date Placeholder 3"/>
          <p:cNvSpPr>
            <a:spLocks noGrp="1"/>
          </p:cNvSpPr>
          <p:nvPr>
            <p:ph type="dt" sz="half" idx="4294967295"/>
          </p:nvPr>
        </p:nvSpPr>
        <p:spPr>
          <a:xfrm>
            <a:off x="1524001" y="6356351"/>
            <a:ext cx="752475" cy="365125"/>
          </a:xfrm>
          <a:prstGeom prst="rect">
            <a:avLst/>
          </a:prstGeom>
        </p:spPr>
        <p:txBody>
          <a:bodyPr/>
          <a:lstStyle/>
          <a:p>
            <a:r>
              <a:rPr lang="en-US"/>
              <a:t>2/14</a:t>
            </a:r>
            <a:endParaRPr lang="en-US" dirty="0"/>
          </a:p>
        </p:txBody>
      </p:sp>
      <p:sp>
        <p:nvSpPr>
          <p:cNvPr id="5" name="Slide Number Placeholder 4"/>
          <p:cNvSpPr>
            <a:spLocks noGrp="1"/>
          </p:cNvSpPr>
          <p:nvPr>
            <p:ph type="sldNum" sz="quarter" idx="4294967295"/>
          </p:nvPr>
        </p:nvSpPr>
        <p:spPr>
          <a:xfrm>
            <a:off x="1524000" y="6356351"/>
            <a:ext cx="584200" cy="365125"/>
          </a:xfrm>
          <a:prstGeom prst="rect">
            <a:avLst/>
          </a:prstGeom>
        </p:spPr>
        <p:txBody>
          <a:bodyPr/>
          <a:lstStyle/>
          <a:p>
            <a:fld id="{124ADEA5-13B6-F74C-82F3-C2F27525F03E}" type="slidenum">
              <a:rPr lang="en-US" smtClean="0"/>
              <a:t>135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237" y="1914963"/>
            <a:ext cx="5256306" cy="3942229"/>
          </a:xfrm>
          <a:prstGeom prst="rect">
            <a:avLst/>
          </a:prstGeom>
        </p:spPr>
      </p:pic>
      <p:sp>
        <p:nvSpPr>
          <p:cNvPr id="7" name="TextBox 6"/>
          <p:cNvSpPr txBox="1"/>
          <p:nvPr/>
        </p:nvSpPr>
        <p:spPr>
          <a:xfrm>
            <a:off x="7156544" y="2464905"/>
            <a:ext cx="3422005" cy="3139321"/>
          </a:xfrm>
          <a:prstGeom prst="rect">
            <a:avLst/>
          </a:prstGeom>
          <a:noFill/>
        </p:spPr>
        <p:txBody>
          <a:bodyPr wrap="square" rtlCol="0">
            <a:spAutoFit/>
          </a:bodyPr>
          <a:lstStyle/>
          <a:p>
            <a:r>
              <a:rPr lang="en-US" dirty="0"/>
              <a:t>• Half of corn loses at corn head</a:t>
            </a:r>
          </a:p>
          <a:p>
            <a:r>
              <a:rPr lang="en-US" dirty="0"/>
              <a:t>• 2 kernels per ft</a:t>
            </a:r>
            <a:r>
              <a:rPr lang="en-US" baseline="30000" dirty="0"/>
              <a:t>2</a:t>
            </a:r>
            <a:r>
              <a:rPr lang="en-US" dirty="0"/>
              <a:t> = 1 </a:t>
            </a:r>
            <a:r>
              <a:rPr lang="en-US" dirty="0" err="1"/>
              <a:t>bu</a:t>
            </a:r>
            <a:r>
              <a:rPr lang="en-US" dirty="0"/>
              <a:t> acre loss</a:t>
            </a:r>
          </a:p>
          <a:p>
            <a:r>
              <a:rPr lang="en-US" dirty="0"/>
              <a:t>• 1 ear in 436 ft</a:t>
            </a:r>
            <a:r>
              <a:rPr lang="en-US" baseline="30000" dirty="0"/>
              <a:t>2 </a:t>
            </a:r>
            <a:r>
              <a:rPr lang="en-US" dirty="0"/>
              <a:t>= 1 </a:t>
            </a:r>
            <a:r>
              <a:rPr lang="en-US" dirty="0" err="1"/>
              <a:t>bu</a:t>
            </a:r>
            <a:r>
              <a:rPr lang="en-US" dirty="0"/>
              <a:t> acre loss</a:t>
            </a:r>
          </a:p>
          <a:p>
            <a:r>
              <a:rPr lang="en-US" dirty="0"/>
              <a:t>    (loss in 1/100 of an acre)</a:t>
            </a:r>
          </a:p>
          <a:p>
            <a:endParaRPr lang="en-US" dirty="0"/>
          </a:p>
          <a:p>
            <a:r>
              <a:rPr lang="en-US" dirty="0"/>
              <a:t>Seeds per </a:t>
            </a:r>
            <a:r>
              <a:rPr lang="en-US" dirty="0" err="1"/>
              <a:t>sq</a:t>
            </a:r>
            <a:r>
              <a:rPr lang="en-US" dirty="0"/>
              <a:t> </a:t>
            </a:r>
            <a:r>
              <a:rPr lang="en-US" dirty="0" err="1"/>
              <a:t>ft</a:t>
            </a:r>
            <a:r>
              <a:rPr lang="en-US" dirty="0"/>
              <a:t> = 1 </a:t>
            </a:r>
            <a:r>
              <a:rPr lang="en-US" dirty="0" err="1"/>
              <a:t>bu</a:t>
            </a:r>
            <a:r>
              <a:rPr lang="en-US" dirty="0"/>
              <a:t> for other crops</a:t>
            </a:r>
          </a:p>
          <a:p>
            <a:r>
              <a:rPr lang="en-US" dirty="0"/>
              <a:t>• Wheat – 20 seeds per </a:t>
            </a:r>
            <a:r>
              <a:rPr lang="en-US" dirty="0" err="1"/>
              <a:t>ft</a:t>
            </a:r>
            <a:r>
              <a:rPr lang="en-US" dirty="0"/>
              <a:t> </a:t>
            </a:r>
            <a:r>
              <a:rPr lang="en-US" baseline="30000" dirty="0"/>
              <a:t>2</a:t>
            </a:r>
          </a:p>
          <a:p>
            <a:r>
              <a:rPr lang="en-US" dirty="0"/>
              <a:t>• Soybeans – 4 seeds per ft</a:t>
            </a:r>
            <a:r>
              <a:rPr lang="en-US" baseline="30000" dirty="0"/>
              <a:t>2</a:t>
            </a:r>
          </a:p>
          <a:p>
            <a:r>
              <a:rPr lang="en-US" dirty="0"/>
              <a:t>• Sorghum – 31 seeds per ft</a:t>
            </a:r>
            <a:r>
              <a:rPr lang="en-US" baseline="30000" dirty="0"/>
              <a:t>2</a:t>
            </a:r>
            <a:endParaRPr lang="en-US" dirty="0"/>
          </a:p>
          <a:p>
            <a:endParaRPr lang="en-US" dirty="0"/>
          </a:p>
        </p:txBody>
      </p:sp>
    </p:spTree>
    <p:extLst>
      <p:ext uri="{BB962C8B-B14F-4D97-AF65-F5344CB8AC3E}">
        <p14:creationId xmlns:p14="http://schemas.microsoft.com/office/powerpoint/2010/main" val="151350588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 Purchase</a:t>
            </a:r>
          </a:p>
        </p:txBody>
      </p:sp>
      <p:sp>
        <p:nvSpPr>
          <p:cNvPr id="3" name="Content Placeholder 2"/>
          <p:cNvSpPr>
            <a:spLocks noGrp="1"/>
          </p:cNvSpPr>
          <p:nvPr>
            <p:ph idx="1"/>
          </p:nvPr>
        </p:nvSpPr>
        <p:spPr/>
        <p:txBody>
          <a:bodyPr>
            <a:normAutofit/>
          </a:bodyPr>
          <a:lstStyle/>
          <a:p>
            <a:r>
              <a:rPr lang="en-US" dirty="0"/>
              <a:t>Advantages </a:t>
            </a:r>
          </a:p>
          <a:p>
            <a:pPr lvl="1"/>
            <a:r>
              <a:rPr lang="en-US" dirty="0"/>
              <a:t>Control over use of machine, easier management, timeliness</a:t>
            </a:r>
          </a:p>
          <a:p>
            <a:pPr lvl="1"/>
            <a:r>
              <a:rPr lang="en-US" dirty="0"/>
              <a:t>Generally considered less expensive in the long run</a:t>
            </a:r>
          </a:p>
          <a:p>
            <a:pPr lvl="1"/>
            <a:r>
              <a:rPr lang="en-US" dirty="0"/>
              <a:t>Tax advantages – expense up to $500,000; no SE tax when sold</a:t>
            </a:r>
          </a:p>
          <a:p>
            <a:r>
              <a:rPr lang="en-US" dirty="0"/>
              <a:t>Disadvantages</a:t>
            </a:r>
          </a:p>
          <a:p>
            <a:pPr lvl="1"/>
            <a:r>
              <a:rPr lang="en-US" dirty="0"/>
              <a:t>May require more cash up front, tie up capital</a:t>
            </a:r>
          </a:p>
          <a:p>
            <a:pPr lvl="1"/>
            <a:r>
              <a:rPr lang="en-US" dirty="0"/>
              <a:t>Farmer pays for all operating expenses (labor, fuel, repairs, insurance, taxes)</a:t>
            </a:r>
          </a:p>
          <a:p>
            <a:pPr lvl="1"/>
            <a:endParaRPr lang="en-US" dirty="0"/>
          </a:p>
          <a:p>
            <a:endParaRPr lang="en-US" dirty="0"/>
          </a:p>
        </p:txBody>
      </p:sp>
    </p:spTree>
    <p:extLst>
      <p:ext uri="{BB962C8B-B14F-4D97-AF65-F5344CB8AC3E}">
        <p14:creationId xmlns:p14="http://schemas.microsoft.com/office/powerpoint/2010/main" val="41087894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to Replace</a:t>
            </a:r>
          </a:p>
        </p:txBody>
      </p:sp>
      <p:sp>
        <p:nvSpPr>
          <p:cNvPr id="3" name="Content Placeholder 2"/>
          <p:cNvSpPr>
            <a:spLocks noGrp="1"/>
          </p:cNvSpPr>
          <p:nvPr>
            <p:ph idx="1"/>
          </p:nvPr>
        </p:nvSpPr>
        <p:spPr/>
        <p:txBody>
          <a:bodyPr>
            <a:normAutofit/>
          </a:bodyPr>
          <a:lstStyle/>
          <a:p>
            <a:r>
              <a:rPr lang="en-US" dirty="0"/>
              <a:t>Cost minimization</a:t>
            </a:r>
          </a:p>
          <a:p>
            <a:pPr lvl="1"/>
            <a:r>
              <a:rPr lang="en-US" dirty="0"/>
              <a:t>Rule of thumb: Replace when the annualized total cost of owning and operating the machine begins to increase</a:t>
            </a:r>
          </a:p>
          <a:p>
            <a:pPr lvl="2"/>
            <a:r>
              <a:rPr lang="en-US" dirty="0"/>
              <a:t>i.e., Depreciation and interest decrease over time while repairs increase and fuel costs stay constant</a:t>
            </a:r>
          </a:p>
          <a:p>
            <a:pPr lvl="1"/>
            <a:r>
              <a:rPr lang="en-US" dirty="0"/>
              <a:t>Models are very sensitive to estimates</a:t>
            </a:r>
          </a:p>
          <a:p>
            <a:pPr lvl="2"/>
            <a:r>
              <a:rPr lang="en-US" dirty="0"/>
              <a:t>Requires some knowledge of future repairs</a:t>
            </a:r>
          </a:p>
          <a:p>
            <a:pPr lvl="1"/>
            <a:r>
              <a:rPr lang="en-US" dirty="0"/>
              <a:t>Typical curves are very flat</a:t>
            </a:r>
          </a:p>
          <a:p>
            <a:pPr lvl="2"/>
            <a:r>
              <a:rPr lang="en-US" dirty="0"/>
              <a:t>i.e., wide possible range of replace ages </a:t>
            </a:r>
          </a:p>
          <a:p>
            <a:endParaRPr lang="en-US" dirty="0"/>
          </a:p>
        </p:txBody>
      </p:sp>
    </p:spTree>
    <p:extLst>
      <p:ext uri="{BB962C8B-B14F-4D97-AF65-F5344CB8AC3E}">
        <p14:creationId xmlns:p14="http://schemas.microsoft.com/office/powerpoint/2010/main" val="221764498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cost minimization</a:t>
            </a:r>
          </a:p>
        </p:txBody>
      </p:sp>
      <p:sp>
        <p:nvSpPr>
          <p:cNvPr id="6" name="Rectangle 2"/>
          <p:cNvSpPr>
            <a:spLocks noChangeArrowheads="1"/>
          </p:cNvSpPr>
          <p:nvPr/>
        </p:nvSpPr>
        <p:spPr bwMode="auto">
          <a:xfrm>
            <a:off x="2825953" y="1232972"/>
            <a:ext cx="13756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890" y="1298369"/>
            <a:ext cx="6878220" cy="456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525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to Replace (</a:t>
            </a:r>
            <a:r>
              <a:rPr lang="en-US" dirty="0" err="1"/>
              <a:t>cont</a:t>
            </a:r>
            <a:r>
              <a:rPr lang="en-US" dirty="0"/>
              <a:t>)</a:t>
            </a:r>
          </a:p>
        </p:txBody>
      </p:sp>
      <p:sp>
        <p:nvSpPr>
          <p:cNvPr id="3" name="Content Placeholder 2"/>
          <p:cNvSpPr>
            <a:spLocks noGrp="1"/>
          </p:cNvSpPr>
          <p:nvPr>
            <p:ph idx="1"/>
          </p:nvPr>
        </p:nvSpPr>
        <p:spPr/>
        <p:txBody>
          <a:bodyPr/>
          <a:lstStyle/>
          <a:p>
            <a:r>
              <a:rPr lang="en-US" dirty="0"/>
              <a:t>Reliability</a:t>
            </a:r>
          </a:p>
          <a:p>
            <a:pPr lvl="1"/>
            <a:r>
              <a:rPr lang="en-US" dirty="0"/>
              <a:t>Previous cost minimization left this out</a:t>
            </a:r>
          </a:p>
          <a:p>
            <a:pPr lvl="1"/>
            <a:r>
              <a:rPr lang="en-US" dirty="0"/>
              <a:t>Ability to get crop planted or harvested at the optimal times</a:t>
            </a:r>
          </a:p>
          <a:p>
            <a:pPr lvl="2"/>
            <a:r>
              <a:rPr lang="en-US" dirty="0"/>
              <a:t>Small harvest windows</a:t>
            </a:r>
          </a:p>
          <a:p>
            <a:pPr lvl="2"/>
            <a:r>
              <a:rPr lang="en-US" dirty="0"/>
              <a:t>Weather damage the longer crop stays in the field</a:t>
            </a:r>
          </a:p>
          <a:p>
            <a:pPr lvl="1"/>
            <a:r>
              <a:rPr lang="en-US" dirty="0"/>
              <a:t>Difficult to measure</a:t>
            </a:r>
          </a:p>
          <a:p>
            <a:pPr lvl="2"/>
            <a:r>
              <a:rPr lang="en-US" dirty="0"/>
              <a:t>Intuition? </a:t>
            </a:r>
          </a:p>
          <a:p>
            <a:pPr lvl="2"/>
            <a:endParaRPr lang="en-US" dirty="0"/>
          </a:p>
          <a:p>
            <a:pPr lvl="1"/>
            <a:endParaRPr lang="en-US" dirty="0"/>
          </a:p>
        </p:txBody>
      </p:sp>
    </p:spTree>
    <p:extLst>
      <p:ext uri="{BB962C8B-B14F-4D97-AF65-F5344CB8AC3E}">
        <p14:creationId xmlns:p14="http://schemas.microsoft.com/office/powerpoint/2010/main" val="259446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Repayment Capacity</a:t>
            </a:r>
            <a:endParaRPr lang="en-US" dirty="0"/>
          </a:p>
        </p:txBody>
      </p:sp>
      <p:sp>
        <p:nvSpPr>
          <p:cNvPr id="8" name="Content Placeholder 7"/>
          <p:cNvSpPr>
            <a:spLocks noGrp="1"/>
          </p:cNvSpPr>
          <p:nvPr>
            <p:ph idx="1"/>
          </p:nvPr>
        </p:nvSpPr>
        <p:spPr>
          <a:xfrm>
            <a:off x="1828800" y="1905001"/>
            <a:ext cx="8534400" cy="4221163"/>
          </a:xfrm>
        </p:spPr>
        <p:txBody>
          <a:bodyPr/>
          <a:lstStyle/>
          <a:p>
            <a:r>
              <a:rPr lang="en-US" dirty="0"/>
              <a:t>Repayment capacity is key</a:t>
            </a:r>
          </a:p>
          <a:p>
            <a:pPr lvl="1"/>
            <a:r>
              <a:rPr lang="en-US" dirty="0"/>
              <a:t>Fell from 152.8% to 16.3% from 1979 to 1981</a:t>
            </a:r>
          </a:p>
          <a:p>
            <a:r>
              <a:rPr lang="en-US" dirty="0"/>
              <a:t>Two key factors</a:t>
            </a:r>
          </a:p>
          <a:p>
            <a:pPr lvl="1"/>
            <a:r>
              <a:rPr lang="en-US" dirty="0"/>
              <a:t>Increase in interest payments by 65.3%</a:t>
            </a:r>
          </a:p>
          <a:p>
            <a:pPr lvl="1"/>
            <a:r>
              <a:rPr lang="en-US" dirty="0"/>
              <a:t>Decline in value of farm production by 15.7%</a:t>
            </a:r>
          </a:p>
          <a:p>
            <a:r>
              <a:rPr lang="en-US" dirty="0"/>
              <a:t>Land values could no longer be supported</a:t>
            </a:r>
          </a:p>
          <a:p>
            <a:r>
              <a:rPr lang="en-US" dirty="0"/>
              <a:t>Repayment capacity has deteriorated significantly in the last two years</a:t>
            </a:r>
          </a:p>
        </p:txBody>
      </p:sp>
    </p:spTree>
    <p:extLst>
      <p:ext uri="{BB962C8B-B14F-4D97-AF65-F5344CB8AC3E}">
        <p14:creationId xmlns:p14="http://schemas.microsoft.com/office/powerpoint/2010/main" val="28553283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to Replace (</a:t>
            </a:r>
            <a:r>
              <a:rPr lang="en-US" dirty="0" err="1"/>
              <a:t>cont</a:t>
            </a:r>
            <a:r>
              <a:rPr lang="en-US" dirty="0"/>
              <a:t>)</a:t>
            </a:r>
          </a:p>
        </p:txBody>
      </p:sp>
      <p:sp>
        <p:nvSpPr>
          <p:cNvPr id="3" name="Content Placeholder 2"/>
          <p:cNvSpPr>
            <a:spLocks noGrp="1"/>
          </p:cNvSpPr>
          <p:nvPr>
            <p:ph idx="1"/>
          </p:nvPr>
        </p:nvSpPr>
        <p:spPr/>
        <p:txBody>
          <a:bodyPr/>
          <a:lstStyle/>
          <a:p>
            <a:r>
              <a:rPr lang="en-US" dirty="0"/>
              <a:t>Other</a:t>
            </a:r>
          </a:p>
          <a:p>
            <a:pPr lvl="1"/>
            <a:r>
              <a:rPr lang="en-US" dirty="0"/>
              <a:t>Pride of ownership</a:t>
            </a:r>
          </a:p>
          <a:p>
            <a:pPr lvl="1"/>
            <a:r>
              <a:rPr lang="en-US" dirty="0"/>
              <a:t>New technology</a:t>
            </a:r>
          </a:p>
          <a:p>
            <a:pPr lvl="1"/>
            <a:r>
              <a:rPr lang="en-US" dirty="0"/>
              <a:t>Need for capacity</a:t>
            </a:r>
          </a:p>
        </p:txBody>
      </p:sp>
    </p:spTree>
    <p:extLst>
      <p:ext uri="{BB962C8B-B14F-4D97-AF65-F5344CB8AC3E}">
        <p14:creationId xmlns:p14="http://schemas.microsoft.com/office/powerpoint/2010/main" val="24418539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Strategies</a:t>
            </a:r>
          </a:p>
        </p:txBody>
      </p:sp>
      <p:sp>
        <p:nvSpPr>
          <p:cNvPr id="3" name="Content Placeholder 2"/>
          <p:cNvSpPr>
            <a:spLocks noGrp="1"/>
          </p:cNvSpPr>
          <p:nvPr>
            <p:ph idx="1"/>
          </p:nvPr>
        </p:nvSpPr>
        <p:spPr/>
        <p:txBody>
          <a:bodyPr>
            <a:normAutofit/>
          </a:bodyPr>
          <a:lstStyle/>
          <a:p>
            <a:r>
              <a:rPr lang="en-US" dirty="0"/>
              <a:t>Replace frequently</a:t>
            </a:r>
          </a:p>
          <a:p>
            <a:pPr lvl="1"/>
            <a:r>
              <a:rPr lang="en-US" dirty="0"/>
              <a:t>More reliable equipment</a:t>
            </a:r>
          </a:p>
          <a:p>
            <a:pPr lvl="1"/>
            <a:r>
              <a:rPr lang="en-US" dirty="0"/>
              <a:t>Equipment under warranty</a:t>
            </a:r>
          </a:p>
          <a:p>
            <a:r>
              <a:rPr lang="en-US" dirty="0"/>
              <a:t>Replace something every year</a:t>
            </a:r>
          </a:p>
          <a:p>
            <a:pPr lvl="1"/>
            <a:r>
              <a:rPr lang="en-US" dirty="0"/>
              <a:t>Evens out equipment spending</a:t>
            </a:r>
          </a:p>
          <a:p>
            <a:pPr lvl="1"/>
            <a:r>
              <a:rPr lang="en-US" dirty="0"/>
              <a:t>May reduce borrowing needs</a:t>
            </a:r>
          </a:p>
          <a:p>
            <a:r>
              <a:rPr lang="en-US" dirty="0"/>
              <a:t>Replace when cash is available</a:t>
            </a:r>
          </a:p>
          <a:p>
            <a:pPr lvl="1"/>
            <a:r>
              <a:rPr lang="en-US" dirty="0"/>
              <a:t>Levels out NFI</a:t>
            </a:r>
          </a:p>
          <a:p>
            <a:pPr lvl="1"/>
            <a:r>
              <a:rPr lang="en-US" dirty="0"/>
              <a:t>Difficult to predict</a:t>
            </a:r>
          </a:p>
        </p:txBody>
      </p:sp>
    </p:spTree>
    <p:extLst>
      <p:ext uri="{BB962C8B-B14F-4D97-AF65-F5344CB8AC3E}">
        <p14:creationId xmlns:p14="http://schemas.microsoft.com/office/powerpoint/2010/main" val="262611773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Strategies (</a:t>
            </a:r>
            <a:r>
              <a:rPr lang="en-US" dirty="0" err="1"/>
              <a:t>cont</a:t>
            </a:r>
            <a:r>
              <a:rPr lang="en-US" dirty="0"/>
              <a:t>)</a:t>
            </a:r>
          </a:p>
        </p:txBody>
      </p:sp>
      <p:sp>
        <p:nvSpPr>
          <p:cNvPr id="3" name="Content Placeholder 2"/>
          <p:cNvSpPr>
            <a:spLocks noGrp="1"/>
          </p:cNvSpPr>
          <p:nvPr>
            <p:ph idx="1"/>
          </p:nvPr>
        </p:nvSpPr>
        <p:spPr/>
        <p:txBody>
          <a:bodyPr/>
          <a:lstStyle/>
          <a:p>
            <a:r>
              <a:rPr lang="en-US" dirty="0"/>
              <a:t>Keep it forever</a:t>
            </a:r>
          </a:p>
          <a:p>
            <a:pPr lvl="1"/>
            <a:r>
              <a:rPr lang="en-US" dirty="0"/>
              <a:t>May be least costly option</a:t>
            </a:r>
          </a:p>
          <a:p>
            <a:pPr lvl="1"/>
            <a:r>
              <a:rPr lang="en-US" dirty="0"/>
              <a:t>May be best for cash flow</a:t>
            </a:r>
          </a:p>
          <a:p>
            <a:pPr lvl="1"/>
            <a:r>
              <a:rPr lang="en-US" dirty="0"/>
              <a:t>Reliability becomes a factor</a:t>
            </a:r>
          </a:p>
          <a:p>
            <a:pPr lvl="2"/>
            <a:r>
              <a:rPr lang="en-US" dirty="0"/>
              <a:t>Need for backup equipment</a:t>
            </a:r>
          </a:p>
          <a:p>
            <a:pPr lvl="1"/>
            <a:r>
              <a:rPr lang="en-US" dirty="0"/>
              <a:t>Sacrificing latest technology</a:t>
            </a:r>
          </a:p>
          <a:p>
            <a:pPr lvl="1"/>
            <a:endParaRPr lang="en-US" dirty="0"/>
          </a:p>
        </p:txBody>
      </p:sp>
    </p:spTree>
    <p:extLst>
      <p:ext uri="{BB962C8B-B14F-4D97-AF65-F5344CB8AC3E}">
        <p14:creationId xmlns:p14="http://schemas.microsoft.com/office/powerpoint/2010/main" val="23506466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2: Lease</a:t>
            </a:r>
          </a:p>
        </p:txBody>
      </p:sp>
      <p:sp>
        <p:nvSpPr>
          <p:cNvPr id="3" name="Content Placeholder 2"/>
          <p:cNvSpPr>
            <a:spLocks noGrp="1"/>
          </p:cNvSpPr>
          <p:nvPr>
            <p:ph idx="1"/>
          </p:nvPr>
        </p:nvSpPr>
        <p:spPr/>
        <p:txBody>
          <a:bodyPr>
            <a:normAutofit/>
          </a:bodyPr>
          <a:lstStyle/>
          <a:p>
            <a:r>
              <a:rPr lang="en-US" dirty="0"/>
              <a:t>Advantages </a:t>
            </a:r>
          </a:p>
          <a:p>
            <a:pPr lvl="1"/>
            <a:r>
              <a:rPr lang="en-US" dirty="0"/>
              <a:t>Control over use of machine, timeliness</a:t>
            </a:r>
          </a:p>
          <a:p>
            <a:pPr lvl="1"/>
            <a:r>
              <a:rPr lang="en-US" dirty="0"/>
              <a:t>Locks in payments (i.e., inflation hedge)</a:t>
            </a:r>
          </a:p>
          <a:p>
            <a:pPr lvl="1"/>
            <a:r>
              <a:rPr lang="en-US" dirty="0"/>
              <a:t>Conserves capital for other uses (lease payments may be lower than loan payments)</a:t>
            </a:r>
          </a:p>
          <a:p>
            <a:pPr lvl="1"/>
            <a:r>
              <a:rPr lang="en-US" dirty="0"/>
              <a:t>Good option for rapidly expanding business or farmer planning to retire in 3 – 5 years</a:t>
            </a:r>
          </a:p>
          <a:p>
            <a:r>
              <a:rPr lang="en-US" dirty="0"/>
              <a:t>Disadvantages</a:t>
            </a:r>
          </a:p>
          <a:p>
            <a:pPr lvl="1"/>
            <a:r>
              <a:rPr lang="en-US" dirty="0"/>
              <a:t>Does not allow for the buildup of equity</a:t>
            </a:r>
          </a:p>
          <a:p>
            <a:pPr lvl="1"/>
            <a:endParaRPr lang="en-US" dirty="0"/>
          </a:p>
          <a:p>
            <a:endParaRPr lang="en-US" dirty="0"/>
          </a:p>
        </p:txBody>
      </p:sp>
    </p:spTree>
    <p:extLst>
      <p:ext uri="{BB962C8B-B14F-4D97-AF65-F5344CB8AC3E}">
        <p14:creationId xmlns:p14="http://schemas.microsoft.com/office/powerpoint/2010/main" val="321803948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3: Rent</a:t>
            </a:r>
          </a:p>
        </p:txBody>
      </p:sp>
      <p:sp>
        <p:nvSpPr>
          <p:cNvPr id="3" name="Content Placeholder 2"/>
          <p:cNvSpPr>
            <a:spLocks noGrp="1"/>
          </p:cNvSpPr>
          <p:nvPr>
            <p:ph idx="1"/>
          </p:nvPr>
        </p:nvSpPr>
        <p:spPr/>
        <p:txBody>
          <a:bodyPr>
            <a:normAutofit/>
          </a:bodyPr>
          <a:lstStyle/>
          <a:p>
            <a:r>
              <a:rPr lang="en-US" dirty="0"/>
              <a:t>Advantages </a:t>
            </a:r>
          </a:p>
          <a:p>
            <a:pPr lvl="1"/>
            <a:r>
              <a:rPr lang="en-US" dirty="0"/>
              <a:t>Short-term contract (hours, days, weeks, or months)</a:t>
            </a:r>
          </a:p>
          <a:p>
            <a:pPr lvl="1"/>
            <a:r>
              <a:rPr lang="en-US" dirty="0"/>
              <a:t>Low capital commitment</a:t>
            </a:r>
          </a:p>
          <a:p>
            <a:pPr lvl="1"/>
            <a:r>
              <a:rPr lang="en-US" dirty="0"/>
              <a:t>Better control over machine operation</a:t>
            </a:r>
          </a:p>
          <a:p>
            <a:r>
              <a:rPr lang="en-US" dirty="0"/>
              <a:t>Disadvantages</a:t>
            </a:r>
          </a:p>
          <a:p>
            <a:pPr lvl="1"/>
            <a:r>
              <a:rPr lang="en-US" dirty="0"/>
              <a:t>The number of rental companies might be limited</a:t>
            </a:r>
          </a:p>
          <a:p>
            <a:pPr lvl="1"/>
            <a:r>
              <a:rPr lang="en-US" dirty="0"/>
              <a:t>Farmer needs to operate machine</a:t>
            </a:r>
          </a:p>
          <a:p>
            <a:pPr lvl="1"/>
            <a:r>
              <a:rPr lang="en-US" dirty="0"/>
              <a:t>May need insurance on machine</a:t>
            </a:r>
          </a:p>
          <a:p>
            <a:pPr lvl="1"/>
            <a:endParaRPr lang="en-US" dirty="0"/>
          </a:p>
        </p:txBody>
      </p:sp>
    </p:spTree>
    <p:extLst>
      <p:ext uri="{BB962C8B-B14F-4D97-AF65-F5344CB8AC3E}">
        <p14:creationId xmlns:p14="http://schemas.microsoft.com/office/powerpoint/2010/main" val="202763177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4: Custom Hire</a:t>
            </a:r>
          </a:p>
        </p:txBody>
      </p:sp>
      <p:sp>
        <p:nvSpPr>
          <p:cNvPr id="3" name="Content Placeholder 2"/>
          <p:cNvSpPr>
            <a:spLocks noGrp="1"/>
          </p:cNvSpPr>
          <p:nvPr>
            <p:ph idx="1"/>
          </p:nvPr>
        </p:nvSpPr>
        <p:spPr/>
        <p:txBody>
          <a:bodyPr>
            <a:normAutofit/>
          </a:bodyPr>
          <a:lstStyle/>
          <a:p>
            <a:r>
              <a:rPr lang="en-US" dirty="0"/>
              <a:t>Advantages </a:t>
            </a:r>
          </a:p>
          <a:p>
            <a:pPr lvl="1"/>
            <a:r>
              <a:rPr lang="en-US" dirty="0"/>
              <a:t>Producer not responsible for machine repairs, daily maintenance, selling machine, etc.</a:t>
            </a:r>
          </a:p>
          <a:p>
            <a:pPr lvl="1"/>
            <a:r>
              <a:rPr lang="en-US" dirty="0"/>
              <a:t>Free up time and avoid hiring part-time help</a:t>
            </a:r>
          </a:p>
          <a:p>
            <a:pPr lvl="2"/>
            <a:r>
              <a:rPr lang="en-US" dirty="0"/>
              <a:t>i.e., Operator is part of package</a:t>
            </a:r>
          </a:p>
          <a:p>
            <a:pPr lvl="1"/>
            <a:r>
              <a:rPr lang="en-US" dirty="0"/>
              <a:t>No long-term capital commitment</a:t>
            </a:r>
          </a:p>
          <a:p>
            <a:pPr lvl="1"/>
            <a:r>
              <a:rPr lang="en-US" dirty="0"/>
              <a:t>Ideal for specialized work </a:t>
            </a:r>
          </a:p>
          <a:p>
            <a:pPr lvl="1"/>
            <a:r>
              <a:rPr lang="en-US" dirty="0"/>
              <a:t>Know your costs in advance (no surprises)</a:t>
            </a:r>
          </a:p>
          <a:p>
            <a:r>
              <a:rPr lang="en-US" dirty="0"/>
              <a:t>Disadvantages</a:t>
            </a:r>
          </a:p>
          <a:p>
            <a:pPr lvl="1"/>
            <a:r>
              <a:rPr lang="en-US" dirty="0"/>
              <a:t>Less control over timeliness and quality of work</a:t>
            </a:r>
          </a:p>
          <a:p>
            <a:pPr lvl="1"/>
            <a:endParaRPr lang="en-US" dirty="0"/>
          </a:p>
        </p:txBody>
      </p:sp>
    </p:spTree>
    <p:extLst>
      <p:ext uri="{BB962C8B-B14F-4D97-AF65-F5344CB8AC3E}">
        <p14:creationId xmlns:p14="http://schemas.microsoft.com/office/powerpoint/2010/main" val="13455483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2620" y="732483"/>
            <a:ext cx="8439366" cy="4965663"/>
          </a:xfrm>
          <a:prstGeom prst="rect">
            <a:avLst/>
          </a:prstGeom>
        </p:spPr>
      </p:pic>
      <p:sp>
        <p:nvSpPr>
          <p:cNvPr id="5" name="TextBox 4"/>
          <p:cNvSpPr txBox="1"/>
          <p:nvPr/>
        </p:nvSpPr>
        <p:spPr>
          <a:xfrm>
            <a:off x="2623752" y="270818"/>
            <a:ext cx="7821827" cy="461665"/>
          </a:xfrm>
          <a:prstGeom prst="rect">
            <a:avLst/>
          </a:prstGeom>
          <a:noFill/>
        </p:spPr>
        <p:txBody>
          <a:bodyPr wrap="square" rtlCol="0">
            <a:spAutoFit/>
          </a:bodyPr>
          <a:lstStyle/>
          <a:p>
            <a:r>
              <a:rPr lang="en-US" sz="2400" dirty="0"/>
              <a:t>Summary of methods </a:t>
            </a:r>
            <a:r>
              <a:rPr lang="en-US" sz="2400"/>
              <a:t>of acquiring machinery </a:t>
            </a:r>
            <a:endParaRPr lang="en-US" sz="2400" dirty="0"/>
          </a:p>
        </p:txBody>
      </p:sp>
      <p:sp>
        <p:nvSpPr>
          <p:cNvPr id="6" name="TextBox 5"/>
          <p:cNvSpPr txBox="1"/>
          <p:nvPr/>
        </p:nvSpPr>
        <p:spPr>
          <a:xfrm>
            <a:off x="4406831" y="5814043"/>
            <a:ext cx="4600832" cy="307777"/>
          </a:xfrm>
          <a:prstGeom prst="rect">
            <a:avLst/>
          </a:prstGeom>
          <a:noFill/>
        </p:spPr>
        <p:txBody>
          <a:bodyPr wrap="square" rtlCol="0">
            <a:spAutoFit/>
          </a:bodyPr>
          <a:lstStyle/>
          <a:p>
            <a:r>
              <a:rPr lang="en-US" sz="1400" dirty="0"/>
              <a:t>From Iowa State Publication A3-21</a:t>
            </a:r>
          </a:p>
        </p:txBody>
      </p:sp>
    </p:spTree>
    <p:extLst>
      <p:ext uri="{BB962C8B-B14F-4D97-AF65-F5344CB8AC3E}">
        <p14:creationId xmlns:p14="http://schemas.microsoft.com/office/powerpoint/2010/main" val="85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 </a:t>
            </a:r>
            <a:br>
              <a:rPr lang="en-US" dirty="0"/>
            </a:br>
            <a:r>
              <a:rPr lang="en-US" sz="2000" dirty="0"/>
              <a:t>Considerations for farmers for the next few years</a:t>
            </a:r>
            <a:endParaRPr lang="en-US" dirty="0"/>
          </a:p>
        </p:txBody>
      </p:sp>
      <p:sp>
        <p:nvSpPr>
          <p:cNvPr id="3" name="Content Placeholder 2"/>
          <p:cNvSpPr>
            <a:spLocks noGrp="1"/>
          </p:cNvSpPr>
          <p:nvPr>
            <p:ph idx="1"/>
          </p:nvPr>
        </p:nvSpPr>
        <p:spPr>
          <a:xfrm>
            <a:off x="2152650" y="2103920"/>
            <a:ext cx="7886700" cy="3700532"/>
          </a:xfrm>
        </p:spPr>
        <p:txBody>
          <a:bodyPr>
            <a:normAutofit/>
          </a:bodyPr>
          <a:lstStyle/>
          <a:p>
            <a:r>
              <a:rPr lang="en-US" dirty="0"/>
              <a:t>Many farmers built up a “bank” of machinery</a:t>
            </a:r>
          </a:p>
          <a:p>
            <a:pPr lvl="1"/>
            <a:r>
              <a:rPr lang="en-US" dirty="0"/>
              <a:t>Time to draw down these reserves</a:t>
            </a:r>
          </a:p>
          <a:p>
            <a:pPr lvl="1"/>
            <a:r>
              <a:rPr lang="en-US" dirty="0"/>
              <a:t>Reducing machinery investment per acre by 50% would put farms inline with historical norms</a:t>
            </a:r>
          </a:p>
          <a:p>
            <a:r>
              <a:rPr lang="en-US" dirty="0"/>
              <a:t>Proper maintenance can help reduce field loses as well as reduce repairs</a:t>
            </a:r>
          </a:p>
          <a:p>
            <a:r>
              <a:rPr lang="en-US" dirty="0"/>
              <a:t>When equipment is needed, analyze all options for impacts to profitability as well as cash flow. </a:t>
            </a:r>
          </a:p>
          <a:p>
            <a:endParaRPr lang="en-US" dirty="0"/>
          </a:p>
          <a:p>
            <a:pPr lvl="1"/>
            <a:endParaRPr lang="en-US" dirty="0"/>
          </a:p>
          <a:p>
            <a:pPr lvl="1"/>
            <a:endParaRPr lang="en-US" dirty="0"/>
          </a:p>
        </p:txBody>
      </p:sp>
      <p:sp>
        <p:nvSpPr>
          <p:cNvPr id="4" name="Date Placeholder 3"/>
          <p:cNvSpPr>
            <a:spLocks noGrp="1"/>
          </p:cNvSpPr>
          <p:nvPr>
            <p:ph type="dt" sz="half" idx="4294967295"/>
          </p:nvPr>
        </p:nvSpPr>
        <p:spPr>
          <a:xfrm>
            <a:off x="1524001" y="6356351"/>
            <a:ext cx="752475" cy="365125"/>
          </a:xfrm>
          <a:prstGeom prst="rect">
            <a:avLst/>
          </a:prstGeom>
        </p:spPr>
        <p:txBody>
          <a:bodyPr/>
          <a:lstStyle/>
          <a:p>
            <a:r>
              <a:rPr lang="en-US"/>
              <a:t>2/14</a:t>
            </a:r>
            <a:endParaRPr lang="en-US" dirty="0"/>
          </a:p>
        </p:txBody>
      </p:sp>
      <p:sp>
        <p:nvSpPr>
          <p:cNvPr id="5" name="Slide Number Placeholder 4"/>
          <p:cNvSpPr>
            <a:spLocks noGrp="1"/>
          </p:cNvSpPr>
          <p:nvPr>
            <p:ph type="sldNum" sz="quarter" idx="4294967295"/>
          </p:nvPr>
        </p:nvSpPr>
        <p:spPr>
          <a:xfrm>
            <a:off x="1524000" y="6356351"/>
            <a:ext cx="584200" cy="365125"/>
          </a:xfrm>
          <a:prstGeom prst="rect">
            <a:avLst/>
          </a:prstGeom>
        </p:spPr>
        <p:txBody>
          <a:bodyPr/>
          <a:lstStyle/>
          <a:p>
            <a:fld id="{124ADEA5-13B6-F74C-82F3-C2F27525F03E}" type="slidenum">
              <a:rPr lang="en-US" smtClean="0"/>
              <a:t>147</a:t>
            </a:fld>
            <a:endParaRPr lang="en-US"/>
          </a:p>
        </p:txBody>
      </p:sp>
    </p:spTree>
    <p:extLst>
      <p:ext uri="{BB962C8B-B14F-4D97-AF65-F5344CB8AC3E}">
        <p14:creationId xmlns:p14="http://schemas.microsoft.com/office/powerpoint/2010/main" val="984229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144796"/>
            <a:ext cx="6858000" cy="2387600"/>
          </a:xfrm>
        </p:spPr>
        <p:txBody>
          <a:bodyPr/>
          <a:lstStyle/>
          <a:p>
            <a:r>
              <a:rPr lang="en-US" dirty="0"/>
              <a:t>Examples</a:t>
            </a:r>
          </a:p>
        </p:txBody>
      </p:sp>
      <p:sp>
        <p:nvSpPr>
          <p:cNvPr id="3" name="Subtitle 2"/>
          <p:cNvSpPr>
            <a:spLocks noGrp="1"/>
          </p:cNvSpPr>
          <p:nvPr>
            <p:ph type="subTitle" idx="1"/>
          </p:nvPr>
        </p:nvSpPr>
        <p:spPr>
          <a:xfrm>
            <a:off x="1888524" y="3876261"/>
            <a:ext cx="8414952" cy="1752600"/>
          </a:xfrm>
        </p:spPr>
        <p:txBody>
          <a:bodyPr>
            <a:normAutofit fontScale="85000" lnSpcReduction="10000"/>
          </a:bodyPr>
          <a:lstStyle/>
          <a:p>
            <a:r>
              <a:rPr lang="en-US" dirty="0"/>
              <a:t>Lease vs Purchase spreadsheet (Iowa State) - </a:t>
            </a:r>
            <a:r>
              <a:rPr lang="en-US" dirty="0">
                <a:hlinkClick r:id="rId2"/>
              </a:rPr>
              <a:t>https://www.extension.iastate.edu/agdm/crops/xls/a3-21_35machfinancing.xls</a:t>
            </a:r>
            <a:endParaRPr lang="en-US" dirty="0"/>
          </a:p>
          <a:p>
            <a:endParaRPr lang="en-US" dirty="0"/>
          </a:p>
          <a:p>
            <a:r>
              <a:rPr lang="en-US" dirty="0"/>
              <a:t>Machine ownership vs Custom hire (Iowa State) – </a:t>
            </a:r>
          </a:p>
          <a:p>
            <a:r>
              <a:rPr lang="en-US" dirty="0">
                <a:hlinkClick r:id="rId3"/>
              </a:rPr>
              <a:t>https://www.extension.iastate.edu/agdm/crops/xls/a3-33ownerch.xlsx</a:t>
            </a:r>
            <a:endParaRPr lang="en-US" dirty="0"/>
          </a:p>
          <a:p>
            <a:endParaRPr lang="en-US" dirty="0"/>
          </a:p>
        </p:txBody>
      </p:sp>
    </p:spTree>
    <p:extLst>
      <p:ext uri="{BB962C8B-B14F-4D97-AF65-F5344CB8AC3E}">
        <p14:creationId xmlns:p14="http://schemas.microsoft.com/office/powerpoint/2010/main" val="18592577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076" y="467585"/>
            <a:ext cx="7730836" cy="1143000"/>
          </a:xfrm>
        </p:spPr>
        <p:txBody>
          <a:bodyPr>
            <a:normAutofit fontScale="90000"/>
          </a:bodyPr>
          <a:lstStyle/>
          <a:p>
            <a:r>
              <a:rPr lang="en-US" dirty="0"/>
              <a:t>Lease or Purchase Example: Case IH 9230 Combine</a:t>
            </a:r>
          </a:p>
        </p:txBody>
      </p:sp>
      <p:graphicFrame>
        <p:nvGraphicFramePr>
          <p:cNvPr id="7" name="Table 6"/>
          <p:cNvGraphicFramePr>
            <a:graphicFrameLocks noGrp="1"/>
          </p:cNvGraphicFramePr>
          <p:nvPr>
            <p:extLst/>
          </p:nvPr>
        </p:nvGraphicFramePr>
        <p:xfrm>
          <a:off x="2919921" y="2128836"/>
          <a:ext cx="6288395" cy="3030392"/>
        </p:xfrm>
        <a:graphic>
          <a:graphicData uri="http://schemas.openxmlformats.org/drawingml/2006/table">
            <a:tbl>
              <a:tblPr>
                <a:tableStyleId>{5C22544A-7EE6-4342-B048-85BDC9FD1C3A}</a:tableStyleId>
              </a:tblPr>
              <a:tblGrid>
                <a:gridCol w="4748380">
                  <a:extLst>
                    <a:ext uri="{9D8B030D-6E8A-4147-A177-3AD203B41FA5}">
                      <a16:colId xmlns:a16="http://schemas.microsoft.com/office/drawing/2014/main" val="3919639983"/>
                    </a:ext>
                  </a:extLst>
                </a:gridCol>
                <a:gridCol w="1540015">
                  <a:extLst>
                    <a:ext uri="{9D8B030D-6E8A-4147-A177-3AD203B41FA5}">
                      <a16:colId xmlns:a16="http://schemas.microsoft.com/office/drawing/2014/main" val="3994868883"/>
                    </a:ext>
                  </a:extLst>
                </a:gridCol>
              </a:tblGrid>
              <a:tr h="378799">
                <a:tc>
                  <a:txBody>
                    <a:bodyPr/>
                    <a:lstStyle/>
                    <a:p>
                      <a:pPr algn="l" fontAlgn="b"/>
                      <a:r>
                        <a:rPr lang="en-US" sz="2000" u="none" strike="noStrike" dirty="0">
                          <a:effectLst/>
                        </a:rPr>
                        <a:t>Purchase Price</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$317,500 </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810377644"/>
                  </a:ext>
                </a:extLst>
              </a:tr>
              <a:tr h="378799">
                <a:tc>
                  <a:txBody>
                    <a:bodyPr/>
                    <a:lstStyle/>
                    <a:p>
                      <a:pPr algn="l" fontAlgn="b"/>
                      <a:r>
                        <a:rPr lang="en-US" sz="2000" u="none" strike="noStrike" dirty="0">
                          <a:effectLst/>
                        </a:rPr>
                        <a:t>Down Payment</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20%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36293539"/>
                  </a:ext>
                </a:extLst>
              </a:tr>
              <a:tr h="378799">
                <a:tc>
                  <a:txBody>
                    <a:bodyPr/>
                    <a:lstStyle/>
                    <a:p>
                      <a:pPr algn="l" fontAlgn="b"/>
                      <a:r>
                        <a:rPr lang="en-US" sz="2000" u="none" strike="noStrike" dirty="0">
                          <a:effectLst/>
                        </a:rPr>
                        <a:t>Interest Rate</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6.90%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840029865"/>
                  </a:ext>
                </a:extLst>
              </a:tr>
              <a:tr h="378799">
                <a:tc>
                  <a:txBody>
                    <a:bodyPr/>
                    <a:lstStyle/>
                    <a:p>
                      <a:pPr algn="l" fontAlgn="b"/>
                      <a:r>
                        <a:rPr lang="en-US" sz="2000" u="none" strike="noStrike" dirty="0">
                          <a:effectLst/>
                        </a:rPr>
                        <a:t>Loan Length (years)</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57692862"/>
                  </a:ext>
                </a:extLst>
              </a:tr>
              <a:tr h="378799">
                <a:tc>
                  <a:txBody>
                    <a:bodyPr/>
                    <a:lstStyle/>
                    <a:p>
                      <a:pPr algn="l" fontAlgn="b"/>
                      <a:r>
                        <a:rPr lang="en-US" sz="2000" u="none" strike="noStrike" dirty="0">
                          <a:effectLst/>
                        </a:rPr>
                        <a:t>Annual Payment</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$61,782</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862919510"/>
                  </a:ext>
                </a:extLst>
              </a:tr>
              <a:tr h="378799">
                <a:tc>
                  <a:txBody>
                    <a:bodyPr/>
                    <a:lstStyle/>
                    <a:p>
                      <a:pPr algn="l" fontAlgn="b"/>
                      <a:r>
                        <a:rPr lang="en-US" sz="2000" u="none" strike="noStrike" dirty="0">
                          <a:effectLst/>
                        </a:rPr>
                        <a:t>Salvage Value (in 5 years)</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$162,000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09019008"/>
                  </a:ext>
                </a:extLst>
              </a:tr>
              <a:tr h="378799">
                <a:tc>
                  <a:txBody>
                    <a:bodyPr/>
                    <a:lstStyle/>
                    <a:p>
                      <a:pPr algn="l" fontAlgn="b"/>
                      <a:r>
                        <a:rPr lang="en-US" sz="2000" u="none" strike="noStrike" dirty="0">
                          <a:effectLst/>
                        </a:rPr>
                        <a:t>Section 179 Deduction</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$500,000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51824703"/>
                  </a:ext>
                </a:extLst>
              </a:tr>
              <a:tr h="378799">
                <a:tc>
                  <a:txBody>
                    <a:bodyPr/>
                    <a:lstStyle/>
                    <a:p>
                      <a:pPr algn="l" fontAlgn="b"/>
                      <a:r>
                        <a:rPr lang="en-US" sz="2000" u="none" strike="noStrike" dirty="0">
                          <a:effectLst/>
                        </a:rPr>
                        <a:t>Book Value (in 5 years)</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$58,963</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27863020"/>
                  </a:ext>
                </a:extLst>
              </a:tr>
            </a:tbl>
          </a:graphicData>
        </a:graphic>
      </p:graphicFrame>
    </p:spTree>
    <p:extLst>
      <p:ext uri="{BB962C8B-B14F-4D97-AF65-F5344CB8AC3E}">
        <p14:creationId xmlns:p14="http://schemas.microsoft.com/office/powerpoint/2010/main" val="102784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2057400" y="1905000"/>
          <a:ext cx="80010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Repayment Capacity</a:t>
            </a:r>
            <a:endParaRPr lang="en-US" dirty="0"/>
          </a:p>
        </p:txBody>
      </p:sp>
    </p:spTree>
    <p:extLst>
      <p:ext uri="{BB962C8B-B14F-4D97-AF65-F5344CB8AC3E}">
        <p14:creationId xmlns:p14="http://schemas.microsoft.com/office/powerpoint/2010/main" val="16569820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Case IH 9230 Combine</a:t>
            </a:r>
          </a:p>
        </p:txBody>
      </p:sp>
      <p:graphicFrame>
        <p:nvGraphicFramePr>
          <p:cNvPr id="4" name="Table 3"/>
          <p:cNvGraphicFramePr>
            <a:graphicFrameLocks noGrp="1"/>
          </p:cNvGraphicFramePr>
          <p:nvPr>
            <p:extLst/>
          </p:nvPr>
        </p:nvGraphicFramePr>
        <p:xfrm>
          <a:off x="3301664" y="1747759"/>
          <a:ext cx="6087436" cy="3822530"/>
        </p:xfrm>
        <a:graphic>
          <a:graphicData uri="http://schemas.openxmlformats.org/drawingml/2006/table">
            <a:tbl>
              <a:tblPr>
                <a:tableStyleId>{5C22544A-7EE6-4342-B048-85BDC9FD1C3A}</a:tableStyleId>
              </a:tblPr>
              <a:tblGrid>
                <a:gridCol w="4596636">
                  <a:extLst>
                    <a:ext uri="{9D8B030D-6E8A-4147-A177-3AD203B41FA5}">
                      <a16:colId xmlns:a16="http://schemas.microsoft.com/office/drawing/2014/main" val="2542868453"/>
                    </a:ext>
                  </a:extLst>
                </a:gridCol>
                <a:gridCol w="1490800">
                  <a:extLst>
                    <a:ext uri="{9D8B030D-6E8A-4147-A177-3AD203B41FA5}">
                      <a16:colId xmlns:a16="http://schemas.microsoft.com/office/drawing/2014/main" val="3204323451"/>
                    </a:ext>
                  </a:extLst>
                </a:gridCol>
              </a:tblGrid>
              <a:tr h="382253">
                <a:tc>
                  <a:txBody>
                    <a:bodyPr/>
                    <a:lstStyle/>
                    <a:p>
                      <a:pPr algn="l" fontAlgn="b"/>
                      <a:r>
                        <a:rPr lang="en-US" sz="2000" u="none" strike="noStrike" dirty="0">
                          <a:effectLst/>
                        </a:rPr>
                        <a:t>Annual Insurance and Housing</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$2,242 </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60206595"/>
                  </a:ext>
                </a:extLst>
              </a:tr>
              <a:tr h="382253">
                <a:tc>
                  <a:txBody>
                    <a:bodyPr/>
                    <a:lstStyle/>
                    <a:p>
                      <a:pPr algn="l" fontAlgn="b"/>
                      <a:r>
                        <a:rPr lang="en-US" sz="2000" u="none" strike="noStrike" dirty="0">
                          <a:effectLst/>
                        </a:rPr>
                        <a:t>Annual Repairs</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$2,540 </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06795590"/>
                  </a:ext>
                </a:extLst>
              </a:tr>
              <a:tr h="382253">
                <a:tc>
                  <a:txBody>
                    <a:bodyPr/>
                    <a:lstStyle/>
                    <a:p>
                      <a:pPr algn="l" fontAlgn="b"/>
                      <a:r>
                        <a:rPr lang="en-US" sz="2000" u="none" strike="noStrike" dirty="0">
                          <a:effectLst/>
                        </a:rPr>
                        <a:t>Annual Labor</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$4,112 </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72940831"/>
                  </a:ext>
                </a:extLst>
              </a:tr>
              <a:tr h="382253">
                <a:tc>
                  <a:txBody>
                    <a:bodyPr/>
                    <a:lstStyle/>
                    <a:p>
                      <a:pPr algn="l" fontAlgn="b"/>
                      <a:r>
                        <a:rPr lang="en-US" sz="2000" u="none" strike="noStrike" dirty="0">
                          <a:effectLst/>
                        </a:rPr>
                        <a:t>Annual Fuel and Oil</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$8,811 </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290195861"/>
                  </a:ext>
                </a:extLst>
              </a:tr>
              <a:tr h="38225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1" u="none" strike="noStrike" dirty="0">
                          <a:effectLst/>
                        </a:rPr>
                        <a:t>Total Fixed and Variable Costs</a:t>
                      </a:r>
                      <a:endParaRPr lang="en-US" sz="20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b="1" u="none" strike="noStrike" dirty="0">
                          <a:effectLst/>
                        </a:rPr>
                        <a:t>$17,705 </a:t>
                      </a:r>
                      <a:endParaRPr lang="en-US" sz="20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752689222"/>
                  </a:ext>
                </a:extLst>
              </a:tr>
              <a:tr h="382253">
                <a:tc>
                  <a:txBody>
                    <a:bodyPr/>
                    <a:lstStyle/>
                    <a:p>
                      <a:pPr algn="l" fontAlgn="b"/>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759145334"/>
                  </a:ext>
                </a:extLst>
              </a:tr>
              <a:tr h="382253">
                <a:tc>
                  <a:txBody>
                    <a:bodyPr/>
                    <a:lstStyle/>
                    <a:p>
                      <a:pPr algn="l" fontAlgn="b"/>
                      <a:r>
                        <a:rPr lang="en-US" sz="2000" u="none" strike="noStrike" dirty="0">
                          <a:effectLst/>
                        </a:rPr>
                        <a:t>Federal Tax Rate</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18.0%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51682448"/>
                  </a:ext>
                </a:extLst>
              </a:tr>
              <a:tr h="382253">
                <a:tc>
                  <a:txBody>
                    <a:bodyPr/>
                    <a:lstStyle/>
                    <a:p>
                      <a:pPr algn="l" fontAlgn="b"/>
                      <a:r>
                        <a:rPr lang="en-US" sz="2000" u="none" strike="noStrike" dirty="0">
                          <a:effectLst/>
                        </a:rPr>
                        <a:t>Self Employment Tax</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15.3%</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17160485"/>
                  </a:ext>
                </a:extLst>
              </a:tr>
              <a:tr h="382253">
                <a:tc>
                  <a:txBody>
                    <a:bodyPr/>
                    <a:lstStyle/>
                    <a:p>
                      <a:pPr algn="l" fontAlgn="b"/>
                      <a:r>
                        <a:rPr lang="en-US" sz="2000" b="0" i="0" u="none" strike="noStrike" dirty="0">
                          <a:solidFill>
                            <a:schemeClr val="dk1"/>
                          </a:solidFill>
                          <a:effectLst/>
                          <a:latin typeface="+mn-lt"/>
                        </a:rPr>
                        <a:t>State</a:t>
                      </a:r>
                      <a:r>
                        <a:rPr lang="en-US" sz="2000" b="0" i="0" u="none" strike="noStrike" baseline="0" dirty="0">
                          <a:solidFill>
                            <a:schemeClr val="dk1"/>
                          </a:solidFill>
                          <a:effectLst/>
                          <a:latin typeface="+mn-lt"/>
                        </a:rPr>
                        <a:t> Tax Rate</a:t>
                      </a:r>
                      <a:endParaRPr lang="en-US"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u="none" strike="noStrike" dirty="0">
                          <a:effectLst/>
                        </a:rPr>
                        <a:t>0.0%</a:t>
                      </a:r>
                      <a:endParaRPr lang="en-US"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1123798"/>
                  </a:ext>
                </a:extLst>
              </a:tr>
              <a:tr h="382253">
                <a:tc>
                  <a:txBody>
                    <a:bodyPr/>
                    <a:lstStyle/>
                    <a:p>
                      <a:pPr algn="l" fontAlgn="b"/>
                      <a:r>
                        <a:rPr lang="en-US" sz="2000" b="1" u="none" strike="noStrike" dirty="0">
                          <a:effectLst/>
                        </a:rPr>
                        <a:t>Total Tax</a:t>
                      </a:r>
                      <a:endParaRPr lang="en-US" sz="20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2000" b="1" u="none" strike="noStrike" dirty="0">
                          <a:effectLst/>
                        </a:rPr>
                        <a:t>33.3%</a:t>
                      </a:r>
                      <a:endParaRPr lang="en-US" sz="20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0115911"/>
                  </a:ext>
                </a:extLst>
              </a:tr>
            </a:tbl>
          </a:graphicData>
        </a:graphic>
      </p:graphicFrame>
    </p:spTree>
    <p:extLst>
      <p:ext uri="{BB962C8B-B14F-4D97-AF65-F5344CB8AC3E}">
        <p14:creationId xmlns:p14="http://schemas.microsoft.com/office/powerpoint/2010/main" val="4132453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Case IH 9230 Combine</a:t>
            </a:r>
          </a:p>
        </p:txBody>
      </p:sp>
      <p:graphicFrame>
        <p:nvGraphicFramePr>
          <p:cNvPr id="4" name="Table 3"/>
          <p:cNvGraphicFramePr>
            <a:graphicFrameLocks noGrp="1"/>
          </p:cNvGraphicFramePr>
          <p:nvPr>
            <p:extLst/>
          </p:nvPr>
        </p:nvGraphicFramePr>
        <p:xfrm>
          <a:off x="2036634" y="1860225"/>
          <a:ext cx="7485029" cy="3956963"/>
        </p:xfrm>
        <a:graphic>
          <a:graphicData uri="http://schemas.openxmlformats.org/drawingml/2006/table">
            <a:tbl>
              <a:tblPr>
                <a:tableStyleId>{5C22544A-7EE6-4342-B048-85BDC9FD1C3A}</a:tableStyleId>
              </a:tblPr>
              <a:tblGrid>
                <a:gridCol w="1251410">
                  <a:extLst>
                    <a:ext uri="{9D8B030D-6E8A-4147-A177-3AD203B41FA5}">
                      <a16:colId xmlns:a16="http://schemas.microsoft.com/office/drawing/2014/main" val="4001234387"/>
                    </a:ext>
                  </a:extLst>
                </a:gridCol>
                <a:gridCol w="1251410">
                  <a:extLst>
                    <a:ext uri="{9D8B030D-6E8A-4147-A177-3AD203B41FA5}">
                      <a16:colId xmlns:a16="http://schemas.microsoft.com/office/drawing/2014/main" val="309671945"/>
                    </a:ext>
                  </a:extLst>
                </a:gridCol>
                <a:gridCol w="1251410">
                  <a:extLst>
                    <a:ext uri="{9D8B030D-6E8A-4147-A177-3AD203B41FA5}">
                      <a16:colId xmlns:a16="http://schemas.microsoft.com/office/drawing/2014/main" val="3315496129"/>
                    </a:ext>
                  </a:extLst>
                </a:gridCol>
                <a:gridCol w="1218603">
                  <a:extLst>
                    <a:ext uri="{9D8B030D-6E8A-4147-A177-3AD203B41FA5}">
                      <a16:colId xmlns:a16="http://schemas.microsoft.com/office/drawing/2014/main" val="3874865184"/>
                    </a:ext>
                  </a:extLst>
                </a:gridCol>
                <a:gridCol w="1256098">
                  <a:extLst>
                    <a:ext uri="{9D8B030D-6E8A-4147-A177-3AD203B41FA5}">
                      <a16:colId xmlns:a16="http://schemas.microsoft.com/office/drawing/2014/main" val="3464338947"/>
                    </a:ext>
                  </a:extLst>
                </a:gridCol>
                <a:gridCol w="1256098">
                  <a:extLst>
                    <a:ext uri="{9D8B030D-6E8A-4147-A177-3AD203B41FA5}">
                      <a16:colId xmlns:a16="http://schemas.microsoft.com/office/drawing/2014/main" val="822486340"/>
                    </a:ext>
                  </a:extLst>
                </a:gridCol>
              </a:tblGrid>
              <a:tr h="338453">
                <a:tc gridSpan="3">
                  <a:txBody>
                    <a:bodyPr/>
                    <a:lstStyle/>
                    <a:p>
                      <a:pPr algn="l" fontAlgn="b"/>
                      <a:r>
                        <a:rPr lang="en-US" sz="1500" b="1" u="none" strike="noStrike" dirty="0">
                          <a:effectLst/>
                        </a:rPr>
                        <a:t>Net Cash Flows for Purchase</a:t>
                      </a:r>
                      <a:endParaRPr lang="en-US" sz="1500" b="1" i="0" u="none" strike="noStrike" dirty="0">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889157889"/>
                  </a:ext>
                </a:extLst>
              </a:tr>
              <a:tr h="910886">
                <a:tc>
                  <a:txBody>
                    <a:bodyPr/>
                    <a:lstStyle/>
                    <a:p>
                      <a:pPr algn="ctr" fontAlgn="b"/>
                      <a:r>
                        <a:rPr lang="en-US" sz="1500" b="1" u="none" strike="noStrike" dirty="0">
                          <a:effectLst/>
                        </a:rPr>
                        <a:t>Year</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Down/Loan Payment</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Remaining Value When Sold</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Repair Costs</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Tax Savings or Payments</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Net Cash Flow</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707304"/>
                  </a:ext>
                </a:extLst>
              </a:tr>
              <a:tr h="338453">
                <a:tc>
                  <a:txBody>
                    <a:bodyPr/>
                    <a:lstStyle/>
                    <a:p>
                      <a:pPr algn="r" fontAlgn="b"/>
                      <a:r>
                        <a:rPr lang="en-US" sz="1500" u="none" strike="noStrike" dirty="0">
                          <a:effectLst/>
                        </a:rPr>
                        <a:t>0</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       63,500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       63,500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8824575"/>
                  </a:ext>
                </a:extLst>
              </a:tr>
              <a:tr h="338453">
                <a:tc>
                  <a:txBody>
                    <a:bodyPr/>
                    <a:lstStyle/>
                    <a:p>
                      <a:pPr algn="r" fontAlgn="b"/>
                      <a:r>
                        <a:rPr lang="en-US" sz="1500" u="none" strike="noStrike" dirty="0">
                          <a:effectLst/>
                        </a:rPr>
                        <a:t>1</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61,782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1,265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(101,356)</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(38,308)</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001696269"/>
                  </a:ext>
                </a:extLst>
              </a:tr>
              <a:tr h="338453">
                <a:tc>
                  <a:txBody>
                    <a:bodyPr/>
                    <a:lstStyle/>
                    <a:p>
                      <a:pPr algn="r" fontAlgn="b"/>
                      <a:r>
                        <a:rPr lang="en-US" sz="1500" u="none" strike="noStrike" dirty="0">
                          <a:effectLst/>
                        </a:rPr>
                        <a:t>2</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61,782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2,054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(5,999)</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57,838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754657587"/>
                  </a:ext>
                </a:extLst>
              </a:tr>
              <a:tr h="338453">
                <a:tc>
                  <a:txBody>
                    <a:bodyPr/>
                    <a:lstStyle/>
                    <a:p>
                      <a:pPr algn="r" fontAlgn="b"/>
                      <a:r>
                        <a:rPr lang="en-US" sz="1500" u="none" strike="noStrike" dirty="0">
                          <a:effectLst/>
                        </a:rPr>
                        <a:t>3</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61,782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2,872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(5,276)</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59,379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095845427"/>
                  </a:ext>
                </a:extLst>
              </a:tr>
              <a:tr h="338453">
                <a:tc>
                  <a:txBody>
                    <a:bodyPr/>
                    <a:lstStyle/>
                    <a:p>
                      <a:pPr algn="r" fontAlgn="b"/>
                      <a:r>
                        <a:rPr lang="en-US" sz="1500" u="none" strike="noStrike" dirty="0">
                          <a:effectLst/>
                        </a:rPr>
                        <a:t>4</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61,782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3,713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(4,495)</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61,001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974304748"/>
                  </a:ext>
                </a:extLst>
              </a:tr>
              <a:tr h="338453">
                <a:tc>
                  <a:txBody>
                    <a:bodyPr/>
                    <a:lstStyle/>
                    <a:p>
                      <a:pPr algn="r" fontAlgn="b"/>
                      <a:r>
                        <a:rPr lang="en-US" sz="1500" u="none" strike="noStrike" dirty="0">
                          <a:effectLst/>
                        </a:rPr>
                        <a:t>5</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61,782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(109,274)</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4,571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(3,649)</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(46,570)</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4064156511"/>
                  </a:ext>
                </a:extLst>
              </a:tr>
              <a:tr h="338453">
                <a:tc>
                  <a:txBody>
                    <a:bodyPr/>
                    <a:lstStyle/>
                    <a:p>
                      <a:pPr algn="r" fontAlgn="b"/>
                      <a:r>
                        <a:rPr lang="en-US" sz="1500" b="0" i="0" u="none" strike="noStrike" dirty="0">
                          <a:effectLst/>
                          <a:latin typeface="Arial" panose="020B0604020202020204" pitchFamily="34" charset="0"/>
                        </a:rPr>
                        <a:t>6</a:t>
                      </a: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32,151</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32,151</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068646"/>
                  </a:ext>
                </a:extLst>
              </a:tr>
              <a:tr h="338453">
                <a:tc>
                  <a:txBody>
                    <a:bodyPr/>
                    <a:lstStyle/>
                    <a:p>
                      <a:pPr algn="l" fontAlgn="b"/>
                      <a:r>
                        <a:rPr lang="en-US" sz="1500" b="1" u="none" strike="noStrike" dirty="0">
                          <a:effectLst/>
                        </a:rPr>
                        <a:t>Total</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372,412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(109,274)</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14,475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(88,622)</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188,991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741617"/>
                  </a:ext>
                </a:extLst>
              </a:tr>
            </a:tbl>
          </a:graphicData>
        </a:graphic>
      </p:graphicFrame>
      <p:sp>
        <p:nvSpPr>
          <p:cNvPr id="5" name="TextBox 4"/>
          <p:cNvSpPr txBox="1"/>
          <p:nvPr/>
        </p:nvSpPr>
        <p:spPr>
          <a:xfrm>
            <a:off x="2357249" y="5842912"/>
            <a:ext cx="5564981" cy="230832"/>
          </a:xfrm>
          <a:prstGeom prst="rect">
            <a:avLst/>
          </a:prstGeom>
          <a:noFill/>
        </p:spPr>
        <p:txBody>
          <a:bodyPr wrap="square" rtlCol="0">
            <a:spAutoFit/>
          </a:bodyPr>
          <a:lstStyle/>
          <a:p>
            <a:r>
              <a:rPr lang="en-US" sz="900" i="1" dirty="0"/>
              <a:t>Source</a:t>
            </a:r>
            <a:r>
              <a:rPr lang="en-US" sz="900" dirty="0"/>
              <a:t>: Iowa State University Extension</a:t>
            </a:r>
          </a:p>
        </p:txBody>
      </p:sp>
      <p:cxnSp>
        <p:nvCxnSpPr>
          <p:cNvPr id="11" name="Straight Arrow Connector 10"/>
          <p:cNvCxnSpPr/>
          <p:nvPr/>
        </p:nvCxnSpPr>
        <p:spPr>
          <a:xfrm flipV="1">
            <a:off x="7096124" y="5413422"/>
            <a:ext cx="185738" cy="592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36031" y="5845552"/>
            <a:ext cx="2114550" cy="507831"/>
          </a:xfrm>
          <a:prstGeom prst="rect">
            <a:avLst/>
          </a:prstGeom>
          <a:noFill/>
        </p:spPr>
        <p:txBody>
          <a:bodyPr wrap="square" rtlCol="0">
            <a:spAutoFit/>
          </a:bodyPr>
          <a:lstStyle/>
          <a:p>
            <a:r>
              <a:rPr lang="en-US" sz="1350" dirty="0">
                <a:solidFill>
                  <a:srgbClr val="FF0000"/>
                </a:solidFill>
              </a:rPr>
              <a:t>Selling combine creates income tax</a:t>
            </a:r>
          </a:p>
        </p:txBody>
      </p:sp>
      <p:cxnSp>
        <p:nvCxnSpPr>
          <p:cNvPr id="7" name="Straight Arrow Connector 6"/>
          <p:cNvCxnSpPr/>
          <p:nvPr/>
        </p:nvCxnSpPr>
        <p:spPr>
          <a:xfrm flipH="1">
            <a:off x="9283919" y="1943293"/>
            <a:ext cx="357185" cy="8534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747026" y="1862173"/>
            <a:ext cx="2114550" cy="507831"/>
          </a:xfrm>
          <a:prstGeom prst="rect">
            <a:avLst/>
          </a:prstGeom>
          <a:noFill/>
        </p:spPr>
        <p:txBody>
          <a:bodyPr wrap="square" rtlCol="0">
            <a:spAutoFit/>
          </a:bodyPr>
          <a:lstStyle/>
          <a:p>
            <a:r>
              <a:rPr lang="en-US" sz="1350" dirty="0">
                <a:solidFill>
                  <a:srgbClr val="FF0000"/>
                </a:solidFill>
              </a:rPr>
              <a:t>Cash flow is now a more important consideration</a:t>
            </a:r>
          </a:p>
        </p:txBody>
      </p:sp>
    </p:spTree>
    <p:extLst>
      <p:ext uri="{BB962C8B-B14F-4D97-AF65-F5344CB8AC3E}">
        <p14:creationId xmlns:p14="http://schemas.microsoft.com/office/powerpoint/2010/main" val="19018197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Lease Case IH 9230 Combine</a:t>
            </a:r>
          </a:p>
        </p:txBody>
      </p:sp>
      <p:graphicFrame>
        <p:nvGraphicFramePr>
          <p:cNvPr id="4" name="Table 3"/>
          <p:cNvGraphicFramePr>
            <a:graphicFrameLocks noGrp="1"/>
          </p:cNvGraphicFramePr>
          <p:nvPr>
            <p:extLst/>
          </p:nvPr>
        </p:nvGraphicFramePr>
        <p:xfrm>
          <a:off x="2139698" y="1856228"/>
          <a:ext cx="7607808" cy="3904497"/>
        </p:xfrm>
        <a:graphic>
          <a:graphicData uri="http://schemas.openxmlformats.org/drawingml/2006/table">
            <a:tbl>
              <a:tblPr>
                <a:tableStyleId>{5C22544A-7EE6-4342-B048-85BDC9FD1C3A}</a:tableStyleId>
              </a:tblPr>
              <a:tblGrid>
                <a:gridCol w="1271142">
                  <a:extLst>
                    <a:ext uri="{9D8B030D-6E8A-4147-A177-3AD203B41FA5}">
                      <a16:colId xmlns:a16="http://schemas.microsoft.com/office/drawing/2014/main" val="194688044"/>
                    </a:ext>
                  </a:extLst>
                </a:gridCol>
                <a:gridCol w="1271142">
                  <a:extLst>
                    <a:ext uri="{9D8B030D-6E8A-4147-A177-3AD203B41FA5}">
                      <a16:colId xmlns:a16="http://schemas.microsoft.com/office/drawing/2014/main" val="3500868490"/>
                    </a:ext>
                  </a:extLst>
                </a:gridCol>
                <a:gridCol w="1275903">
                  <a:extLst>
                    <a:ext uri="{9D8B030D-6E8A-4147-A177-3AD203B41FA5}">
                      <a16:colId xmlns:a16="http://schemas.microsoft.com/office/drawing/2014/main" val="3964734780"/>
                    </a:ext>
                  </a:extLst>
                </a:gridCol>
                <a:gridCol w="1237815">
                  <a:extLst>
                    <a:ext uri="{9D8B030D-6E8A-4147-A177-3AD203B41FA5}">
                      <a16:colId xmlns:a16="http://schemas.microsoft.com/office/drawing/2014/main" val="1339562748"/>
                    </a:ext>
                  </a:extLst>
                </a:gridCol>
                <a:gridCol w="1275903">
                  <a:extLst>
                    <a:ext uri="{9D8B030D-6E8A-4147-A177-3AD203B41FA5}">
                      <a16:colId xmlns:a16="http://schemas.microsoft.com/office/drawing/2014/main" val="2024928541"/>
                    </a:ext>
                  </a:extLst>
                </a:gridCol>
                <a:gridCol w="1275903">
                  <a:extLst>
                    <a:ext uri="{9D8B030D-6E8A-4147-A177-3AD203B41FA5}">
                      <a16:colId xmlns:a16="http://schemas.microsoft.com/office/drawing/2014/main" val="3712063199"/>
                    </a:ext>
                  </a:extLst>
                </a:gridCol>
              </a:tblGrid>
              <a:tr h="325375">
                <a:tc gridSpan="2">
                  <a:txBody>
                    <a:bodyPr/>
                    <a:lstStyle/>
                    <a:p>
                      <a:pPr algn="l" fontAlgn="b"/>
                      <a:r>
                        <a:rPr lang="en-US" sz="1500" b="1" u="none" strike="noStrike" dirty="0">
                          <a:effectLst/>
                        </a:rPr>
                        <a:t>Net Cash Flows for Lease</a:t>
                      </a:r>
                      <a:endParaRPr lang="en-US" sz="1500" b="1" i="0" u="none" strike="noStrike" dirty="0">
                        <a:effectLst/>
                        <a:latin typeface="Arial" panose="020B0604020202020204" pitchFamily="34" charset="0"/>
                      </a:endParaRPr>
                    </a:p>
                  </a:txBody>
                  <a:tcPr marL="0" marR="0" marT="0" marB="0" anchor="b"/>
                </a:tc>
                <a:tc hMerge="1">
                  <a:txBody>
                    <a:bodyPr/>
                    <a:lstStyle/>
                    <a:p>
                      <a:endParaRPr lang="en-US"/>
                    </a:p>
                  </a:txBody>
                  <a:tcPr/>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tc>
                  <a:txBody>
                    <a:bodyPr/>
                    <a:lstStyle/>
                    <a:p>
                      <a:pPr algn="l" fontAlgn="b"/>
                      <a:r>
                        <a:rPr lang="en-US" sz="1500" b="1" u="none" strike="noStrike" dirty="0">
                          <a:effectLst/>
                        </a:rPr>
                        <a:t> </a:t>
                      </a:r>
                      <a:endParaRPr lang="en-US" sz="15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170944150"/>
                  </a:ext>
                </a:extLst>
              </a:tr>
              <a:tr h="976122">
                <a:tc>
                  <a:txBody>
                    <a:bodyPr/>
                    <a:lstStyle/>
                    <a:p>
                      <a:pPr algn="ctr" fontAlgn="b"/>
                      <a:r>
                        <a:rPr lang="en-US" sz="1500" b="1" u="none" strike="noStrike" dirty="0">
                          <a:effectLst/>
                        </a:rPr>
                        <a:t>Year</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Lease Payments</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Remaining Value When Sold</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Repair Costs</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Tax Savings or Payments</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rPr>
                        <a:t>Net Cash Flow</a:t>
                      </a:r>
                      <a:endParaRPr lang="en-US" sz="1500" b="1"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889724"/>
                  </a:ext>
                </a:extLst>
              </a:tr>
              <a:tr h="325375">
                <a:tc>
                  <a:txBody>
                    <a:bodyPr/>
                    <a:lstStyle/>
                    <a:p>
                      <a:pPr algn="r" fontAlgn="b"/>
                      <a:r>
                        <a:rPr lang="en-US" sz="1500" u="none" strike="noStrike" dirty="0">
                          <a:effectLst/>
                        </a:rPr>
                        <a:t>0</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       42,000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rPr>
                        <a:t> $       42,000 </a:t>
                      </a:r>
                      <a:endParaRPr lang="en-US" sz="1500" b="0"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8976058"/>
                  </a:ext>
                </a:extLst>
              </a:tr>
              <a:tr h="325375">
                <a:tc>
                  <a:txBody>
                    <a:bodyPr/>
                    <a:lstStyle/>
                    <a:p>
                      <a:pPr algn="r" fontAlgn="b"/>
                      <a:r>
                        <a:rPr lang="en-US" sz="1500" u="none" strike="noStrike" dirty="0">
                          <a:effectLst/>
                        </a:rPr>
                        <a:t>1</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42,000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1,265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(13,408)</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29,857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965757257"/>
                  </a:ext>
                </a:extLst>
              </a:tr>
              <a:tr h="325375">
                <a:tc>
                  <a:txBody>
                    <a:bodyPr/>
                    <a:lstStyle/>
                    <a:p>
                      <a:pPr algn="r" fontAlgn="b"/>
                      <a:r>
                        <a:rPr lang="en-US" sz="1500" u="none" strike="noStrike" dirty="0">
                          <a:effectLst/>
                        </a:rPr>
                        <a:t>2</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42,000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2,054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(13,811)</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30,242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772699564"/>
                  </a:ext>
                </a:extLst>
              </a:tr>
              <a:tr h="325375">
                <a:tc>
                  <a:txBody>
                    <a:bodyPr/>
                    <a:lstStyle/>
                    <a:p>
                      <a:pPr algn="r" fontAlgn="b"/>
                      <a:r>
                        <a:rPr lang="en-US" sz="1500" u="none" strike="noStrike" dirty="0">
                          <a:effectLst/>
                        </a:rPr>
                        <a:t>3</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42,000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2,872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(14,063)</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30,809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452322664"/>
                  </a:ext>
                </a:extLst>
              </a:tr>
              <a:tr h="325375">
                <a:tc>
                  <a:txBody>
                    <a:bodyPr/>
                    <a:lstStyle/>
                    <a:p>
                      <a:pPr algn="r" fontAlgn="b"/>
                      <a:r>
                        <a:rPr lang="en-US" sz="1500" u="none" strike="noStrike" dirty="0">
                          <a:effectLst/>
                        </a:rPr>
                        <a:t>4</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42,000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3,713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(14,325)</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31,388 </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716028859"/>
                  </a:ext>
                </a:extLst>
              </a:tr>
              <a:tr h="325375">
                <a:tc>
                  <a:txBody>
                    <a:bodyPr/>
                    <a:lstStyle/>
                    <a:p>
                      <a:pPr algn="r" fontAlgn="b"/>
                      <a:r>
                        <a:rPr lang="en-US" sz="1500" u="none" strike="noStrike" dirty="0">
                          <a:effectLst/>
                        </a:rPr>
                        <a:t>5</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        4,571 </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(14,593)</a:t>
                      </a:r>
                      <a:endParaRPr lang="en-US" sz="1500" b="0" i="0" u="none" strike="noStrike" dirty="0">
                        <a:effectLst/>
                        <a:latin typeface="Arial" panose="020B0604020202020204" pitchFamily="34" charset="0"/>
                      </a:endParaRPr>
                    </a:p>
                  </a:txBody>
                  <a:tcPr marL="0" marR="0" marT="0" marB="0" anchor="b"/>
                </a:tc>
                <a:tc>
                  <a:txBody>
                    <a:bodyPr/>
                    <a:lstStyle/>
                    <a:p>
                      <a:pPr algn="l" fontAlgn="b"/>
                      <a:r>
                        <a:rPr lang="en-US" sz="1500" u="none" strike="noStrike" dirty="0">
                          <a:effectLst/>
                        </a:rPr>
                        <a:t>         (10,022)</a:t>
                      </a:r>
                      <a:endParaRPr lang="en-US" sz="15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815555951"/>
                  </a:ext>
                </a:extLst>
              </a:tr>
              <a:tr h="325375">
                <a:tc>
                  <a:txBody>
                    <a:bodyPr/>
                    <a:lstStyle/>
                    <a:p>
                      <a:pPr algn="r" fontAlgn="b"/>
                      <a:r>
                        <a:rPr lang="en-US" sz="1500" u="none" strike="noStrike" dirty="0">
                          <a:effectLst/>
                        </a:rPr>
                        <a:t>6</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             -   </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(1,459)</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rPr>
                        <a:t>           (1,459)</a:t>
                      </a:r>
                      <a:endParaRPr lang="en-US" sz="1500" b="0" i="0" u="none" strike="noStrike" dirty="0">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5927414"/>
                  </a:ext>
                </a:extLst>
              </a:tr>
              <a:tr h="325375">
                <a:tc>
                  <a:txBody>
                    <a:bodyPr/>
                    <a:lstStyle/>
                    <a:p>
                      <a:pPr algn="l" fontAlgn="b"/>
                      <a:r>
                        <a:rPr lang="en-US" sz="1500" b="1" u="none" strike="noStrike" dirty="0">
                          <a:effectLst/>
                        </a:rPr>
                        <a:t>Total</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210,000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14,475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(71,659)</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 $     152,816 </a:t>
                      </a:r>
                      <a:endParaRPr lang="en-US" sz="1500" b="1" i="0" u="none" strike="noStrike" dirty="0">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870733"/>
                  </a:ext>
                </a:extLst>
              </a:tr>
            </a:tbl>
          </a:graphicData>
        </a:graphic>
      </p:graphicFrame>
      <p:sp>
        <p:nvSpPr>
          <p:cNvPr id="7" name="TextBox 6"/>
          <p:cNvSpPr txBox="1"/>
          <p:nvPr/>
        </p:nvSpPr>
        <p:spPr>
          <a:xfrm>
            <a:off x="2668811" y="5856018"/>
            <a:ext cx="5564981" cy="230832"/>
          </a:xfrm>
          <a:prstGeom prst="rect">
            <a:avLst/>
          </a:prstGeom>
          <a:noFill/>
        </p:spPr>
        <p:txBody>
          <a:bodyPr wrap="square" rtlCol="0">
            <a:spAutoFit/>
          </a:bodyPr>
          <a:lstStyle/>
          <a:p>
            <a:r>
              <a:rPr lang="en-US" sz="900" i="1" dirty="0"/>
              <a:t>Source</a:t>
            </a:r>
            <a:r>
              <a:rPr lang="en-US" sz="900" dirty="0"/>
              <a:t>: Iowa State University Extension</a:t>
            </a:r>
          </a:p>
        </p:txBody>
      </p:sp>
    </p:spTree>
    <p:extLst>
      <p:ext uri="{BB962C8B-B14F-4D97-AF65-F5344CB8AC3E}">
        <p14:creationId xmlns:p14="http://schemas.microsoft.com/office/powerpoint/2010/main" val="5912035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vs. Lease Comparison</a:t>
            </a:r>
          </a:p>
        </p:txBody>
      </p:sp>
      <p:graphicFrame>
        <p:nvGraphicFramePr>
          <p:cNvPr id="6" name="Table 5"/>
          <p:cNvGraphicFramePr>
            <a:graphicFrameLocks noGrp="1"/>
          </p:cNvGraphicFramePr>
          <p:nvPr>
            <p:extLst/>
          </p:nvPr>
        </p:nvGraphicFramePr>
        <p:xfrm>
          <a:off x="3218688" y="1837949"/>
          <a:ext cx="5947315" cy="4065713"/>
        </p:xfrm>
        <a:graphic>
          <a:graphicData uri="http://schemas.openxmlformats.org/drawingml/2006/table">
            <a:tbl>
              <a:tblPr>
                <a:tableStyleId>{5C22544A-7EE6-4342-B048-85BDC9FD1C3A}</a:tableStyleId>
              </a:tblPr>
              <a:tblGrid>
                <a:gridCol w="2323169">
                  <a:extLst>
                    <a:ext uri="{9D8B030D-6E8A-4147-A177-3AD203B41FA5}">
                      <a16:colId xmlns:a16="http://schemas.microsoft.com/office/drawing/2014/main" val="2405596127"/>
                    </a:ext>
                  </a:extLst>
                </a:gridCol>
                <a:gridCol w="1812073">
                  <a:extLst>
                    <a:ext uri="{9D8B030D-6E8A-4147-A177-3AD203B41FA5}">
                      <a16:colId xmlns:a16="http://schemas.microsoft.com/office/drawing/2014/main" val="1484486166"/>
                    </a:ext>
                  </a:extLst>
                </a:gridCol>
                <a:gridCol w="1812073">
                  <a:extLst>
                    <a:ext uri="{9D8B030D-6E8A-4147-A177-3AD203B41FA5}">
                      <a16:colId xmlns:a16="http://schemas.microsoft.com/office/drawing/2014/main" val="1273552338"/>
                    </a:ext>
                  </a:extLst>
                </a:gridCol>
              </a:tblGrid>
              <a:tr h="397631">
                <a:tc gridSpan="3">
                  <a:txBody>
                    <a:bodyPr/>
                    <a:lstStyle/>
                    <a:p>
                      <a:pPr algn="ctr" fontAlgn="b"/>
                      <a:r>
                        <a:rPr lang="en-US" sz="1800" b="1" u="none" strike="noStrike" dirty="0">
                          <a:effectLst/>
                        </a:rPr>
                        <a:t>Yearly After-tax Cash Outflows</a:t>
                      </a:r>
                      <a:endParaRPr lang="en-US" sz="18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0326197"/>
                  </a:ext>
                </a:extLst>
              </a:tr>
              <a:tr h="333462">
                <a:tc>
                  <a:txBody>
                    <a:bodyPr/>
                    <a:lstStyle/>
                    <a:p>
                      <a:pPr algn="l" fontAlgn="b"/>
                      <a:r>
                        <a:rPr lang="en-US" sz="1500" b="1" u="none" strike="noStrike" dirty="0">
                          <a:effectLst/>
                        </a:rPr>
                        <a:t>Year</a:t>
                      </a:r>
                      <a:endParaRPr lang="en-US" sz="1500" b="1"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Purchase</a:t>
                      </a:r>
                      <a:endParaRPr lang="en-US" sz="1500" b="1"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500" b="1" u="none" strike="noStrike" dirty="0">
                          <a:effectLst/>
                        </a:rPr>
                        <a:t>Lease</a:t>
                      </a:r>
                      <a:endParaRPr lang="en-US" sz="1500" b="1"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3444479"/>
                  </a:ext>
                </a:extLst>
              </a:tr>
              <a:tr h="333462">
                <a:tc>
                  <a:txBody>
                    <a:bodyPr/>
                    <a:lstStyle/>
                    <a:p>
                      <a:pPr algn="ctr" fontAlgn="b"/>
                      <a:r>
                        <a:rPr lang="en-US" sz="1500" u="none" strike="noStrike" dirty="0">
                          <a:effectLst/>
                        </a:rPr>
                        <a:t>0</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$63,500</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$42,000</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11792531"/>
                  </a:ext>
                </a:extLst>
              </a:tr>
              <a:tr h="333462">
                <a:tc>
                  <a:txBody>
                    <a:bodyPr/>
                    <a:lstStyle/>
                    <a:p>
                      <a:pPr algn="ctr" fontAlgn="b"/>
                      <a:r>
                        <a:rPr lang="en-US" sz="1500" u="none" strike="noStrike" dirty="0">
                          <a:effectLst/>
                        </a:rPr>
                        <a:t>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-$38,308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$29,857</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0843118"/>
                  </a:ext>
                </a:extLst>
              </a:tr>
              <a:tr h="333462">
                <a:tc>
                  <a:txBody>
                    <a:bodyPr/>
                    <a:lstStyle/>
                    <a:p>
                      <a:pPr algn="ctr" fontAlgn="b"/>
                      <a:r>
                        <a:rPr lang="en-US" sz="1500" u="none" strike="noStrike" dirty="0">
                          <a:effectLst/>
                        </a:rPr>
                        <a:t>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$57,838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$30,242</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96474692"/>
                  </a:ext>
                </a:extLst>
              </a:tr>
              <a:tr h="333462">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$59,379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$30,809</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52214796"/>
                  </a:ext>
                </a:extLst>
              </a:tr>
              <a:tr h="333462">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$61,001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$31,388</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0743478"/>
                  </a:ext>
                </a:extLst>
              </a:tr>
              <a:tr h="333462">
                <a:tc>
                  <a:txBody>
                    <a:bodyPr/>
                    <a:lstStyle/>
                    <a:p>
                      <a:pPr algn="ctr" fontAlgn="b"/>
                      <a:r>
                        <a:rPr lang="en-US" sz="1500" u="none" strike="noStrike" dirty="0">
                          <a:effectLst/>
                        </a:rPr>
                        <a:t>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-$46,570</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dirty="0">
                          <a:effectLst/>
                        </a:rPr>
                        <a:t>-$10,022</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513626100"/>
                  </a:ext>
                </a:extLst>
              </a:tr>
              <a:tr h="333462">
                <a:tc>
                  <a:txBody>
                    <a:bodyPr/>
                    <a:lstStyle/>
                    <a:p>
                      <a:pPr algn="ctr" fontAlgn="b"/>
                      <a:r>
                        <a:rPr lang="en-US" sz="1500" u="none" strike="noStrike" dirty="0">
                          <a:effectLst/>
                        </a:rPr>
                        <a:t>6</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$32,151</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-$1,459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992150"/>
                  </a:ext>
                </a:extLst>
              </a:tr>
              <a:tr h="333462">
                <a:tc>
                  <a:txBody>
                    <a:bodyPr/>
                    <a:lstStyle/>
                    <a:p>
                      <a:pPr algn="l" fontAlgn="b"/>
                      <a:r>
                        <a:rPr lang="en-US" sz="1500" b="1" u="none" strike="noStrike" dirty="0">
                          <a:effectLst/>
                        </a:rPr>
                        <a:t>Total cash flow</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b="1" u="none" strike="noStrike" dirty="0">
                          <a:effectLst/>
                        </a:rPr>
                        <a:t>$188,991</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b="1" u="none" strike="noStrike" dirty="0">
                          <a:effectLst/>
                        </a:rPr>
                        <a:t>$152,816</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310875"/>
                  </a:ext>
                </a:extLst>
              </a:tr>
              <a:tr h="333462">
                <a:tc>
                  <a:txBody>
                    <a:bodyPr/>
                    <a:lstStyle/>
                    <a:p>
                      <a:pPr algn="l" fontAlgn="b"/>
                      <a:r>
                        <a:rPr lang="en-US" sz="1500" u="none" strike="noStrike" dirty="0">
                          <a:effectLst/>
                        </a:rPr>
                        <a:t>Present value</a:t>
                      </a:r>
                      <a:endParaRPr lang="en-US" sz="1500" b="0"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effectLst/>
                        </a:rPr>
                        <a:t>$169,928</a:t>
                      </a:r>
                      <a:endParaRPr lang="en-US" sz="1500" b="0"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effectLst/>
                        </a:rPr>
                        <a:t>$142,203</a:t>
                      </a:r>
                      <a:endParaRPr lang="en-US" sz="1500" b="0"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8832718"/>
                  </a:ext>
                </a:extLst>
              </a:tr>
              <a:tr h="333462">
                <a:tc>
                  <a:txBody>
                    <a:bodyPr/>
                    <a:lstStyle/>
                    <a:p>
                      <a:pPr algn="l" fontAlgn="b"/>
                      <a:r>
                        <a:rPr lang="en-US" sz="1500" b="1" u="none" strike="noStrike" dirty="0">
                          <a:effectLst/>
                        </a:rPr>
                        <a:t>Annual cost</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b="1" u="none" strike="noStrike" dirty="0">
                          <a:effectLst/>
                        </a:rPr>
                        <a:t>$38,819</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b="1" u="none" strike="noStrike" dirty="0">
                          <a:effectLst/>
                        </a:rPr>
                        <a:t>$32,485</a:t>
                      </a:r>
                      <a:endParaRPr lang="en-US" sz="1500" b="1" i="0" u="none" strike="noStrike" dirty="0">
                        <a:solidFill>
                          <a:srgbClr val="000000"/>
                        </a:solidFill>
                        <a:effectLst/>
                        <a:latin typeface="Calibri" panose="020F0502020204030204" pitchFamily="34" charset="0"/>
                      </a:endParaRPr>
                    </a:p>
                  </a:txBody>
                  <a:tcPr marL="7144" marR="7144" marT="7144"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3017175"/>
                  </a:ext>
                </a:extLst>
              </a:tr>
            </a:tbl>
          </a:graphicData>
        </a:graphic>
      </p:graphicFrame>
      <p:sp>
        <p:nvSpPr>
          <p:cNvPr id="8" name="TextBox 7"/>
          <p:cNvSpPr txBox="1"/>
          <p:nvPr/>
        </p:nvSpPr>
        <p:spPr>
          <a:xfrm>
            <a:off x="3218688" y="5935505"/>
            <a:ext cx="5564981" cy="230832"/>
          </a:xfrm>
          <a:prstGeom prst="rect">
            <a:avLst/>
          </a:prstGeom>
          <a:noFill/>
        </p:spPr>
        <p:txBody>
          <a:bodyPr wrap="square" rtlCol="0">
            <a:spAutoFit/>
          </a:bodyPr>
          <a:lstStyle/>
          <a:p>
            <a:r>
              <a:rPr lang="en-US" sz="900" i="1" dirty="0"/>
              <a:t>Source</a:t>
            </a:r>
            <a:r>
              <a:rPr lang="en-US" sz="900" dirty="0"/>
              <a:t>: Iowa State University Extension</a:t>
            </a:r>
          </a:p>
        </p:txBody>
      </p:sp>
      <p:cxnSp>
        <p:nvCxnSpPr>
          <p:cNvPr id="5" name="Straight Arrow Connector 4"/>
          <p:cNvCxnSpPr/>
          <p:nvPr/>
        </p:nvCxnSpPr>
        <p:spPr>
          <a:xfrm>
            <a:off x="2852588" y="5457353"/>
            <a:ext cx="21636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54638" y="5203437"/>
            <a:ext cx="1814316" cy="507831"/>
          </a:xfrm>
          <a:prstGeom prst="rect">
            <a:avLst/>
          </a:prstGeom>
          <a:noFill/>
        </p:spPr>
        <p:txBody>
          <a:bodyPr wrap="square" rtlCol="0">
            <a:spAutoFit/>
          </a:bodyPr>
          <a:lstStyle/>
          <a:p>
            <a:r>
              <a:rPr lang="en-US" sz="1350" dirty="0">
                <a:solidFill>
                  <a:srgbClr val="FF0000"/>
                </a:solidFill>
              </a:rPr>
              <a:t>Adjustment for time value of money</a:t>
            </a:r>
          </a:p>
        </p:txBody>
      </p:sp>
    </p:spTree>
    <p:extLst>
      <p:ext uri="{BB962C8B-B14F-4D97-AF65-F5344CB8AC3E}">
        <p14:creationId xmlns:p14="http://schemas.microsoft.com/office/powerpoint/2010/main" val="17460898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Purchase vs. Custom Hire: 1,825 acres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448" t="22840" r="43516" b="12083"/>
          <a:stretch/>
        </p:blipFill>
        <p:spPr>
          <a:xfrm>
            <a:off x="2479964" y="1737519"/>
            <a:ext cx="7407860" cy="4101859"/>
          </a:xfrm>
          <a:prstGeom prst="rect">
            <a:avLst/>
          </a:prstGeom>
        </p:spPr>
      </p:pic>
      <p:sp>
        <p:nvSpPr>
          <p:cNvPr id="5" name="Oval 4"/>
          <p:cNvSpPr/>
          <p:nvPr/>
        </p:nvSpPr>
        <p:spPr>
          <a:xfrm>
            <a:off x="9029886" y="4314578"/>
            <a:ext cx="785813" cy="2500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w="28575">
                <a:solidFill>
                  <a:schemeClr val="tx1"/>
                </a:solidFill>
              </a:ln>
            </a:endParaRPr>
          </a:p>
        </p:txBody>
      </p:sp>
      <p:sp>
        <p:nvSpPr>
          <p:cNvPr id="6" name="TextBox 5"/>
          <p:cNvSpPr txBox="1"/>
          <p:nvPr/>
        </p:nvSpPr>
        <p:spPr>
          <a:xfrm>
            <a:off x="2479965" y="5647745"/>
            <a:ext cx="5564981" cy="230832"/>
          </a:xfrm>
          <a:prstGeom prst="rect">
            <a:avLst/>
          </a:prstGeom>
          <a:noFill/>
        </p:spPr>
        <p:txBody>
          <a:bodyPr wrap="square" rtlCol="0">
            <a:spAutoFit/>
          </a:bodyPr>
          <a:lstStyle/>
          <a:p>
            <a:r>
              <a:rPr lang="en-US" sz="900" i="1" dirty="0"/>
              <a:t>Source</a:t>
            </a:r>
            <a:r>
              <a:rPr lang="en-US" sz="900" dirty="0"/>
              <a:t>: Iowa State University Extension</a:t>
            </a:r>
          </a:p>
        </p:txBody>
      </p:sp>
    </p:spTree>
    <p:extLst>
      <p:ext uri="{BB962C8B-B14F-4D97-AF65-F5344CB8AC3E}">
        <p14:creationId xmlns:p14="http://schemas.microsoft.com/office/powerpoint/2010/main" val="7416282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Purchase vs. Custom Hire: 1,825 acres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442" t="32402" r="43818" b="12273"/>
          <a:stretch/>
        </p:blipFill>
        <p:spPr>
          <a:xfrm>
            <a:off x="2411399" y="2249716"/>
            <a:ext cx="7486650" cy="3572343"/>
          </a:xfrm>
          <a:prstGeom prst="rect">
            <a:avLst/>
          </a:prstGeom>
        </p:spPr>
      </p:pic>
      <p:sp>
        <p:nvSpPr>
          <p:cNvPr id="5" name="Oval 4"/>
          <p:cNvSpPr/>
          <p:nvPr/>
        </p:nvSpPr>
        <p:spPr>
          <a:xfrm>
            <a:off x="9015370" y="5145865"/>
            <a:ext cx="973122" cy="416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w="28575">
                <a:solidFill>
                  <a:schemeClr val="tx1"/>
                </a:solidFill>
              </a:ln>
            </a:endParaRPr>
          </a:p>
        </p:txBody>
      </p:sp>
      <p:sp>
        <p:nvSpPr>
          <p:cNvPr id="6" name="TextBox 5"/>
          <p:cNvSpPr txBox="1"/>
          <p:nvPr/>
        </p:nvSpPr>
        <p:spPr>
          <a:xfrm>
            <a:off x="2411400" y="5668720"/>
            <a:ext cx="5564981" cy="230832"/>
          </a:xfrm>
          <a:prstGeom prst="rect">
            <a:avLst/>
          </a:prstGeom>
          <a:noFill/>
        </p:spPr>
        <p:txBody>
          <a:bodyPr wrap="square" rtlCol="0">
            <a:spAutoFit/>
          </a:bodyPr>
          <a:lstStyle/>
          <a:p>
            <a:r>
              <a:rPr lang="en-US" sz="900" i="1" dirty="0"/>
              <a:t>Source</a:t>
            </a:r>
            <a:r>
              <a:rPr lang="en-US" sz="900" dirty="0"/>
              <a:t>: Iowa State University Extension</a:t>
            </a:r>
          </a:p>
        </p:txBody>
      </p:sp>
      <p:sp>
        <p:nvSpPr>
          <p:cNvPr id="7" name="Oval 6"/>
          <p:cNvSpPr/>
          <p:nvPr/>
        </p:nvSpPr>
        <p:spPr>
          <a:xfrm>
            <a:off x="6616118" y="2227470"/>
            <a:ext cx="661535" cy="209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w="28575">
                <a:solidFill>
                  <a:schemeClr val="tx1"/>
                </a:solidFill>
              </a:ln>
            </a:endParaRPr>
          </a:p>
        </p:txBody>
      </p:sp>
      <p:sp>
        <p:nvSpPr>
          <p:cNvPr id="8" name="Oval 7"/>
          <p:cNvSpPr/>
          <p:nvPr/>
        </p:nvSpPr>
        <p:spPr>
          <a:xfrm>
            <a:off x="6616118" y="3381029"/>
            <a:ext cx="661535" cy="209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w="28575">
                <a:solidFill>
                  <a:schemeClr val="tx1"/>
                </a:solidFill>
              </a:ln>
            </a:endParaRPr>
          </a:p>
        </p:txBody>
      </p:sp>
      <p:sp>
        <p:nvSpPr>
          <p:cNvPr id="9" name="TextBox 8"/>
          <p:cNvSpPr txBox="1"/>
          <p:nvPr/>
        </p:nvSpPr>
        <p:spPr>
          <a:xfrm>
            <a:off x="9988492" y="2486536"/>
            <a:ext cx="2035969" cy="507831"/>
          </a:xfrm>
          <a:prstGeom prst="rect">
            <a:avLst/>
          </a:prstGeom>
          <a:noFill/>
        </p:spPr>
        <p:txBody>
          <a:bodyPr wrap="square" rtlCol="0">
            <a:spAutoFit/>
          </a:bodyPr>
          <a:lstStyle/>
          <a:p>
            <a:r>
              <a:rPr lang="en-US" sz="1350" dirty="0">
                <a:solidFill>
                  <a:srgbClr val="FF0000"/>
                </a:solidFill>
              </a:rPr>
              <a:t>KSU 2016 Custom Rates based on yield</a:t>
            </a:r>
          </a:p>
        </p:txBody>
      </p:sp>
      <p:cxnSp>
        <p:nvCxnSpPr>
          <p:cNvPr id="10" name="Straight Arrow Connector 9"/>
          <p:cNvCxnSpPr/>
          <p:nvPr/>
        </p:nvCxnSpPr>
        <p:spPr>
          <a:xfrm flipH="1">
            <a:off x="7834162" y="2991932"/>
            <a:ext cx="2224238" cy="2817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4895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1: Joint Ownership</a:t>
            </a:r>
          </a:p>
        </p:txBody>
      </p:sp>
      <p:sp>
        <p:nvSpPr>
          <p:cNvPr id="3" name="Content Placeholder 2"/>
          <p:cNvSpPr>
            <a:spLocks noGrp="1"/>
          </p:cNvSpPr>
          <p:nvPr>
            <p:ph idx="1"/>
          </p:nvPr>
        </p:nvSpPr>
        <p:spPr/>
        <p:txBody>
          <a:bodyPr>
            <a:normAutofit/>
          </a:bodyPr>
          <a:lstStyle/>
          <a:p>
            <a:r>
              <a:rPr lang="en-US" dirty="0"/>
              <a:t>Must reach agreement</a:t>
            </a:r>
          </a:p>
          <a:p>
            <a:pPr lvl="1"/>
            <a:r>
              <a:rPr lang="en-US" dirty="0"/>
              <a:t>Work habits and care of the machine</a:t>
            </a:r>
          </a:p>
          <a:p>
            <a:pPr lvl="1"/>
            <a:r>
              <a:rPr lang="en-US" dirty="0"/>
              <a:t>Scheduling</a:t>
            </a:r>
          </a:p>
          <a:p>
            <a:pPr lvl="1"/>
            <a:r>
              <a:rPr lang="en-US" dirty="0"/>
              <a:t>Labor and repairs – who is responsible?</a:t>
            </a:r>
          </a:p>
          <a:p>
            <a:r>
              <a:rPr lang="en-US" dirty="0"/>
              <a:t>Written agreement to dissolve</a:t>
            </a:r>
          </a:p>
          <a:p>
            <a:pPr lvl="1"/>
            <a:r>
              <a:rPr lang="en-US" dirty="0"/>
              <a:t>Disagreement</a:t>
            </a:r>
          </a:p>
          <a:p>
            <a:pPr lvl="1"/>
            <a:r>
              <a:rPr lang="en-US" dirty="0"/>
              <a:t>Termination from farming by one party (retirement, death, expansion)</a:t>
            </a:r>
          </a:p>
          <a:p>
            <a:pPr lvl="1"/>
            <a:r>
              <a:rPr lang="en-US" dirty="0"/>
              <a:t>Method to determine machine’s value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9511563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2: Rent Out Machinery</a:t>
            </a:r>
          </a:p>
        </p:txBody>
      </p:sp>
      <p:sp>
        <p:nvSpPr>
          <p:cNvPr id="3" name="Content Placeholder 2"/>
          <p:cNvSpPr>
            <a:spLocks noGrp="1"/>
          </p:cNvSpPr>
          <p:nvPr>
            <p:ph idx="1"/>
          </p:nvPr>
        </p:nvSpPr>
        <p:spPr/>
        <p:txBody>
          <a:bodyPr/>
          <a:lstStyle/>
          <a:p>
            <a:r>
              <a:rPr lang="en-US" dirty="0"/>
              <a:t>Generates additional revenue</a:t>
            </a:r>
          </a:p>
          <a:p>
            <a:r>
              <a:rPr lang="en-US" dirty="0"/>
              <a:t>Spreads machinery costs over more acres</a:t>
            </a:r>
          </a:p>
          <a:p>
            <a:r>
              <a:rPr lang="en-US" dirty="0"/>
              <a:t>Works best to rent outside of local area (when you don’t need the machine)</a:t>
            </a:r>
          </a:p>
          <a:p>
            <a:endParaRPr lang="en-US" dirty="0"/>
          </a:p>
        </p:txBody>
      </p:sp>
    </p:spTree>
    <p:extLst>
      <p:ext uri="{BB962C8B-B14F-4D97-AF65-F5344CB8AC3E}">
        <p14:creationId xmlns:p14="http://schemas.microsoft.com/office/powerpoint/2010/main" val="2417942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or comments?</a:t>
            </a:r>
          </a:p>
        </p:txBody>
      </p:sp>
      <p:sp>
        <p:nvSpPr>
          <p:cNvPr id="3" name="Content Placeholder 2"/>
          <p:cNvSpPr>
            <a:spLocks noGrp="1"/>
          </p:cNvSpPr>
          <p:nvPr>
            <p:ph idx="1"/>
          </p:nvPr>
        </p:nvSpPr>
        <p:spPr/>
        <p:txBody>
          <a:bodyPr/>
          <a:lstStyle/>
          <a:p>
            <a:r>
              <a:rPr lang="en-US" dirty="0"/>
              <a:t>Gregg Ibendahl</a:t>
            </a:r>
          </a:p>
          <a:p>
            <a:r>
              <a:rPr lang="en-US" dirty="0">
                <a:hlinkClick r:id="rId2"/>
              </a:rPr>
              <a:t>ibendahl@ksu.edu</a:t>
            </a:r>
            <a:endParaRPr lang="en-US" dirty="0"/>
          </a:p>
          <a:p>
            <a:r>
              <a:rPr lang="en-US" dirty="0"/>
              <a:t>785-477-2071</a:t>
            </a:r>
          </a:p>
          <a:p>
            <a:r>
              <a:rPr lang="en-US" dirty="0"/>
              <a:t>Twitter: @</a:t>
            </a:r>
            <a:r>
              <a:rPr lang="en-US" dirty="0" err="1"/>
              <a:t>ibendahl</a:t>
            </a:r>
            <a:endParaRPr lang="en-US" dirty="0"/>
          </a:p>
        </p:txBody>
      </p:sp>
      <p:sp>
        <p:nvSpPr>
          <p:cNvPr id="4" name="Date Placeholder 3"/>
          <p:cNvSpPr>
            <a:spLocks noGrp="1"/>
          </p:cNvSpPr>
          <p:nvPr>
            <p:ph type="dt" sz="half" idx="4294967295"/>
          </p:nvPr>
        </p:nvSpPr>
        <p:spPr>
          <a:xfrm>
            <a:off x="1524001" y="6356351"/>
            <a:ext cx="752475" cy="365125"/>
          </a:xfrm>
          <a:prstGeom prst="rect">
            <a:avLst/>
          </a:prstGeom>
        </p:spPr>
        <p:txBody>
          <a:bodyPr/>
          <a:lstStyle/>
          <a:p>
            <a:r>
              <a:rPr lang="en-US"/>
              <a:t>2/14</a:t>
            </a:r>
            <a:endParaRPr lang="en-US" dirty="0"/>
          </a:p>
        </p:txBody>
      </p:sp>
      <p:sp>
        <p:nvSpPr>
          <p:cNvPr id="5" name="Slide Number Placeholder 4"/>
          <p:cNvSpPr>
            <a:spLocks noGrp="1"/>
          </p:cNvSpPr>
          <p:nvPr>
            <p:ph type="sldNum" sz="quarter" idx="4294967295"/>
          </p:nvPr>
        </p:nvSpPr>
        <p:spPr>
          <a:xfrm>
            <a:off x="1524000" y="6356351"/>
            <a:ext cx="584200" cy="365125"/>
          </a:xfrm>
          <a:prstGeom prst="rect">
            <a:avLst/>
          </a:prstGeom>
        </p:spPr>
        <p:txBody>
          <a:bodyPr/>
          <a:lstStyle/>
          <a:p>
            <a:fld id="{124ADEA5-13B6-F74C-82F3-C2F27525F03E}" type="slidenum">
              <a:rPr lang="en-US" smtClean="0"/>
              <a:t>158</a:t>
            </a:fld>
            <a:endParaRPr lang="en-US"/>
          </a:p>
        </p:txBody>
      </p:sp>
    </p:spTree>
    <p:extLst>
      <p:ext uri="{BB962C8B-B14F-4D97-AF65-F5344CB8AC3E}">
        <p14:creationId xmlns:p14="http://schemas.microsoft.com/office/powerpoint/2010/main" val="9570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946539"/>
          </a:xfrm>
        </p:spPr>
        <p:txBody>
          <a:bodyPr>
            <a:normAutofit/>
          </a:bodyPr>
          <a:lstStyle/>
          <a:p>
            <a:r>
              <a:rPr lang="en-US" sz="4400" dirty="0" smtClean="0"/>
              <a:t>Farm Safety Nets</a:t>
            </a:r>
            <a:endParaRPr lang="en-US" sz="4400" dirty="0"/>
          </a:p>
        </p:txBody>
      </p:sp>
      <p:sp>
        <p:nvSpPr>
          <p:cNvPr id="3" name="Subtitle 2"/>
          <p:cNvSpPr>
            <a:spLocks noGrp="1"/>
          </p:cNvSpPr>
          <p:nvPr>
            <p:ph type="subTitle" idx="1"/>
          </p:nvPr>
        </p:nvSpPr>
        <p:spPr>
          <a:xfrm>
            <a:off x="2131314" y="3734971"/>
            <a:ext cx="7891272" cy="2372912"/>
          </a:xfrm>
        </p:spPr>
        <p:txBody>
          <a:bodyPr>
            <a:normAutofit fontScale="62500" lnSpcReduction="20000"/>
          </a:bodyPr>
          <a:lstStyle/>
          <a:p>
            <a:r>
              <a:rPr lang="en-US" sz="3400" dirty="0" smtClean="0">
                <a:latin typeface="Arial" panose="020B0604020202020204" pitchFamily="34" charset="0"/>
                <a:cs typeface="Arial" panose="020B0604020202020204" pitchFamily="34" charset="0"/>
              </a:rPr>
              <a:t>Dr. G.A. (Art) Barnaby</a:t>
            </a:r>
            <a:endParaRPr lang="en-US" sz="34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Department of Ag Economics-Kansas State University</a:t>
            </a:r>
          </a:p>
          <a:p>
            <a:pPr>
              <a:lnSpc>
                <a:spcPct val="120000"/>
              </a:lnSpc>
            </a:pPr>
            <a:r>
              <a:rPr lang="en-US" sz="1700" dirty="0">
                <a:latin typeface="Arial" panose="020B0604020202020204" pitchFamily="34" charset="0"/>
                <a:cs typeface="Arial" panose="020B0604020202020204" pitchFamily="34" charset="0"/>
              </a:rPr>
              <a:t>Dr. Art Barnaby was raised on a diversified farm, located in Elk County, </a:t>
            </a:r>
            <a:r>
              <a:rPr lang="en-US" sz="1700" dirty="0" smtClean="0">
                <a:latin typeface="Arial" panose="020B0604020202020204" pitchFamily="34" charset="0"/>
                <a:cs typeface="Arial" panose="020B0604020202020204" pitchFamily="34" charset="0"/>
              </a:rPr>
              <a:t>Kansas.  Art </a:t>
            </a:r>
            <a:r>
              <a:rPr lang="en-US" sz="1700" dirty="0">
                <a:latin typeface="Arial" panose="020B0604020202020204" pitchFamily="34" charset="0"/>
                <a:cs typeface="Arial" panose="020B0604020202020204" pitchFamily="34" charset="0"/>
              </a:rPr>
              <a:t>received his B.S. degree from Fort Hays State University, M.S. from New Mexico State University and a Ph.D. in Agricultural Economics from Texas A&amp;M University. Art joined the Agricultural Economics faculty in 1979. He currently holds the rank of Professor. Art conducts national extension education programs on market risk, government commodity programs, crop insurance and public policy. He has authored several research projects on crop insurance issues and their impacts on farmers. His research work with the private sector was the basis for the first revenue insurance contract. </a:t>
            </a:r>
            <a:endParaRPr lang="en-US" sz="1700" dirty="0" smtClean="0">
              <a:latin typeface="Arial" panose="020B0604020202020204" pitchFamily="34" charset="0"/>
              <a:cs typeface="Arial" panose="020B0604020202020204" pitchFamily="34" charset="0"/>
            </a:endParaRPr>
          </a:p>
          <a:p>
            <a:pPr>
              <a:lnSpc>
                <a:spcPct val="120000"/>
              </a:lnSpc>
            </a:pPr>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barnaby@ksu.edu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Phone: 785-532-1515</a:t>
            </a:r>
            <a:endParaRPr lang="en-US" sz="2200" dirty="0">
              <a:latin typeface="Arial" panose="020B0604020202020204" pitchFamily="34" charset="0"/>
              <a:cs typeface="Arial" panose="020B0604020202020204" pitchFamily="34" charset="0"/>
            </a:endParaRPr>
          </a:p>
        </p:txBody>
      </p:sp>
      <p:pic>
        <p:nvPicPr>
          <p:cNvPr id="2050" name="Picture 2" descr="http://www.agmanager.info/sites/default/files/styles/contributor_photo/public/Barnaby_suit2.jpg?itok=F7aMimx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837" y="1590931"/>
            <a:ext cx="1691796" cy="169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37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981201" y="3701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12" name="Chart 11"/>
          <p:cNvGraphicFramePr/>
          <p:nvPr>
            <p:extLst/>
          </p:nvPr>
        </p:nvGraphicFramePr>
        <p:xfrm>
          <a:off x="1828801" y="1905000"/>
          <a:ext cx="86106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3733800" y="3620870"/>
            <a:ext cx="1524000" cy="6463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rbel" panose="020B0503020204020204"/>
                <a:ea typeface="+mn-ea"/>
                <a:cs typeface="+mn-cs"/>
              </a:rPr>
              <a:t>BB-</a:t>
            </a:r>
          </a:p>
        </p:txBody>
      </p:sp>
      <p:sp>
        <p:nvSpPr>
          <p:cNvPr id="2" name="Title 1"/>
          <p:cNvSpPr>
            <a:spLocks noGrp="1"/>
          </p:cNvSpPr>
          <p:nvPr>
            <p:ph type="title"/>
          </p:nvPr>
        </p:nvSpPr>
        <p:spPr/>
        <p:txBody>
          <a:bodyPr/>
          <a:lstStyle/>
          <a:p>
            <a:r>
              <a:rPr lang="en-US" dirty="0" smtClean="0"/>
              <a:t>Average Kansas Farm Probability of Default</a:t>
            </a:r>
            <a:endParaRPr lang="en-US" dirty="0"/>
          </a:p>
        </p:txBody>
      </p:sp>
    </p:spTree>
    <p:extLst>
      <p:ext uri="{BB962C8B-B14F-4D97-AF65-F5344CB8AC3E}">
        <p14:creationId xmlns:p14="http://schemas.microsoft.com/office/powerpoint/2010/main" val="24615311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60066"/>
                </a:solidFill>
                <a:latin typeface="Adobe Caslon Pro" panose="0205050205050A020403" pitchFamily="18" charset="0"/>
              </a:rPr>
              <a:t>Big Wheat Crop Exceeds Storage Causing Weak Basis on MYA price</a:t>
            </a:r>
          </a:p>
        </p:txBody>
      </p:sp>
      <p:sp>
        <p:nvSpPr>
          <p:cNvPr id="2" name="Content Placeholder 1"/>
          <p:cNvSpPr>
            <a:spLocks noGrp="1"/>
          </p:cNvSpPr>
          <p:nvPr>
            <p:ph idx="1"/>
          </p:nvPr>
        </p:nvSpPr>
        <p:spPr>
          <a:xfrm>
            <a:off x="152400" y="2057400"/>
            <a:ext cx="11887200" cy="2974975"/>
          </a:xfrm>
        </p:spPr>
        <p:txBody>
          <a:bodyPr>
            <a:noAutofit/>
          </a:bodyPr>
          <a:lstStyle/>
          <a:p>
            <a:pPr marL="228600" indent="-228600">
              <a:buFont typeface="+mj-lt"/>
              <a:buAutoNum type="arabicPeriod"/>
              <a:defRPr/>
            </a:pPr>
            <a:r>
              <a:rPr lang="en-US" sz="1800" kern="0" dirty="0">
                <a:solidFill>
                  <a:srgbClr val="660066"/>
                </a:solidFill>
                <a:latin typeface="Adobe Caslon Pro" panose="0205050205050A020403" pitchFamily="18" charset="0"/>
              </a:rPr>
              <a:t>Current KS cash wheat prices are under the national cash price and will cause government payments to be less than farmers expect because cash prices are higher in the rest of the country.</a:t>
            </a:r>
          </a:p>
          <a:p>
            <a:pPr marL="228600" indent="-228600">
              <a:buFont typeface="+mj-lt"/>
              <a:buAutoNum type="arabicPeriod"/>
              <a:defRPr/>
            </a:pPr>
            <a:endParaRPr lang="en-US" sz="1800" kern="0" dirty="0">
              <a:solidFill>
                <a:srgbClr val="008000"/>
              </a:solidFill>
              <a:latin typeface="Adobe Caslon Pro" panose="0205050205050A020403" pitchFamily="18" charset="0"/>
            </a:endParaRPr>
          </a:p>
          <a:p>
            <a:pPr marL="228600" indent="-228600">
              <a:buFont typeface="+mj-lt"/>
              <a:buAutoNum type="arabicPeriod"/>
              <a:defRPr/>
            </a:pPr>
            <a:r>
              <a:rPr lang="en-US" sz="1800" kern="0" dirty="0">
                <a:solidFill>
                  <a:srgbClr val="008000"/>
                </a:solidFill>
                <a:latin typeface="Adobe Caslon Pro" panose="0205050205050A020403" pitchFamily="18" charset="0"/>
              </a:rPr>
              <a:t>Some of the KS crop was (is being) put under loan.  Those bushels are temporarily off the cash market.</a:t>
            </a:r>
          </a:p>
          <a:p>
            <a:pPr marL="228600" indent="-228600">
              <a:buFont typeface="+mj-lt"/>
              <a:buAutoNum type="arabicPeriod"/>
              <a:defRPr/>
            </a:pPr>
            <a:endParaRPr lang="en-US" sz="1800" kern="0" dirty="0">
              <a:solidFill>
                <a:srgbClr val="FF0000"/>
              </a:solidFill>
              <a:latin typeface="Adobe Caslon Pro" panose="0205050205050A020403" pitchFamily="18" charset="0"/>
            </a:endParaRPr>
          </a:p>
          <a:p>
            <a:pPr marL="228600" indent="-228600">
              <a:buFont typeface="+mj-lt"/>
              <a:buAutoNum type="arabicPeriod"/>
              <a:defRPr/>
            </a:pPr>
            <a:r>
              <a:rPr lang="en-US" sz="1800" kern="0" dirty="0">
                <a:solidFill>
                  <a:srgbClr val="000066"/>
                </a:solidFill>
                <a:latin typeface="Adobe Caslon Pro" panose="0205050205050A020403" pitchFamily="18" charset="0"/>
              </a:rPr>
              <a:t>In 9 months those loans will expire and farmers will repay the loan at market or the Posted County Price (PCP) price.  Then there is no “floor” under the market. </a:t>
            </a:r>
          </a:p>
          <a:p>
            <a:pPr marL="228600" indent="-228600">
              <a:buFont typeface="+mj-lt"/>
              <a:buAutoNum type="arabicPeriod"/>
              <a:defRPr/>
            </a:pPr>
            <a:endParaRPr lang="en-US" sz="1800" kern="0" dirty="0">
              <a:solidFill>
                <a:srgbClr val="FF0000"/>
              </a:solidFill>
              <a:latin typeface="Adobe Caslon Pro" panose="0205050205050A020403" pitchFamily="18" charset="0"/>
            </a:endParaRPr>
          </a:p>
          <a:p>
            <a:pPr marL="228600" indent="-228600">
              <a:buFont typeface="+mj-lt"/>
              <a:buAutoNum type="arabicPeriod"/>
              <a:defRPr/>
            </a:pPr>
            <a:r>
              <a:rPr lang="en-US" sz="1800" kern="0" dirty="0">
                <a:solidFill>
                  <a:srgbClr val="C00000"/>
                </a:solidFill>
                <a:latin typeface="Adobe Caslon Pro" panose="0205050205050A020403" pitchFamily="18" charset="0"/>
              </a:rPr>
              <a:t>LDP, ARC and PLC payments from all crops are included in the $125,000 limit, so larger farmers don’t want to use up their $125,000 limit with LDP/Loan Gains; therefore re-pay loans with certificates.</a:t>
            </a:r>
          </a:p>
          <a:p>
            <a:pPr marL="228600" indent="-228600">
              <a:buFont typeface="+mj-lt"/>
              <a:buAutoNum type="arabicPeriod"/>
              <a:defRPr/>
            </a:pPr>
            <a:endParaRPr lang="en-US" sz="1800" kern="0" dirty="0">
              <a:solidFill>
                <a:srgbClr val="3333FF"/>
              </a:solidFill>
              <a:latin typeface="Adobe Caslon Pro" panose="0205050205050A020403" pitchFamily="18" charset="0"/>
            </a:endParaRPr>
          </a:p>
          <a:p>
            <a:pPr marL="228600" indent="-228600">
              <a:buFont typeface="+mj-lt"/>
              <a:buAutoNum type="arabicPeriod"/>
              <a:defRPr/>
            </a:pPr>
            <a:r>
              <a:rPr lang="en-US" sz="1800" kern="0" dirty="0">
                <a:solidFill>
                  <a:srgbClr val="3333FF"/>
                </a:solidFill>
                <a:latin typeface="Adobe Caslon Pro" panose="0205050205050A020403" pitchFamily="18" charset="0"/>
              </a:rPr>
              <a:t>There is no payment limit or means testing required for farmers using certificates</a:t>
            </a:r>
            <a:endParaRPr lang="en-US" sz="1800" kern="0" dirty="0">
              <a:solidFill>
                <a:srgbClr val="C00000"/>
              </a:solidFill>
              <a:latin typeface="Adobe Caslon Pro" panose="0205050205050A020403" pitchFamily="18" charset="0"/>
            </a:endParaRPr>
          </a:p>
        </p:txBody>
      </p:sp>
      <p:sp>
        <p:nvSpPr>
          <p:cNvPr id="4" name="Oval 3"/>
          <p:cNvSpPr/>
          <p:nvPr/>
        </p:nvSpPr>
        <p:spPr>
          <a:xfrm>
            <a:off x="152400" y="3886200"/>
            <a:ext cx="11887200" cy="1828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25" dirty="0"/>
              <a:t>1</a:t>
            </a:r>
          </a:p>
        </p:txBody>
      </p:sp>
    </p:spTree>
    <p:extLst>
      <p:ext uri="{BB962C8B-B14F-4D97-AF65-F5344CB8AC3E}">
        <p14:creationId xmlns:p14="http://schemas.microsoft.com/office/powerpoint/2010/main" val="40134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81200" y="137982"/>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buClrTx/>
              <a:buSzTx/>
              <a:buFontTx/>
            </a:pPr>
            <a:endParaRPr lang="en-US" sz="2400" b="0" kern="0" dirty="0">
              <a:solidFill>
                <a:srgbClr val="660066"/>
              </a:solidFill>
              <a:effectLst/>
              <a:latin typeface="Adobe Caslon Pro" panose="0205050205050A020403" pitchFamily="18" charset="0"/>
            </a:endParaRPr>
          </a:p>
        </p:txBody>
      </p:sp>
      <p:sp>
        <p:nvSpPr>
          <p:cNvPr id="2" name="Title 1"/>
          <p:cNvSpPr>
            <a:spLocks noGrp="1"/>
          </p:cNvSpPr>
          <p:nvPr>
            <p:ph type="title"/>
          </p:nvPr>
        </p:nvSpPr>
        <p:spPr>
          <a:xfrm>
            <a:off x="630477" y="684528"/>
            <a:ext cx="10515600" cy="735708"/>
          </a:xfrm>
        </p:spPr>
        <p:txBody>
          <a:bodyPr>
            <a:normAutofit fontScale="90000"/>
          </a:bodyPr>
          <a:lstStyle/>
          <a:p>
            <a:r>
              <a:rPr lang="en-US" sz="3600" kern="0" dirty="0">
                <a:solidFill>
                  <a:srgbClr val="660066"/>
                </a:solidFill>
                <a:latin typeface="Adobe Caslon Pro" panose="0205050205050A020403" pitchFamily="18" charset="0"/>
              </a:rPr>
              <a:t>Big Wheat Crop Exceeds Storage Causing Weak Basis on MYA price</a:t>
            </a:r>
            <a:br>
              <a:rPr lang="en-US" sz="3600" kern="0" dirty="0">
                <a:solidFill>
                  <a:srgbClr val="660066"/>
                </a:solidFill>
                <a:latin typeface="Adobe Caslon Pro" panose="0205050205050A020403" pitchFamily="18" charset="0"/>
              </a:rPr>
            </a:br>
            <a:endParaRPr lang="en-US" dirty="0"/>
          </a:p>
        </p:txBody>
      </p:sp>
      <p:sp>
        <p:nvSpPr>
          <p:cNvPr id="3" name="Content Placeholder 2"/>
          <p:cNvSpPr>
            <a:spLocks noGrp="1"/>
          </p:cNvSpPr>
          <p:nvPr>
            <p:ph idx="1"/>
          </p:nvPr>
        </p:nvSpPr>
        <p:spPr>
          <a:xfrm>
            <a:off x="838200" y="1966782"/>
            <a:ext cx="10515600" cy="4119796"/>
          </a:xfrm>
        </p:spPr>
        <p:txBody>
          <a:bodyPr>
            <a:normAutofit fontScale="70000" lnSpcReduction="20000"/>
          </a:bodyPr>
          <a:lstStyle/>
          <a:p>
            <a:pPr marL="228600" indent="-228600">
              <a:buFont typeface="+mj-lt"/>
              <a:buAutoNum type="arabicPeriod"/>
              <a:defRPr/>
            </a:pPr>
            <a:r>
              <a:rPr lang="en-US" kern="0" dirty="0">
                <a:solidFill>
                  <a:srgbClr val="FF0000"/>
                </a:solidFill>
                <a:latin typeface="Adobe Caslon Pro" panose="0205050205050A020403" pitchFamily="18" charset="0"/>
              </a:rPr>
              <a:t>Loan Rates are set at the county level and the Posted County Price (PCP) should approximately equal the local cash price and determines LDPs.</a:t>
            </a:r>
          </a:p>
          <a:p>
            <a:pPr marL="228600" indent="-228600">
              <a:buFont typeface="+mj-lt"/>
              <a:buAutoNum type="arabicPeriod"/>
              <a:defRPr/>
            </a:pPr>
            <a:endParaRPr lang="en-US" kern="0" dirty="0">
              <a:solidFill>
                <a:srgbClr val="FF0000"/>
              </a:solidFill>
              <a:latin typeface="Adobe Caslon Pro" panose="0205050205050A020403" pitchFamily="18" charset="0"/>
            </a:endParaRPr>
          </a:p>
          <a:p>
            <a:pPr marL="228600" indent="-228600">
              <a:buFont typeface="+mj-lt"/>
              <a:buAutoNum type="arabicPeriod"/>
              <a:defRPr/>
            </a:pPr>
            <a:r>
              <a:rPr lang="en-US" kern="0" dirty="0">
                <a:solidFill>
                  <a:srgbClr val="008000"/>
                </a:solidFill>
                <a:latin typeface="Adobe Caslon Pro" panose="0205050205050A020403" pitchFamily="18" charset="0"/>
              </a:rPr>
              <a:t>Price Loss Coverage (PLC) payments are triggered by the Marketing Year Average (MYA) price that accounts for prices across all regions of the USA.</a:t>
            </a:r>
          </a:p>
          <a:p>
            <a:pPr marL="228600" indent="-228600">
              <a:buFont typeface="+mj-lt"/>
              <a:buAutoNum type="arabicPeriod"/>
              <a:defRPr/>
            </a:pPr>
            <a:endParaRPr lang="en-US" kern="0" dirty="0">
              <a:solidFill>
                <a:srgbClr val="FF0000"/>
              </a:solidFill>
              <a:latin typeface="Adobe Caslon Pro" panose="0205050205050A020403" pitchFamily="18" charset="0"/>
            </a:endParaRPr>
          </a:p>
          <a:p>
            <a:pPr marL="228600" indent="-228600">
              <a:buFont typeface="+mj-lt"/>
              <a:buAutoNum type="arabicPeriod"/>
              <a:defRPr/>
            </a:pPr>
            <a:r>
              <a:rPr lang="en-US" kern="0" dirty="0">
                <a:solidFill>
                  <a:srgbClr val="000066"/>
                </a:solidFill>
                <a:latin typeface="Adobe Caslon Pro" panose="0205050205050A020403" pitchFamily="18" charset="0"/>
              </a:rPr>
              <a:t>Agriculture Risk Coverage (ARC) payments are triggered by the Marketing Year Average (MYA) price and county yields. </a:t>
            </a:r>
          </a:p>
          <a:p>
            <a:pPr marL="228600" indent="-228600">
              <a:buFont typeface="+mj-lt"/>
              <a:buAutoNum type="arabicPeriod"/>
              <a:defRPr/>
            </a:pPr>
            <a:endParaRPr lang="en-US" kern="0" dirty="0">
              <a:solidFill>
                <a:srgbClr val="FF0000"/>
              </a:solidFill>
              <a:latin typeface="Adobe Caslon Pro" panose="0205050205050A020403" pitchFamily="18" charset="0"/>
            </a:endParaRPr>
          </a:p>
          <a:p>
            <a:pPr marL="228600" indent="-228600">
              <a:buFont typeface="+mj-lt"/>
              <a:buAutoNum type="arabicPeriod"/>
              <a:defRPr/>
            </a:pPr>
            <a:r>
              <a:rPr lang="en-US" kern="0" dirty="0">
                <a:solidFill>
                  <a:srgbClr val="A50021"/>
                </a:solidFill>
                <a:latin typeface="Adobe Caslon Pro" panose="0205050205050A020403" pitchFamily="18" charset="0"/>
              </a:rPr>
              <a:t>The MYA price is based on a survey of elevators who report total bushels purchased and total dollars paid during a month.  That data is aggregated to the national level to get an average price for the month.  At the end of the marketing year, the monthly prices are weighted based on the % of the crop sold in each month.</a:t>
            </a:r>
            <a:endParaRPr lang="en-US" kern="0" dirty="0">
              <a:solidFill>
                <a:srgbClr val="800080"/>
              </a:solidFill>
              <a:latin typeface="Adobe Caslon Pro" panose="0205050205050A020403" pitchFamily="18" charset="0"/>
            </a:endParaRPr>
          </a:p>
          <a:p>
            <a:endParaRPr lang="en-US" dirty="0"/>
          </a:p>
        </p:txBody>
      </p:sp>
    </p:spTree>
    <p:extLst>
      <p:ext uri="{BB962C8B-B14F-4D97-AF65-F5344CB8AC3E}">
        <p14:creationId xmlns:p14="http://schemas.microsoft.com/office/powerpoint/2010/main" val="38569126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438399" y="685800"/>
            <a:ext cx="7495698" cy="51525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660066"/>
                </a:solidFill>
                <a:effectLst/>
                <a:uLnTx/>
                <a:uFillTx/>
                <a:latin typeface="Corbel" panose="020B0503020204020204"/>
                <a:ea typeface="+mj-ea"/>
                <a:cs typeface="+mj-cs"/>
              </a:rPr>
              <a:t>2016/17 Estimated MYA Corn Price</a:t>
            </a:r>
          </a:p>
        </p:txBody>
      </p:sp>
      <p:pic>
        <p:nvPicPr>
          <p:cNvPr id="3" name="Picture 2"/>
          <p:cNvPicPr/>
          <p:nvPr>
            <p:extLst/>
          </p:nvPr>
        </p:nvPicPr>
        <p:blipFill>
          <a:blip r:embed="rId2"/>
          <a:stretch>
            <a:fillRect/>
          </a:stretch>
        </p:blipFill>
        <p:spPr>
          <a:xfrm>
            <a:off x="2424113" y="1855666"/>
            <a:ext cx="7343775" cy="4181475"/>
          </a:xfrm>
          <a:prstGeom prst="rect">
            <a:avLst/>
          </a:prstGeom>
        </p:spPr>
      </p:pic>
    </p:spTree>
    <p:extLst>
      <p:ext uri="{BB962C8B-B14F-4D97-AF65-F5344CB8AC3E}">
        <p14:creationId xmlns:p14="http://schemas.microsoft.com/office/powerpoint/2010/main" val="6783527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81200" y="685800"/>
            <a:ext cx="8686799" cy="51525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660066"/>
                </a:solidFill>
                <a:effectLst/>
                <a:uLnTx/>
                <a:uFillTx/>
                <a:latin typeface="Corbel" panose="020B0503020204020204"/>
                <a:ea typeface="+mj-ea"/>
                <a:cs typeface="+mj-cs"/>
              </a:rPr>
              <a:t>2016/17 Estimated MYA </a:t>
            </a:r>
            <a:r>
              <a:rPr kumimoji="0" lang="en-US" sz="4000" b="0" i="0" u="none" strike="noStrike" kern="0" cap="none" spc="0" normalizeH="0" baseline="0" noProof="0" dirty="0" smtClean="0">
                <a:ln>
                  <a:noFill/>
                </a:ln>
                <a:solidFill>
                  <a:srgbClr val="660066"/>
                </a:solidFill>
                <a:effectLst/>
                <a:uLnTx/>
                <a:uFillTx/>
                <a:latin typeface="Corbel" panose="020B0503020204020204"/>
                <a:ea typeface="+mj-ea"/>
                <a:cs typeface="+mj-cs"/>
              </a:rPr>
              <a:t>Sorghum </a:t>
            </a:r>
            <a:r>
              <a:rPr kumimoji="0" lang="en-US" sz="4000" b="0" i="0" u="none" strike="noStrike" kern="0" cap="none" spc="0" normalizeH="0" baseline="0" noProof="0" dirty="0">
                <a:ln>
                  <a:noFill/>
                </a:ln>
                <a:solidFill>
                  <a:srgbClr val="660066"/>
                </a:solidFill>
                <a:effectLst/>
                <a:uLnTx/>
                <a:uFillTx/>
                <a:latin typeface="Corbel" panose="020B0503020204020204"/>
                <a:ea typeface="+mj-ea"/>
                <a:cs typeface="+mj-cs"/>
              </a:rPr>
              <a:t>Price</a:t>
            </a:r>
          </a:p>
        </p:txBody>
      </p:sp>
      <p:pic>
        <p:nvPicPr>
          <p:cNvPr id="3" name="Picture 2"/>
          <p:cNvPicPr/>
          <p:nvPr>
            <p:extLst/>
          </p:nvPr>
        </p:nvPicPr>
        <p:blipFill>
          <a:blip r:embed="rId2"/>
          <a:stretch>
            <a:fillRect/>
          </a:stretch>
        </p:blipFill>
        <p:spPr>
          <a:xfrm>
            <a:off x="2424113" y="1859523"/>
            <a:ext cx="7343775" cy="4124325"/>
          </a:xfrm>
          <a:prstGeom prst="rect">
            <a:avLst/>
          </a:prstGeom>
        </p:spPr>
      </p:pic>
    </p:spTree>
    <p:extLst>
      <p:ext uri="{BB962C8B-B14F-4D97-AF65-F5344CB8AC3E}">
        <p14:creationId xmlns:p14="http://schemas.microsoft.com/office/powerpoint/2010/main" val="23548056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81200" y="685800"/>
            <a:ext cx="8686799" cy="51525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660066"/>
                </a:solidFill>
                <a:effectLst/>
                <a:uLnTx/>
                <a:uFillTx/>
                <a:latin typeface="Corbel" panose="020B0503020204020204"/>
                <a:ea typeface="+mj-ea"/>
                <a:cs typeface="+mj-cs"/>
              </a:rPr>
              <a:t>2016/17 Estimated MYA </a:t>
            </a:r>
            <a:r>
              <a:rPr kumimoji="0" lang="en-US" sz="4000" b="0" i="0" u="none" strike="noStrike" kern="0" cap="none" spc="0" normalizeH="0" baseline="0" noProof="0" dirty="0" smtClean="0">
                <a:ln>
                  <a:noFill/>
                </a:ln>
                <a:solidFill>
                  <a:srgbClr val="660066"/>
                </a:solidFill>
                <a:effectLst/>
                <a:uLnTx/>
                <a:uFillTx/>
                <a:latin typeface="Corbel" panose="020B0503020204020204"/>
                <a:ea typeface="+mj-ea"/>
                <a:cs typeface="+mj-cs"/>
              </a:rPr>
              <a:t>Soybean </a:t>
            </a:r>
            <a:r>
              <a:rPr kumimoji="0" lang="en-US" sz="4000" b="0" i="0" u="none" strike="noStrike" kern="0" cap="none" spc="0" normalizeH="0" baseline="0" noProof="0" dirty="0">
                <a:ln>
                  <a:noFill/>
                </a:ln>
                <a:solidFill>
                  <a:srgbClr val="660066"/>
                </a:solidFill>
                <a:effectLst/>
                <a:uLnTx/>
                <a:uFillTx/>
                <a:latin typeface="Corbel" panose="020B0503020204020204"/>
                <a:ea typeface="+mj-ea"/>
                <a:cs typeface="+mj-cs"/>
              </a:rPr>
              <a:t>Price</a:t>
            </a:r>
          </a:p>
        </p:txBody>
      </p:sp>
      <p:pic>
        <p:nvPicPr>
          <p:cNvPr id="3" name="Picture 2"/>
          <p:cNvPicPr/>
          <p:nvPr>
            <p:extLst/>
          </p:nvPr>
        </p:nvPicPr>
        <p:blipFill>
          <a:blip r:embed="rId2"/>
          <a:stretch>
            <a:fillRect/>
          </a:stretch>
        </p:blipFill>
        <p:spPr>
          <a:xfrm>
            <a:off x="2424113" y="1850000"/>
            <a:ext cx="7343775" cy="4143375"/>
          </a:xfrm>
          <a:prstGeom prst="rect">
            <a:avLst/>
          </a:prstGeom>
        </p:spPr>
      </p:pic>
    </p:spTree>
    <p:extLst>
      <p:ext uri="{BB962C8B-B14F-4D97-AF65-F5344CB8AC3E}">
        <p14:creationId xmlns:p14="http://schemas.microsoft.com/office/powerpoint/2010/main" val="10855831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438399" y="685800"/>
            <a:ext cx="7495698" cy="51525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2016/17 Estimated MYA Wheat Price</a:t>
            </a:r>
          </a:p>
        </p:txBody>
      </p:sp>
      <p:pic>
        <p:nvPicPr>
          <p:cNvPr id="3" name="Picture 2"/>
          <p:cNvPicPr/>
          <p:nvPr>
            <p:extLst/>
          </p:nvPr>
        </p:nvPicPr>
        <p:blipFill>
          <a:blip r:embed="rId2"/>
          <a:stretch>
            <a:fillRect/>
          </a:stretch>
        </p:blipFill>
        <p:spPr>
          <a:xfrm>
            <a:off x="2424113" y="1871236"/>
            <a:ext cx="7343775" cy="4133850"/>
          </a:xfrm>
          <a:prstGeom prst="rect">
            <a:avLst/>
          </a:prstGeom>
        </p:spPr>
      </p:pic>
    </p:spTree>
    <p:extLst>
      <p:ext uri="{BB962C8B-B14F-4D97-AF65-F5344CB8AC3E}">
        <p14:creationId xmlns:p14="http://schemas.microsoft.com/office/powerpoint/2010/main" val="86512977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29712" y="0"/>
            <a:ext cx="8229600" cy="687003"/>
          </a:xfrm>
        </p:spPr>
        <p:txBody>
          <a:bodyPr/>
          <a:lstStyle/>
          <a:p>
            <a:r>
              <a:rPr lang="en-US" sz="2400" dirty="0">
                <a:solidFill>
                  <a:srgbClr val="660066"/>
                </a:solidFill>
                <a:latin typeface="Adobe Caslon Pro" panose="0205050205050A020403" pitchFamily="18" charset="0"/>
              </a:rPr>
              <a:t>Nobody is Selling Wheat for $3.70 ????</a:t>
            </a:r>
          </a:p>
        </p:txBody>
      </p:sp>
      <p:sp>
        <p:nvSpPr>
          <p:cNvPr id="7" name="Rectangle 6"/>
          <p:cNvSpPr/>
          <p:nvPr/>
        </p:nvSpPr>
        <p:spPr>
          <a:xfrm>
            <a:off x="152400" y="780687"/>
            <a:ext cx="11887200" cy="4985980"/>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It is a national average price, and wheat was over $4 in the NW USA.</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A part of the KS crop is under loan, so those bushels are not showing up in the survey as cash sales.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0066"/>
                </a:solidFill>
                <a:effectLst/>
                <a:uLnTx/>
                <a:uFillTx/>
                <a:latin typeface="Adobe Caslon Pro" panose="0205050205050A020403" pitchFamily="18" charset="0"/>
                <a:ea typeface="+mn-ea"/>
                <a:cs typeface="+mn-cs"/>
              </a:rPr>
              <a:t>I used the SRW CME wheat contract to drive my model.  In recent weeks SRW has traded at a premium to HRW, and this would cause my estimate to be too high.</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I adjusted for a wide basis, but it may need to be widened.</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Current KSU estimate for 2016/17 MYA wheat price is at $3.73.</a:t>
            </a: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rPr>
              <a:t>Because more than 3 NASS wheat prices have been published, it is expected the KSU model’s estimated MYA wheat price will be near the final MYA price.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rPr>
              <a:t>Current KS cash prices vs. the MYA price is wider than normal.</a:t>
            </a:r>
          </a:p>
        </p:txBody>
      </p:sp>
    </p:spTree>
    <p:extLst>
      <p:ext uri="{BB962C8B-B14F-4D97-AF65-F5344CB8AC3E}">
        <p14:creationId xmlns:p14="http://schemas.microsoft.com/office/powerpoint/2010/main" val="85671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57902" y="68322"/>
            <a:ext cx="7495698" cy="685800"/>
          </a:xfrm>
        </p:spPr>
        <p:txBody>
          <a:bodyPr>
            <a:normAutofit fontScale="90000"/>
          </a:bodyPr>
          <a:lstStyle/>
          <a:p>
            <a:r>
              <a:rPr lang="en-US" sz="2200" dirty="0">
                <a:solidFill>
                  <a:srgbClr val="660066"/>
                </a:solidFill>
                <a:latin typeface="Adobe Caslon Pro" panose="0205050205050A020403" pitchFamily="18" charset="0"/>
              </a:rPr>
              <a:t>Commodity Programs Don’t Cover Local Basis Risk, NASS Monthly Price vs. Colby Monthly Cash Price</a:t>
            </a:r>
          </a:p>
        </p:txBody>
      </p:sp>
      <p:pic>
        <p:nvPicPr>
          <p:cNvPr id="5" name="Picture 4"/>
          <p:cNvPicPr/>
          <p:nvPr>
            <p:extLst/>
          </p:nvPr>
        </p:nvPicPr>
        <p:blipFill>
          <a:blip r:embed="rId2"/>
          <a:stretch>
            <a:fillRect/>
          </a:stretch>
        </p:blipFill>
        <p:spPr>
          <a:xfrm>
            <a:off x="1627426" y="754122"/>
            <a:ext cx="8756650" cy="5441950"/>
          </a:xfrm>
          <a:prstGeom prst="rect">
            <a:avLst/>
          </a:prstGeom>
        </p:spPr>
      </p:pic>
    </p:spTree>
    <p:extLst>
      <p:ext uri="{BB962C8B-B14F-4D97-AF65-F5344CB8AC3E}">
        <p14:creationId xmlns:p14="http://schemas.microsoft.com/office/powerpoint/2010/main" val="34825512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81200" y="137982"/>
            <a:ext cx="8229600" cy="914400"/>
          </a:xfrm>
        </p:spPr>
        <p:txBody>
          <a:bodyPr/>
          <a:lstStyle/>
          <a:p>
            <a:r>
              <a:rPr lang="en-US" sz="2400" dirty="0">
                <a:solidFill>
                  <a:srgbClr val="660066"/>
                </a:solidFill>
                <a:latin typeface="Adobe Caslon Pro" panose="0205050205050A020403" pitchFamily="18" charset="0"/>
              </a:rPr>
              <a:t>I Picked the wrong ^&amp;*## Program!</a:t>
            </a:r>
          </a:p>
        </p:txBody>
      </p:sp>
      <p:sp>
        <p:nvSpPr>
          <p:cNvPr id="7" name="Rectangle 6"/>
          <p:cNvSpPr/>
          <p:nvPr/>
        </p:nvSpPr>
        <p:spPr>
          <a:xfrm>
            <a:off x="152400" y="1143000"/>
            <a:ext cx="11887200" cy="4247317"/>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Will 2016/17 corn PLC payments Exceed ARC?  Likely many corn counties will generate no ARC payments, even with low prices, because of “high” yields.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It is correct that “high” county revenue eliminates ARC program payments, but that is the way ARC was designed to work.</a:t>
            </a: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rPr>
              <a:t>Why did my neighbor across the road in a neighboring county get a big ARC payment and I received none?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Where does FSA get their county yields?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0066"/>
                </a:solidFill>
                <a:effectLst/>
                <a:uLnTx/>
                <a:uFillTx/>
                <a:latin typeface="Adobe Caslon Pro" panose="0205050205050A020403" pitchFamily="18" charset="0"/>
                <a:ea typeface="+mn-ea"/>
                <a:cs typeface="+mn-cs"/>
              </a:rPr>
              <a:t>FSA uses the total production in the county as reported by NASS divided by NASS harvested acres + RMA failed acres.  Approved FSA county yields are set by FSA.  NASS sets the MYA price.</a:t>
            </a: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p:txBody>
      </p:sp>
    </p:spTree>
    <p:extLst>
      <p:ext uri="{BB962C8B-B14F-4D97-AF65-F5344CB8AC3E}">
        <p14:creationId xmlns:p14="http://schemas.microsoft.com/office/powerpoint/2010/main" val="274741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81200" y="137982"/>
            <a:ext cx="8229600" cy="914400"/>
          </a:xfrm>
        </p:spPr>
        <p:txBody>
          <a:bodyPr/>
          <a:lstStyle/>
          <a:p>
            <a:r>
              <a:rPr lang="en-US" sz="2400" dirty="0">
                <a:solidFill>
                  <a:srgbClr val="660066"/>
                </a:solidFill>
                <a:latin typeface="Adobe Caslon Pro" panose="0205050205050A020403" pitchFamily="18" charset="0"/>
              </a:rPr>
              <a:t>I Picked the wrong ^&amp;*## Program!</a:t>
            </a:r>
          </a:p>
        </p:txBody>
      </p:sp>
      <p:sp>
        <p:nvSpPr>
          <p:cNvPr id="7" name="Rectangle 6"/>
          <p:cNvSpPr/>
          <p:nvPr/>
        </p:nvSpPr>
        <p:spPr>
          <a:xfrm>
            <a:off x="76200" y="1143000"/>
            <a:ext cx="12039600" cy="3570208"/>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A large number of counties don’t have a NASS county yield because not enough surveys were returned by farmers.</a:t>
            </a: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FSA’s county yield may not account for all of the acres gong to corn silage, wheat pasture, seed corn, and the split with irrigation.</a:t>
            </a: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r>
              <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rPr>
              <a:t>Crop insurance yields are reported with criminal liability attaching, so RMA data could be used to supplement NASS data and determine county yields.</a:t>
            </a: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6"/>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USDA will have up to 4 different county yields; NASS, FSA, RMA-ARP and RMA-Supplemental Coverage.</a:t>
            </a:r>
          </a:p>
        </p:txBody>
      </p:sp>
    </p:spTree>
    <p:extLst>
      <p:ext uri="{BB962C8B-B14F-4D97-AF65-F5344CB8AC3E}">
        <p14:creationId xmlns:p14="http://schemas.microsoft.com/office/powerpoint/2010/main" val="12449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1981201" y="180201"/>
            <a:ext cx="184731"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r>
            <a:br>
              <a:rPr kumimoji="0" lang="en-US" sz="12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11" name="Chart 10"/>
          <p:cNvGraphicFramePr/>
          <p:nvPr>
            <p:extLst/>
          </p:nvPr>
        </p:nvGraphicFramePr>
        <p:xfrm>
          <a:off x="1670538" y="1905000"/>
          <a:ext cx="8991600" cy="414410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Change in Risk Rating 2014 to 2015</a:t>
            </a:r>
            <a:endParaRPr lang="en-US" dirty="0"/>
          </a:p>
        </p:txBody>
      </p:sp>
    </p:spTree>
    <p:extLst>
      <p:ext uri="{BB962C8B-B14F-4D97-AF65-F5344CB8AC3E}">
        <p14:creationId xmlns:p14="http://schemas.microsoft.com/office/powerpoint/2010/main" val="35651626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495" y="664422"/>
            <a:ext cx="5397066" cy="4934005"/>
          </a:xfrm>
          <a:prstGeom prst="rect">
            <a:avLst/>
          </a:prstGeom>
        </p:spPr>
      </p:pic>
      <p:sp>
        <p:nvSpPr>
          <p:cNvPr id="7" name="Line Callout 1 6"/>
          <p:cNvSpPr/>
          <p:nvPr/>
        </p:nvSpPr>
        <p:spPr>
          <a:xfrm>
            <a:off x="6104628" y="5133795"/>
            <a:ext cx="4198907" cy="323491"/>
          </a:xfrm>
          <a:prstGeom prst="borderCallout1">
            <a:avLst>
              <a:gd name="adj1" fmla="val 49053"/>
              <a:gd name="adj2" fmla="val 78"/>
              <a:gd name="adj3" fmla="val -9888"/>
              <a:gd name="adj4" fmla="val -205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Maximum Payment this county could receive (10% of Guaranteed Revenue)</a:t>
            </a:r>
          </a:p>
        </p:txBody>
      </p:sp>
      <p:sp>
        <p:nvSpPr>
          <p:cNvPr id="8" name="Line Callout 1 7"/>
          <p:cNvSpPr/>
          <p:nvPr/>
        </p:nvSpPr>
        <p:spPr>
          <a:xfrm>
            <a:off x="6104627" y="4732667"/>
            <a:ext cx="4198907" cy="314864"/>
          </a:xfrm>
          <a:prstGeom prst="borderCallout1">
            <a:avLst>
              <a:gd name="adj1" fmla="val 49053"/>
              <a:gd name="adj2" fmla="val 78"/>
              <a:gd name="adj3" fmla="val 19316"/>
              <a:gd name="adj4" fmla="val -27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If the County Yield is below this number, the maximum ARC-CO Payment will be received (given the current price estimate)</a:t>
            </a:r>
          </a:p>
        </p:txBody>
      </p:sp>
      <p:sp>
        <p:nvSpPr>
          <p:cNvPr id="9" name="Line Callout 1 8"/>
          <p:cNvSpPr/>
          <p:nvPr/>
        </p:nvSpPr>
        <p:spPr>
          <a:xfrm>
            <a:off x="6104627" y="4331539"/>
            <a:ext cx="4198907" cy="314864"/>
          </a:xfrm>
          <a:prstGeom prst="borderCallout1">
            <a:avLst>
              <a:gd name="adj1" fmla="val 49053"/>
              <a:gd name="adj2" fmla="val 78"/>
              <a:gd name="adj3" fmla="val 43556"/>
              <a:gd name="adj4" fmla="val -268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If the County Yield is below this number, some level of ARC-CO payment will be received (given the current price estimate)</a:t>
            </a:r>
          </a:p>
        </p:txBody>
      </p:sp>
      <p:sp>
        <p:nvSpPr>
          <p:cNvPr id="10" name="Line Callout 1 9"/>
          <p:cNvSpPr/>
          <p:nvPr/>
        </p:nvSpPr>
        <p:spPr>
          <a:xfrm>
            <a:off x="6104627" y="4014519"/>
            <a:ext cx="4198907" cy="230757"/>
          </a:xfrm>
          <a:prstGeom prst="borderCallout1">
            <a:avLst>
              <a:gd name="adj1" fmla="val 49053"/>
              <a:gd name="adj2" fmla="val 78"/>
              <a:gd name="adj3" fmla="val 97811"/>
              <a:gd name="adj4" fmla="val -256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The current estimate for the 2016/2017 National Marketing Year Average Price </a:t>
            </a:r>
          </a:p>
        </p:txBody>
      </p:sp>
      <p:sp>
        <p:nvSpPr>
          <p:cNvPr id="11" name="Line Callout 1 10"/>
          <p:cNvSpPr/>
          <p:nvPr/>
        </p:nvSpPr>
        <p:spPr>
          <a:xfrm>
            <a:off x="6104627" y="3709361"/>
            <a:ext cx="4198907" cy="230757"/>
          </a:xfrm>
          <a:prstGeom prst="borderCallout1">
            <a:avLst>
              <a:gd name="adj1" fmla="val 49053"/>
              <a:gd name="adj2" fmla="val 78"/>
              <a:gd name="adj3" fmla="val 91631"/>
              <a:gd name="adj4" fmla="val -275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An Olympic average of the last 5 years of county yields as reported by FSA</a:t>
            </a:r>
          </a:p>
        </p:txBody>
      </p:sp>
      <p:sp>
        <p:nvSpPr>
          <p:cNvPr id="12" name="Line Callout 1 11"/>
          <p:cNvSpPr/>
          <p:nvPr/>
        </p:nvSpPr>
        <p:spPr>
          <a:xfrm>
            <a:off x="6104627" y="3424688"/>
            <a:ext cx="4198907" cy="230757"/>
          </a:xfrm>
          <a:prstGeom prst="borderCallout1">
            <a:avLst>
              <a:gd name="adj1" fmla="val 49053"/>
              <a:gd name="adj2" fmla="val 78"/>
              <a:gd name="adj3" fmla="val 98508"/>
              <a:gd name="adj4" fmla="val -245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An Olympic average of the last 5 years of National Marketing Year Average prices</a:t>
            </a:r>
          </a:p>
        </p:txBody>
      </p:sp>
      <p:sp>
        <p:nvSpPr>
          <p:cNvPr id="13" name="Line Callout 1 12"/>
          <p:cNvSpPr/>
          <p:nvPr/>
        </p:nvSpPr>
        <p:spPr>
          <a:xfrm>
            <a:off x="6104627" y="3005229"/>
            <a:ext cx="4198907" cy="331039"/>
          </a:xfrm>
          <a:prstGeom prst="borderCallout1">
            <a:avLst>
              <a:gd name="adj1" fmla="val 49053"/>
              <a:gd name="adj2" fmla="val 78"/>
              <a:gd name="adj3" fmla="val 106190"/>
              <a:gd name="adj4" fmla="val -262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A 10-year RMA (crop insurance) reported yield used to represent a longer run “normal” yield for this county</a:t>
            </a:r>
          </a:p>
        </p:txBody>
      </p:sp>
      <p:sp>
        <p:nvSpPr>
          <p:cNvPr id="14" name="Line Callout 1 13"/>
          <p:cNvSpPr/>
          <p:nvPr/>
        </p:nvSpPr>
        <p:spPr>
          <a:xfrm>
            <a:off x="6104627" y="2209442"/>
            <a:ext cx="4198907" cy="704669"/>
          </a:xfrm>
          <a:prstGeom prst="borderCallout1">
            <a:avLst>
              <a:gd name="adj1" fmla="val 49053"/>
              <a:gd name="adj2" fmla="val 78"/>
              <a:gd name="adj3" fmla="val 118537"/>
              <a:gd name="adj4" fmla="val -226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The percentage that the 2016 county yield, as reported by FSA, needs to be above or below the Long Run Average Yield for the maximum payment to be triggered.  For example, Ellsworth County can have a 2016 county yield up to 19.4% above it’s 41.4 bushel long-run yield and still receive the maximum ARC-CO payment.</a:t>
            </a:r>
          </a:p>
        </p:txBody>
      </p:sp>
      <p:sp>
        <p:nvSpPr>
          <p:cNvPr id="16" name="Rectangle 15"/>
          <p:cNvSpPr/>
          <p:nvPr/>
        </p:nvSpPr>
        <p:spPr>
          <a:xfrm>
            <a:off x="1875527" y="5616160"/>
            <a:ext cx="860269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3"/>
              </a:rPr>
              <a:t>http://www.agmanager.info/ag-policy/arc-co-20162017-percentage-maps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Tree>
    <p:extLst>
      <p:ext uri="{BB962C8B-B14F-4D97-AF65-F5344CB8AC3E}">
        <p14:creationId xmlns:p14="http://schemas.microsoft.com/office/powerpoint/2010/main" val="33255365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85800"/>
            <a:ext cx="8229600" cy="914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Ellsworth County Wheat</a:t>
            </a:r>
          </a:p>
        </p:txBody>
      </p:sp>
      <p:pic>
        <p:nvPicPr>
          <p:cNvPr id="3" name="Picture 2"/>
          <p:cNvPicPr/>
          <p:nvPr/>
        </p:nvPicPr>
        <p:blipFill>
          <a:blip r:embed="rId2"/>
          <a:stretch>
            <a:fillRect/>
          </a:stretch>
        </p:blipFill>
        <p:spPr>
          <a:xfrm>
            <a:off x="2673002" y="2154883"/>
            <a:ext cx="6845999" cy="2548234"/>
          </a:xfrm>
          <a:prstGeom prst="rect">
            <a:avLst/>
          </a:prstGeom>
        </p:spPr>
      </p:pic>
      <p:cxnSp>
        <p:nvCxnSpPr>
          <p:cNvPr id="5" name="Straight Connector 4"/>
          <p:cNvCxnSpPr/>
          <p:nvPr/>
        </p:nvCxnSpPr>
        <p:spPr bwMode="auto">
          <a:xfrm>
            <a:off x="7993808" y="3226164"/>
            <a:ext cx="669386" cy="0"/>
          </a:xfrm>
          <a:prstGeom prst="line">
            <a:avLst/>
          </a:prstGeom>
          <a:no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6401868" y="3234103"/>
            <a:ext cx="608533" cy="0"/>
          </a:xfrm>
          <a:prstGeom prst="line">
            <a:avLst/>
          </a:prstGeom>
          <a:noFill/>
          <a:ln w="38100" cap="flat" cmpd="sng" algn="ctr">
            <a:solidFill>
              <a:srgbClr val="FF0000"/>
            </a:solidFill>
            <a:prstDash val="solid"/>
            <a:round/>
            <a:headEnd type="none" w="med" len="med"/>
            <a:tailEnd type="none" w="med" len="med"/>
          </a:ln>
          <a:effectLst/>
        </p:spPr>
      </p:cxnSp>
      <p:sp>
        <p:nvSpPr>
          <p:cNvPr id="7" name="Oval 6"/>
          <p:cNvSpPr/>
          <p:nvPr/>
        </p:nvSpPr>
        <p:spPr>
          <a:xfrm>
            <a:off x="8778819" y="4249612"/>
            <a:ext cx="816061"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336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85800"/>
            <a:ext cx="8229600" cy="914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Ellsworth County Wheat</a:t>
            </a:r>
          </a:p>
        </p:txBody>
      </p:sp>
      <p:pic>
        <p:nvPicPr>
          <p:cNvPr id="3" name="Picture 2"/>
          <p:cNvPicPr/>
          <p:nvPr/>
        </p:nvPicPr>
        <p:blipFill>
          <a:blip r:embed="rId2"/>
          <a:stretch>
            <a:fillRect/>
          </a:stretch>
        </p:blipFill>
        <p:spPr>
          <a:xfrm>
            <a:off x="2671763" y="2154239"/>
            <a:ext cx="6845300" cy="2549525"/>
          </a:xfrm>
          <a:prstGeom prst="rect">
            <a:avLst/>
          </a:prstGeom>
        </p:spPr>
      </p:pic>
      <p:cxnSp>
        <p:nvCxnSpPr>
          <p:cNvPr id="5" name="Straight Connector 4"/>
          <p:cNvCxnSpPr/>
          <p:nvPr/>
        </p:nvCxnSpPr>
        <p:spPr bwMode="auto">
          <a:xfrm>
            <a:off x="8062827" y="3230590"/>
            <a:ext cx="608533" cy="0"/>
          </a:xfrm>
          <a:prstGeom prst="line">
            <a:avLst/>
          </a:prstGeom>
          <a:no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7212753" y="3238417"/>
            <a:ext cx="608533" cy="0"/>
          </a:xfrm>
          <a:prstGeom prst="line">
            <a:avLst/>
          </a:prstGeom>
          <a:noFill/>
          <a:ln w="38100" cap="flat" cmpd="sng" algn="ctr">
            <a:solidFill>
              <a:srgbClr val="FF0000"/>
            </a:solidFill>
            <a:prstDash val="solid"/>
            <a:round/>
            <a:headEnd type="none" w="med" len="med"/>
            <a:tailEnd type="none" w="med" len="med"/>
          </a:ln>
          <a:effectLst/>
        </p:spPr>
      </p:cxnSp>
      <p:sp>
        <p:nvSpPr>
          <p:cNvPr id="7" name="Oval 6"/>
          <p:cNvSpPr/>
          <p:nvPr/>
        </p:nvSpPr>
        <p:spPr>
          <a:xfrm>
            <a:off x="8787445" y="4200843"/>
            <a:ext cx="816061"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483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85800"/>
            <a:ext cx="8229600" cy="914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Ellsworth County Wheat</a:t>
            </a:r>
          </a:p>
        </p:txBody>
      </p:sp>
      <p:pic>
        <p:nvPicPr>
          <p:cNvPr id="3" name="Picture 2"/>
          <p:cNvPicPr/>
          <p:nvPr/>
        </p:nvPicPr>
        <p:blipFill>
          <a:blip r:embed="rId2"/>
          <a:stretch>
            <a:fillRect/>
          </a:stretch>
        </p:blipFill>
        <p:spPr>
          <a:xfrm>
            <a:off x="2671763" y="2154239"/>
            <a:ext cx="6843712" cy="2549525"/>
          </a:xfrm>
          <a:prstGeom prst="rect">
            <a:avLst/>
          </a:prstGeom>
        </p:spPr>
      </p:pic>
      <p:cxnSp>
        <p:nvCxnSpPr>
          <p:cNvPr id="5" name="Straight Connector 4"/>
          <p:cNvCxnSpPr/>
          <p:nvPr/>
        </p:nvCxnSpPr>
        <p:spPr bwMode="auto">
          <a:xfrm>
            <a:off x="7191559" y="3226164"/>
            <a:ext cx="669386" cy="0"/>
          </a:xfrm>
          <a:prstGeom prst="line">
            <a:avLst/>
          </a:prstGeom>
          <a:no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6423802" y="3225477"/>
            <a:ext cx="608533" cy="0"/>
          </a:xfrm>
          <a:prstGeom prst="line">
            <a:avLst/>
          </a:prstGeom>
          <a:noFill/>
          <a:ln w="38100" cap="flat" cmpd="sng" algn="ctr">
            <a:solidFill>
              <a:srgbClr val="FF0000"/>
            </a:solidFill>
            <a:prstDash val="solid"/>
            <a:round/>
            <a:headEnd type="none" w="med" len="med"/>
            <a:tailEnd type="none" w="med" len="med"/>
          </a:ln>
          <a:effectLst/>
        </p:spPr>
      </p:cxnSp>
      <p:sp>
        <p:nvSpPr>
          <p:cNvPr id="7" name="Oval 6"/>
          <p:cNvSpPr/>
          <p:nvPr/>
        </p:nvSpPr>
        <p:spPr>
          <a:xfrm>
            <a:off x="8787445" y="4248514"/>
            <a:ext cx="816061"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0268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85800"/>
            <a:ext cx="8229600" cy="914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Ellsworth County Wheat</a:t>
            </a:r>
          </a:p>
        </p:txBody>
      </p:sp>
      <p:pic>
        <p:nvPicPr>
          <p:cNvPr id="3" name="Picture 2"/>
          <p:cNvPicPr/>
          <p:nvPr/>
        </p:nvPicPr>
        <p:blipFill>
          <a:blip r:embed="rId2"/>
          <a:stretch>
            <a:fillRect/>
          </a:stretch>
        </p:blipFill>
        <p:spPr>
          <a:xfrm>
            <a:off x="2670176" y="2154239"/>
            <a:ext cx="6843713" cy="2549525"/>
          </a:xfrm>
          <a:prstGeom prst="rect">
            <a:avLst/>
          </a:prstGeom>
        </p:spPr>
      </p:pic>
      <p:cxnSp>
        <p:nvCxnSpPr>
          <p:cNvPr id="5" name="Straight Connector 4"/>
          <p:cNvCxnSpPr/>
          <p:nvPr/>
        </p:nvCxnSpPr>
        <p:spPr bwMode="auto">
          <a:xfrm>
            <a:off x="6389300" y="3217538"/>
            <a:ext cx="669386" cy="0"/>
          </a:xfrm>
          <a:prstGeom prst="line">
            <a:avLst/>
          </a:prstGeom>
          <a:no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8032254" y="3230598"/>
            <a:ext cx="608533" cy="0"/>
          </a:xfrm>
          <a:prstGeom prst="line">
            <a:avLst/>
          </a:prstGeom>
          <a:noFill/>
          <a:ln w="38100" cap="flat" cmpd="sng" algn="ctr">
            <a:solidFill>
              <a:srgbClr val="FF0000"/>
            </a:solidFill>
            <a:prstDash val="solid"/>
            <a:round/>
            <a:headEnd type="none" w="med" len="med"/>
            <a:tailEnd type="none" w="med" len="med"/>
          </a:ln>
          <a:effectLst/>
        </p:spPr>
      </p:cxnSp>
      <p:sp>
        <p:nvSpPr>
          <p:cNvPr id="7" name="Oval 6"/>
          <p:cNvSpPr/>
          <p:nvPr/>
        </p:nvSpPr>
        <p:spPr>
          <a:xfrm>
            <a:off x="8812234" y="4257140"/>
            <a:ext cx="816061"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996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85800"/>
            <a:ext cx="8229600" cy="914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Ellsworth County Wheat</a:t>
            </a:r>
          </a:p>
        </p:txBody>
      </p:sp>
      <p:pic>
        <p:nvPicPr>
          <p:cNvPr id="3" name="Picture 2"/>
          <p:cNvPicPr/>
          <p:nvPr/>
        </p:nvPicPr>
        <p:blipFill>
          <a:blip r:embed="rId2"/>
          <a:stretch>
            <a:fillRect/>
          </a:stretch>
        </p:blipFill>
        <p:spPr>
          <a:xfrm>
            <a:off x="2670176" y="2154239"/>
            <a:ext cx="6843713" cy="2549525"/>
          </a:xfrm>
          <a:prstGeom prst="rect">
            <a:avLst/>
          </a:prstGeom>
        </p:spPr>
      </p:pic>
      <p:cxnSp>
        <p:nvCxnSpPr>
          <p:cNvPr id="5" name="Straight Connector 4"/>
          <p:cNvCxnSpPr/>
          <p:nvPr/>
        </p:nvCxnSpPr>
        <p:spPr bwMode="auto">
          <a:xfrm>
            <a:off x="5587034" y="3226164"/>
            <a:ext cx="669386" cy="0"/>
          </a:xfrm>
          <a:prstGeom prst="line">
            <a:avLst/>
          </a:prstGeom>
          <a:no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7208809" y="3226164"/>
            <a:ext cx="608533" cy="0"/>
          </a:xfrm>
          <a:prstGeom prst="line">
            <a:avLst/>
          </a:prstGeom>
          <a:noFill/>
          <a:ln w="38100" cap="flat" cmpd="sng" algn="ctr">
            <a:solidFill>
              <a:srgbClr val="FF0000"/>
            </a:solidFill>
            <a:prstDash val="solid"/>
            <a:round/>
            <a:headEnd type="none" w="med" len="med"/>
            <a:tailEnd type="none" w="med" len="med"/>
          </a:ln>
          <a:effectLst/>
        </p:spPr>
      </p:cxnSp>
      <p:sp>
        <p:nvSpPr>
          <p:cNvPr id="7" name="Oval 6"/>
          <p:cNvSpPr/>
          <p:nvPr/>
        </p:nvSpPr>
        <p:spPr>
          <a:xfrm>
            <a:off x="8717327" y="4265766"/>
            <a:ext cx="816061"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57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71" y="5593152"/>
            <a:ext cx="84301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orbel" panose="020B0503020204020204"/>
                <a:ea typeface="+mn-ea"/>
                <a:cs typeface="+mn-cs"/>
              </a:rPr>
              <a:t>Map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a:t>
            </a:r>
            <a:r>
              <a:rPr kumimoji="0" lang="en-US" sz="900" b="0" i="0" u="none" strike="noStrike" kern="1200" cap="none" spc="0" normalizeH="0" baseline="0" noProof="0" dirty="0" smtClean="0">
                <a:ln>
                  <a:noFill/>
                </a:ln>
                <a:solidFill>
                  <a:prstClr val="black"/>
                </a:solidFill>
                <a:effectLst/>
                <a:uLnTx/>
                <a:uFillTx/>
                <a:latin typeface="Corbel" panose="020B0503020204020204"/>
                <a:ea typeface="+mn-ea"/>
                <a:cs typeface="+mn-cs"/>
                <a:hlinkClick r:id="rId2"/>
              </a:rPr>
              <a:t>www.agmanager.info/ag-policy/arc-co-20162017-projected-payment-maps/20162017-kansas-arc-co-wheat-projections</a:t>
            </a:r>
            <a:endPar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extBox 5"/>
          <p:cNvSpPr txBox="1"/>
          <p:nvPr/>
        </p:nvSpPr>
        <p:spPr>
          <a:xfrm>
            <a:off x="1981201" y="419295"/>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2016/2017 ARC-CO </a:t>
            </a: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Estimated Payments for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Wheat</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5721" y="788628"/>
            <a:ext cx="9289600" cy="4853782"/>
          </a:xfrm>
        </p:spPr>
      </p:pic>
    </p:spTree>
    <p:extLst>
      <p:ext uri="{BB962C8B-B14F-4D97-AF65-F5344CB8AC3E}">
        <p14:creationId xmlns:p14="http://schemas.microsoft.com/office/powerpoint/2010/main" val="110454707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71" y="5593152"/>
            <a:ext cx="8430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http://www.agmanager.info/ag-policy/arc-co-20162017-percentage-maps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326787" y="498861"/>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2016/2017 ARC-CO Yield Percentage for Corn</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071" y="1009419"/>
            <a:ext cx="8681463" cy="4572000"/>
          </a:xfrm>
          <a:prstGeom prst="rect">
            <a:avLst/>
          </a:prstGeom>
        </p:spPr>
      </p:pic>
    </p:spTree>
    <p:extLst>
      <p:ext uri="{BB962C8B-B14F-4D97-AF65-F5344CB8AC3E}">
        <p14:creationId xmlns:p14="http://schemas.microsoft.com/office/powerpoint/2010/main" val="31815135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71" y="5593152"/>
            <a:ext cx="8430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http://www.agmanager.info/ag-policy/arc-co-20162017-percentage-maps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167712"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2016/2017 ARC-CO Yield Percentage for Irrigated Corn</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731" y="1384223"/>
            <a:ext cx="7773290" cy="4114800"/>
          </a:xfrm>
          <a:prstGeom prst="rect">
            <a:avLst/>
          </a:prstGeom>
        </p:spPr>
      </p:pic>
    </p:spTree>
    <p:extLst>
      <p:ext uri="{BB962C8B-B14F-4D97-AF65-F5344CB8AC3E}">
        <p14:creationId xmlns:p14="http://schemas.microsoft.com/office/powerpoint/2010/main" val="34206606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71" y="5593152"/>
            <a:ext cx="8430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http://www.agmanager.info/ag-policy/arc-co-20162017-percentage-maps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224222"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2016/2017 ARC-CO Yield Percentage for Dryland Corn</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222" y="1266742"/>
            <a:ext cx="7857732" cy="4114800"/>
          </a:xfrm>
          <a:prstGeom prst="rect">
            <a:avLst/>
          </a:prstGeom>
        </p:spPr>
      </p:pic>
    </p:spTree>
    <p:extLst>
      <p:ext uri="{BB962C8B-B14F-4D97-AF65-F5344CB8AC3E}">
        <p14:creationId xmlns:p14="http://schemas.microsoft.com/office/powerpoint/2010/main" val="110756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Repayment Capacity Summary</a:t>
            </a:r>
            <a:endParaRPr lang="en-US" dirty="0"/>
          </a:p>
        </p:txBody>
      </p:sp>
      <p:sp>
        <p:nvSpPr>
          <p:cNvPr id="7171" name="Rectangle 9"/>
          <p:cNvSpPr>
            <a:spLocks noGrp="1" noChangeArrowheads="1"/>
          </p:cNvSpPr>
          <p:nvPr>
            <p:ph idx="1"/>
          </p:nvPr>
        </p:nvSpPr>
        <p:spPr>
          <a:xfrm>
            <a:off x="1981200" y="1905001"/>
            <a:ext cx="8229600" cy="4221163"/>
          </a:xfrm>
        </p:spPr>
        <p:txBody>
          <a:bodyPr>
            <a:normAutofit/>
          </a:bodyPr>
          <a:lstStyle/>
          <a:p>
            <a:pPr eaLnBrk="1" hangingPunct="1"/>
            <a:r>
              <a:rPr lang="en-US" sz="2400" dirty="0">
                <a:latin typeface="Calibri" pitchFamily="34" charset="0"/>
              </a:rPr>
              <a:t>Repayment capacity is an important issue</a:t>
            </a:r>
          </a:p>
          <a:p>
            <a:pPr eaLnBrk="1" hangingPunct="1"/>
            <a:r>
              <a:rPr lang="en-US" sz="2400" dirty="0">
                <a:latin typeface="Calibri" pitchFamily="34" charset="0"/>
              </a:rPr>
              <a:t>The repayment situation has deteriorated</a:t>
            </a:r>
          </a:p>
          <a:p>
            <a:pPr lvl="1"/>
            <a:r>
              <a:rPr lang="en-US" sz="2000" dirty="0">
                <a:latin typeface="Calibri" pitchFamily="34" charset="0"/>
              </a:rPr>
              <a:t>2015 repayment capacity in Kansas was the lowest since 1981</a:t>
            </a:r>
          </a:p>
          <a:p>
            <a:pPr lvl="1"/>
            <a:r>
              <a:rPr lang="en-US" sz="2000" dirty="0">
                <a:latin typeface="Calibri" pitchFamily="34" charset="0"/>
              </a:rPr>
              <a:t>2016 looks to be a continuation of 2015</a:t>
            </a:r>
          </a:p>
          <a:p>
            <a:pPr lvl="1"/>
            <a:r>
              <a:rPr lang="en-US" sz="2000" dirty="0">
                <a:latin typeface="Calibri" pitchFamily="34" charset="0"/>
              </a:rPr>
              <a:t>2017 could be more negative yet unless adjustments are made</a:t>
            </a:r>
          </a:p>
          <a:p>
            <a:pPr eaLnBrk="1" hangingPunct="1"/>
            <a:endParaRPr lang="en-US" sz="2400" dirty="0">
              <a:latin typeface="Calibri" pitchFamily="34" charset="0"/>
            </a:endParaRPr>
          </a:p>
        </p:txBody>
      </p:sp>
    </p:spTree>
    <p:extLst>
      <p:ext uri="{BB962C8B-B14F-4D97-AF65-F5344CB8AC3E}">
        <p14:creationId xmlns:p14="http://schemas.microsoft.com/office/powerpoint/2010/main" val="196239239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81200" y="125089"/>
            <a:ext cx="8229600" cy="567771"/>
          </a:xfrm>
        </p:spPr>
        <p:txBody>
          <a:bodyPr/>
          <a:lstStyle/>
          <a:p>
            <a:r>
              <a:rPr lang="en-US" sz="2400" dirty="0">
                <a:solidFill>
                  <a:srgbClr val="660066"/>
                </a:solidFill>
                <a:latin typeface="Adobe Caslon Pro" panose="0205050205050A020403" pitchFamily="18" charset="0"/>
              </a:rPr>
              <a:t>Why Ringgold County Iowa Corn Example?</a:t>
            </a:r>
          </a:p>
        </p:txBody>
      </p:sp>
      <p:sp>
        <p:nvSpPr>
          <p:cNvPr id="7" name="Rectangle 6"/>
          <p:cNvSpPr/>
          <p:nvPr/>
        </p:nvSpPr>
        <p:spPr>
          <a:xfrm>
            <a:off x="1701112" y="780686"/>
            <a:ext cx="8686800" cy="7509748"/>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0066"/>
                </a:solidFill>
                <a:effectLst/>
                <a:uLnTx/>
                <a:uFillTx/>
                <a:latin typeface="Adobe Caslon Pro" panose="0205050205050A020403" pitchFamily="18" charset="0"/>
                <a:ea typeface="+mn-ea"/>
                <a:cs typeface="+mn-cs"/>
              </a:rPr>
              <a:t>Iowa drives Ag Public Policy because it is the one Ag state all Presidents visit.</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Iowa example answers the question why did Northern Iowa receive “large” ARC payments and Southern Iowa none?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Why didn’t ARC provide shallow loss coverage?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rPr>
              <a:t>Multiple year county yield and price losses has made the ARC coverage less than many farmers expected.</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660066"/>
                </a:solidFill>
                <a:effectLst/>
                <a:uLnTx/>
                <a:uFillTx/>
                <a:latin typeface="Adobe Caslon Pro" panose="0205050205050A020403" pitchFamily="18" charset="0"/>
                <a:ea typeface="+mn-ea"/>
                <a:cs typeface="+mn-cs"/>
              </a:rPr>
              <a:t>In 2018/19 counties with yield equal to the county’s 5 year Olympic average yield will likely require a MYA corn price below $3.18 to trigger ARC payments, unless there is a major change in the market in 2017. </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Did farmers fully understand the impact of the yield averaging method when they selected between PLC &amp; ARC?</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685800" marR="0" lvl="1"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457200" marR="0" lvl="1"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457200" marR="0" lvl="1"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99"/>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p:txBody>
      </p:sp>
    </p:spTree>
    <p:extLst>
      <p:ext uri="{BB962C8B-B14F-4D97-AF65-F5344CB8AC3E}">
        <p14:creationId xmlns:p14="http://schemas.microsoft.com/office/powerpoint/2010/main" val="26740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501" t="17187" r="4999" b="26563"/>
          <a:stretch/>
        </p:blipFill>
        <p:spPr>
          <a:xfrm>
            <a:off x="1524000" y="470845"/>
            <a:ext cx="9052560" cy="6035040"/>
          </a:xfrm>
          <a:prstGeom prst="rect">
            <a:avLst/>
          </a:prstGeom>
        </p:spPr>
      </p:pic>
      <p:sp>
        <p:nvSpPr>
          <p:cNvPr id="6" name="Oval 5"/>
          <p:cNvSpPr/>
          <p:nvPr/>
        </p:nvSpPr>
        <p:spPr>
          <a:xfrm>
            <a:off x="4525547" y="5578520"/>
            <a:ext cx="897667" cy="502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25" dirty="0"/>
              <a:t>`</a:t>
            </a:r>
          </a:p>
        </p:txBody>
      </p:sp>
      <p:sp>
        <p:nvSpPr>
          <p:cNvPr id="7" name="Title 2"/>
          <p:cNvSpPr txBox="1">
            <a:spLocks/>
          </p:cNvSpPr>
          <p:nvPr/>
        </p:nvSpPr>
        <p:spPr bwMode="auto">
          <a:xfrm>
            <a:off x="2010598" y="26808"/>
            <a:ext cx="7495698" cy="4684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buClrTx/>
              <a:buSzTx/>
              <a:buFontTx/>
            </a:pPr>
            <a:r>
              <a:rPr lang="en-US" sz="2200" kern="0" dirty="0">
                <a:solidFill>
                  <a:srgbClr val="660066"/>
                </a:solidFill>
                <a:effectLst/>
                <a:latin typeface="Comic Sans MS" panose="030F0702030302020204" pitchFamily="66" charset="0"/>
              </a:rPr>
              <a:t>2014 &amp; 2015 Combined Iowa Corn ARC Payments`</a:t>
            </a:r>
          </a:p>
        </p:txBody>
      </p:sp>
    </p:spTree>
    <p:extLst>
      <p:ext uri="{BB962C8B-B14F-4D97-AF65-F5344CB8AC3E}">
        <p14:creationId xmlns:p14="http://schemas.microsoft.com/office/powerpoint/2010/main" val="2109301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1981200" y="685801"/>
            <a:ext cx="7495698" cy="502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Actual &amp; Estimated MYA Prices for Major Crops</a:t>
            </a:r>
            <a:r>
              <a:rPr kumimoji="0" lang="en-US" sz="2200" b="0" i="0" u="none" strike="noStrike" kern="0" cap="none" spc="0" normalizeH="0" baseline="30000" noProof="0" dirty="0">
                <a:ln>
                  <a:noFill/>
                </a:ln>
                <a:solidFill>
                  <a:srgbClr val="660066"/>
                </a:solidFill>
                <a:effectLst/>
                <a:uLnTx/>
                <a:uFillTx/>
                <a:latin typeface="Adobe Caslon Pro" panose="0205050205050A020403" pitchFamily="18" charset="0"/>
                <a:ea typeface="+mj-ea"/>
                <a:cs typeface="+mj-cs"/>
              </a:rPr>
              <a:t>a</a:t>
            </a:r>
          </a:p>
        </p:txBody>
      </p:sp>
      <p:pic>
        <p:nvPicPr>
          <p:cNvPr id="6" name="Picture 5"/>
          <p:cNvPicPr/>
          <p:nvPr>
            <p:extLst/>
          </p:nvPr>
        </p:nvPicPr>
        <p:blipFill>
          <a:blip r:embed="rId2"/>
          <a:stretch>
            <a:fillRect/>
          </a:stretch>
        </p:blipFill>
        <p:spPr>
          <a:xfrm>
            <a:off x="1524000" y="2057400"/>
            <a:ext cx="8421051" cy="4184332"/>
          </a:xfrm>
          <a:prstGeom prst="rect">
            <a:avLst/>
          </a:prstGeom>
        </p:spPr>
      </p:pic>
    </p:spTree>
    <p:extLst>
      <p:ext uri="{BB962C8B-B14F-4D97-AF65-F5344CB8AC3E}">
        <p14:creationId xmlns:p14="http://schemas.microsoft.com/office/powerpoint/2010/main" val="20005647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extLst/>
          </p:nvPr>
        </p:nvPicPr>
        <p:blipFill>
          <a:blip r:embed="rId2"/>
          <a:stretch>
            <a:fillRect/>
          </a:stretch>
        </p:blipFill>
        <p:spPr>
          <a:xfrm>
            <a:off x="2636812" y="844227"/>
            <a:ext cx="7030525" cy="5029200"/>
          </a:xfrm>
          <a:prstGeom prst="rect">
            <a:avLst/>
          </a:prstGeom>
        </p:spPr>
      </p:pic>
      <p:sp>
        <p:nvSpPr>
          <p:cNvPr id="3" name="Title 2"/>
          <p:cNvSpPr txBox="1">
            <a:spLocks/>
          </p:cNvSpPr>
          <p:nvPr/>
        </p:nvSpPr>
        <p:spPr bwMode="auto">
          <a:xfrm>
            <a:off x="1808675" y="130555"/>
            <a:ext cx="8686800" cy="7136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Actual &amp; Estimated Price Loss Coverage (PLC) Payment Rate for Major Crops</a:t>
            </a:r>
            <a:endParaRPr kumimoji="0" lang="en-US" sz="2200" b="0" i="0" u="none" strike="noStrike" kern="0" cap="none" spc="0" normalizeH="0" baseline="30000" noProof="0" dirty="0">
              <a:ln>
                <a:noFill/>
              </a:ln>
              <a:solidFill>
                <a:srgbClr val="660066"/>
              </a:solidFill>
              <a:effectLst/>
              <a:uLnTx/>
              <a:uFillTx/>
              <a:latin typeface="Adobe Caslon Pro" panose="0205050205050A020403" pitchFamily="18" charset="0"/>
              <a:ea typeface="+mj-ea"/>
              <a:cs typeface="+mj-cs"/>
            </a:endParaRPr>
          </a:p>
        </p:txBody>
      </p:sp>
    </p:spTree>
    <p:extLst>
      <p:ext uri="{BB962C8B-B14F-4D97-AF65-F5344CB8AC3E}">
        <p14:creationId xmlns:p14="http://schemas.microsoft.com/office/powerpoint/2010/main" val="22425436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extLst/>
          </p:nvPr>
        </p:nvPicPr>
        <p:blipFill>
          <a:blip r:embed="rId3"/>
          <a:stretch>
            <a:fillRect/>
          </a:stretch>
        </p:blipFill>
        <p:spPr>
          <a:xfrm>
            <a:off x="2438401" y="659923"/>
            <a:ext cx="5819099" cy="1229745"/>
          </a:xfrm>
          <a:prstGeom prst="rect">
            <a:avLst/>
          </a:prstGeom>
        </p:spPr>
      </p:pic>
      <p:sp>
        <p:nvSpPr>
          <p:cNvPr id="8" name="Title 2"/>
          <p:cNvSpPr txBox="1">
            <a:spLocks/>
          </p:cNvSpPr>
          <p:nvPr/>
        </p:nvSpPr>
        <p:spPr bwMode="auto">
          <a:xfrm>
            <a:off x="1981200" y="1883489"/>
            <a:ext cx="7495698" cy="3871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Actual &amp; Estimated Ringgold, Co. IA, ARC Payments</a:t>
            </a:r>
          </a:p>
        </p:txBody>
      </p:sp>
      <p:sp>
        <p:nvSpPr>
          <p:cNvPr id="9" name="Title 2"/>
          <p:cNvSpPr txBox="1">
            <a:spLocks/>
          </p:cNvSpPr>
          <p:nvPr/>
        </p:nvSpPr>
        <p:spPr bwMode="auto">
          <a:xfrm>
            <a:off x="1981200" y="173655"/>
            <a:ext cx="7495698" cy="502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660066"/>
                </a:solidFill>
                <a:effectLst/>
                <a:uLnTx/>
                <a:uFillTx/>
                <a:latin typeface="Adobe Caslon Pro" panose="0205050205050A020403" pitchFamily="18" charset="0"/>
                <a:ea typeface="+mj-ea"/>
                <a:cs typeface="+mj-cs"/>
              </a:rPr>
              <a:t>Historical Yields and MYA Prices for Ringgold, Co. IA</a:t>
            </a:r>
          </a:p>
        </p:txBody>
      </p:sp>
      <p:pic>
        <p:nvPicPr>
          <p:cNvPr id="5" name="Picture 4"/>
          <p:cNvPicPr/>
          <p:nvPr>
            <p:extLst/>
          </p:nvPr>
        </p:nvPicPr>
        <p:blipFill>
          <a:blip r:embed="rId4"/>
          <a:stretch>
            <a:fillRect/>
          </a:stretch>
        </p:blipFill>
        <p:spPr>
          <a:xfrm>
            <a:off x="2209800" y="2424113"/>
            <a:ext cx="7086600" cy="3290887"/>
          </a:xfrm>
          <a:prstGeom prst="rect">
            <a:avLst/>
          </a:prstGeom>
        </p:spPr>
      </p:pic>
    </p:spTree>
    <p:extLst>
      <p:ext uri="{BB962C8B-B14F-4D97-AF65-F5344CB8AC3E}">
        <p14:creationId xmlns:p14="http://schemas.microsoft.com/office/powerpoint/2010/main" val="30638612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29712" y="0"/>
            <a:ext cx="8229600" cy="914400"/>
          </a:xfrm>
        </p:spPr>
        <p:txBody>
          <a:bodyPr/>
          <a:lstStyle/>
          <a:p>
            <a:r>
              <a:rPr lang="en-US" sz="2400" dirty="0">
                <a:solidFill>
                  <a:srgbClr val="660066"/>
                </a:solidFill>
                <a:latin typeface="Adobe Caslon Pro" panose="0205050205050A020403" pitchFamily="18" charset="0"/>
              </a:rPr>
              <a:t>I Picked the wrong ^&amp;*## Program!</a:t>
            </a:r>
          </a:p>
        </p:txBody>
      </p:sp>
      <p:sp>
        <p:nvSpPr>
          <p:cNvPr id="7" name="Rectangle 6"/>
          <p:cNvSpPr/>
          <p:nvPr/>
        </p:nvSpPr>
        <p:spPr>
          <a:xfrm>
            <a:off x="0" y="1143000"/>
            <a:ext cx="12192000" cy="4070345"/>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ARC is a revenue guarantee so if a county has a yield higher than their “expected” or “average” county yield and it eliminates the ARC payment, then help is not needed from the government because farmers met their revenue guarantee.  </a:t>
            </a: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Multiple year losses drive down the 5 year Olympic Average Yield.  Ringgold County had a crop bust in 2010 and 2012 and a low yield in 2011.  In a 5-year Olympic average yield 2 of the 3 yields are low that are included in the 3 year average.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The key question is does the 5 year Olympic average yield represent the “normal” Ringgold County, IA yield or does the 133 bu. crop insurance T-yield represent the “normal” yield?  If ARC is using a below normal yield, then the ARC revenue guarantees will be low.</a:t>
            </a: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p:txBody>
      </p:sp>
    </p:spTree>
    <p:extLst>
      <p:ext uri="{BB962C8B-B14F-4D97-AF65-F5344CB8AC3E}">
        <p14:creationId xmlns:p14="http://schemas.microsoft.com/office/powerpoint/2010/main" val="26697879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29712" y="0"/>
            <a:ext cx="8229600" cy="914400"/>
          </a:xfrm>
        </p:spPr>
        <p:txBody>
          <a:bodyPr/>
          <a:lstStyle/>
          <a:p>
            <a:r>
              <a:rPr lang="en-US" sz="2400" dirty="0">
                <a:solidFill>
                  <a:srgbClr val="660066"/>
                </a:solidFill>
                <a:latin typeface="Adobe Caslon Pro" panose="0205050205050A020403" pitchFamily="18" charset="0"/>
              </a:rPr>
              <a:t>I Picked the wrong ^&amp;*## Program!</a:t>
            </a:r>
          </a:p>
        </p:txBody>
      </p:sp>
      <p:sp>
        <p:nvSpPr>
          <p:cNvPr id="7" name="Rectangle 6"/>
          <p:cNvSpPr/>
          <p:nvPr/>
        </p:nvSpPr>
        <p:spPr>
          <a:xfrm>
            <a:off x="-51488" y="2057400"/>
            <a:ext cx="12192000" cy="2900794"/>
          </a:xfrm>
          <a:prstGeom prst="rect">
            <a:avLst/>
          </a:prstGeom>
        </p:spPr>
        <p:txBody>
          <a:bodyPr wrap="square">
            <a:spAutoFit/>
          </a:bodyPr>
          <a:lstStyle/>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4"/>
              <a:tabLst/>
              <a:defRPr/>
            </a:pPr>
            <a:r>
              <a:rPr kumimoji="0" lang="en-US" sz="1800" b="0" i="0" u="none" strike="noStrike" kern="0" cap="none" spc="0" normalizeH="0" baseline="0" noProof="0" dirty="0">
                <a:ln>
                  <a:noFill/>
                </a:ln>
                <a:solidFill>
                  <a:srgbClr val="660066"/>
                </a:solidFill>
                <a:effectLst/>
                <a:uLnTx/>
                <a:uFillTx/>
                <a:latin typeface="Adobe Caslon Pro" panose="0205050205050A020403" pitchFamily="18" charset="0"/>
                <a:ea typeface="+mn-ea"/>
                <a:cs typeface="+mn-cs"/>
              </a:rPr>
              <a:t>So if the ARC is not effective coverage, then they should just buy a higher crop insurance coverage level or add Supplemental Coverage.  Right?</a:t>
            </a: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4"/>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Tx/>
              <a:buSzTx/>
              <a:buFont typeface="+mj-lt"/>
              <a:buAutoNum type="arabicPeriod" startAt="4"/>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There is a good chance that corn in Ringgold County Iowa will Receive no ARC payments for the entire 5 years of the program.</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startAt="4"/>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914400" marR="0" lvl="1" indent="-457200" algn="l" defTabSz="914400" rtl="0" eaLnBrk="1" fontAlgn="auto" latinLnBrk="0" hangingPunct="1">
              <a:lnSpc>
                <a:spcPct val="90000"/>
              </a:lnSpc>
              <a:spcBef>
                <a:spcPts val="0"/>
              </a:spcBef>
              <a:spcAft>
                <a:spcPts val="0"/>
              </a:spcAft>
              <a:buClrTx/>
              <a:buSzTx/>
              <a:buFont typeface="+mj-lt"/>
              <a:buAutoNum type="alphaLcPeriod"/>
              <a:tabLst/>
              <a:defRPr/>
            </a:pPr>
            <a:r>
              <a:rPr kumimoji="0" lang="en-US" sz="1800" b="0" i="0" u="none" strike="noStrike" kern="0" cap="none" spc="0" normalizeH="0" baseline="0" noProof="0" dirty="0">
                <a:ln>
                  <a:noFill/>
                </a:ln>
                <a:solidFill>
                  <a:srgbClr val="000066"/>
                </a:solidFill>
                <a:effectLst/>
                <a:uLnTx/>
                <a:uFillTx/>
                <a:latin typeface="Adobe Caslon Pro" panose="0205050205050A020403" pitchFamily="18" charset="0"/>
                <a:ea typeface="+mn-ea"/>
                <a:cs typeface="+mn-cs"/>
              </a:rPr>
              <a:t>No payment scenario for Ringgold will require an average yield (100% T-Yield) or better in 2017 and 2018, and no change in current market conditions.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p:txBody>
      </p:sp>
    </p:spTree>
    <p:extLst>
      <p:ext uri="{BB962C8B-B14F-4D97-AF65-F5344CB8AC3E}">
        <p14:creationId xmlns:p14="http://schemas.microsoft.com/office/powerpoint/2010/main" val="1386104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69" y="5593152"/>
            <a:ext cx="84301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http://www.agmanager.info/ag-policy/arc-co-payment-maps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438400"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2014 &amp; 2015 Combined ARC-CO Wheat Payments</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251" y="1266742"/>
            <a:ext cx="7918398" cy="4114800"/>
          </a:xfrm>
          <a:prstGeom prst="rect">
            <a:avLst/>
          </a:prstGeom>
        </p:spPr>
      </p:pic>
    </p:spTree>
    <p:extLst>
      <p:ext uri="{BB962C8B-B14F-4D97-AF65-F5344CB8AC3E}">
        <p14:creationId xmlns:p14="http://schemas.microsoft.com/office/powerpoint/2010/main" val="192803177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69" y="5593152"/>
            <a:ext cx="84301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http://www.agmanager.info/ag-policy/arc-co-payment-maps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1981200"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2014 &amp; 2015 Combined ARC-CO Corn Payments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52" y="1266742"/>
            <a:ext cx="7933196" cy="4114800"/>
          </a:xfrm>
          <a:prstGeom prst="rect">
            <a:avLst/>
          </a:prstGeom>
        </p:spPr>
      </p:pic>
    </p:spTree>
    <p:extLst>
      <p:ext uri="{BB962C8B-B14F-4D97-AF65-F5344CB8AC3E}">
        <p14:creationId xmlns:p14="http://schemas.microsoft.com/office/powerpoint/2010/main" val="22188123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69" y="5593152"/>
            <a:ext cx="84301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http://www.agmanager.info/ag-policy/arc-co-payment-maps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162556"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2014 &amp; 2015 Combined ARC-CO Corn Payments-Irrigated</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98" y="1268189"/>
            <a:ext cx="7923504" cy="4111906"/>
          </a:xfrm>
          <a:prstGeom prst="rect">
            <a:avLst/>
          </a:prstGeom>
        </p:spPr>
      </p:pic>
    </p:spTree>
    <p:extLst>
      <p:ext uri="{BB962C8B-B14F-4D97-AF65-F5344CB8AC3E}">
        <p14:creationId xmlns:p14="http://schemas.microsoft.com/office/powerpoint/2010/main" val="62824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0" y="304801"/>
            <a:ext cx="7886700" cy="1325563"/>
          </a:xfrm>
        </p:spPr>
        <p:txBody>
          <a:bodyPr/>
          <a:lstStyle/>
          <a:p>
            <a:r>
              <a:rPr lang="en-US" dirty="0" smtClean="0"/>
              <a:t>The Farm Safety Net</a:t>
            </a:r>
            <a:endParaRPr lang="en-US" dirty="0"/>
          </a:p>
        </p:txBody>
      </p:sp>
      <p:sp>
        <p:nvSpPr>
          <p:cNvPr id="8" name="Content Placeholder 7"/>
          <p:cNvSpPr>
            <a:spLocks noGrp="1"/>
          </p:cNvSpPr>
          <p:nvPr>
            <p:ph idx="1"/>
          </p:nvPr>
        </p:nvSpPr>
        <p:spPr>
          <a:xfrm>
            <a:off x="1803400" y="1981200"/>
            <a:ext cx="8610600" cy="3429000"/>
          </a:xfrm>
        </p:spPr>
        <p:txBody>
          <a:bodyPr>
            <a:normAutofit/>
          </a:bodyPr>
          <a:lstStyle/>
          <a:p>
            <a:r>
              <a:rPr lang="en-US" sz="2400" dirty="0"/>
              <a:t>Crop Revenue Insurance</a:t>
            </a:r>
          </a:p>
          <a:p>
            <a:pPr lvl="1"/>
            <a:r>
              <a:rPr lang="en-US" sz="2000" dirty="0"/>
              <a:t>Prices are set in February for corn based on the December futures contract</a:t>
            </a:r>
          </a:p>
          <a:p>
            <a:pPr lvl="1"/>
            <a:r>
              <a:rPr lang="en-US" sz="2000" dirty="0"/>
              <a:t>Prices are set from August 15</a:t>
            </a:r>
            <a:r>
              <a:rPr lang="en-US" sz="2000" baseline="30000" dirty="0"/>
              <a:t>th</a:t>
            </a:r>
            <a:r>
              <a:rPr lang="en-US" sz="2000" dirty="0"/>
              <a:t> to September 14</a:t>
            </a:r>
            <a:r>
              <a:rPr lang="en-US" sz="2000" baseline="30000" dirty="0"/>
              <a:t>th</a:t>
            </a:r>
            <a:r>
              <a:rPr lang="en-US" sz="2000" dirty="0"/>
              <a:t> for wheat in Kansas based on the July futures KCBT contract </a:t>
            </a:r>
          </a:p>
          <a:p>
            <a:pPr lvl="1"/>
            <a:r>
              <a:rPr lang="en-US" sz="2000" dirty="0"/>
              <a:t>Prices and thus revenue are only protected within the season, not across seasons</a:t>
            </a:r>
          </a:p>
          <a:p>
            <a:pPr>
              <a:buNone/>
            </a:pPr>
            <a:endParaRPr lang="en-US" sz="3200" dirty="0"/>
          </a:p>
          <a:p>
            <a:endParaRPr lang="en-US" sz="2400" dirty="0"/>
          </a:p>
        </p:txBody>
      </p:sp>
    </p:spTree>
    <p:extLst>
      <p:ext uri="{BB962C8B-B14F-4D97-AF65-F5344CB8AC3E}">
        <p14:creationId xmlns:p14="http://schemas.microsoft.com/office/powerpoint/2010/main" val="205239149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369" y="5593152"/>
            <a:ext cx="84301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Maps can be found at </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hlinkClick r:id="rId2"/>
              </a:rPr>
              <a:t>http://www.agmanager.info/ag-policy/arc-co-payment-maps</a:t>
            </a: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(also maps for Corn, Soybeans and Sorghum with each irrigation practice) </a:t>
            </a:r>
          </a:p>
        </p:txBody>
      </p:sp>
      <p:sp>
        <p:nvSpPr>
          <p:cNvPr id="2" name="TextBox 1"/>
          <p:cNvSpPr txBox="1"/>
          <p:nvPr/>
        </p:nvSpPr>
        <p:spPr>
          <a:xfrm>
            <a:off x="2147664" y="685800"/>
            <a:ext cx="752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2014 &amp; 2015 Combined ARC-CO Corn Payments-Dryland</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016" y="1306673"/>
            <a:ext cx="8060867" cy="4201314"/>
          </a:xfrm>
          <a:prstGeom prst="rect">
            <a:avLst/>
          </a:prstGeom>
        </p:spPr>
      </p:pic>
    </p:spTree>
    <p:extLst>
      <p:ext uri="{BB962C8B-B14F-4D97-AF65-F5344CB8AC3E}">
        <p14:creationId xmlns:p14="http://schemas.microsoft.com/office/powerpoint/2010/main" val="9667717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981200" y="118030"/>
            <a:ext cx="8229600" cy="567771"/>
          </a:xfrm>
        </p:spPr>
        <p:txBody>
          <a:bodyPr/>
          <a:lstStyle/>
          <a:p>
            <a:r>
              <a:rPr lang="en-US" sz="2400" dirty="0">
                <a:solidFill>
                  <a:srgbClr val="660066"/>
                </a:solidFill>
                <a:latin typeface="Adobe Caslon Pro" panose="0205050205050A020403" pitchFamily="18" charset="0"/>
              </a:rPr>
              <a:t>Summary on Selecting ARC vs PLC</a:t>
            </a:r>
          </a:p>
        </p:txBody>
      </p:sp>
      <p:sp>
        <p:nvSpPr>
          <p:cNvPr id="7" name="Rectangle 6"/>
          <p:cNvSpPr/>
          <p:nvPr/>
        </p:nvSpPr>
        <p:spPr>
          <a:xfrm>
            <a:off x="1701112" y="780687"/>
            <a:ext cx="8686800" cy="4462760"/>
          </a:xfrm>
          <a:prstGeom prst="rect">
            <a:avLst/>
          </a:prstGeom>
        </p:spPr>
        <p:txBody>
          <a:bodyPr wrap="square">
            <a:spAutoFit/>
          </a:bodyPr>
          <a:lstStyle/>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FF0000"/>
                </a:solidFill>
                <a:effectLst/>
                <a:uLnTx/>
                <a:uFillTx/>
                <a:latin typeface="Adobe Caslon Pro" panose="0205050205050A020403" pitchFamily="18" charset="0"/>
                <a:ea typeface="+mn-ea"/>
                <a:cs typeface="+mn-cs"/>
              </a:rPr>
              <a:t>If farmers had a do over, ARC enrolled farmers would likely switch milo and wheat to PLC, but not soybeans.  Corn will depend on the county yield distribution and the FSA approved farm program corn yield.</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A50021"/>
                </a:solidFill>
                <a:effectLst/>
                <a:uLnTx/>
                <a:uFillTx/>
                <a:latin typeface="Adobe Caslon Pro" panose="0205050205050A020403" pitchFamily="18" charset="0"/>
                <a:ea typeface="+mn-ea"/>
                <a:cs typeface="+mn-cs"/>
              </a:rPr>
              <a:t>When farmers signed up for ARC, many were worried about low yields over the next 5 years.  If 2016 had been a drought year then unlikely PLC would have paid, but ARC would have paid in counties with low yields.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rPr>
              <a:t>MYA price does not account for basis nor does crop insurance.</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8000"/>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rPr>
              <a:t>There is nothing to cause the MYA price to converge with local cash or futures.</a:t>
            </a: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1800" b="0" i="0" u="none" strike="noStrike" kern="0" cap="none" spc="0" normalizeH="0" baseline="0" noProof="0" dirty="0">
              <a:ln>
                <a:noFill/>
              </a:ln>
              <a:solidFill>
                <a:srgbClr val="003366"/>
              </a:solidFill>
              <a:effectLst/>
              <a:uLnTx/>
              <a:uFillTx/>
              <a:latin typeface="Adobe Caslon Pro" panose="0205050205050A020403" pitchFamily="18" charset="0"/>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Adobe Caslon Pro" panose="0205050205050A020403" pitchFamily="18" charset="0"/>
                <a:ea typeface="+mn-ea"/>
                <a:cs typeface="+mn-cs"/>
              </a:rPr>
              <a:t>A return to normal wheat crop production levels will likely cause convergence between futures and cash.</a:t>
            </a:r>
            <a:endParaRPr kumimoji="0" lang="en-US" sz="1800" b="0" i="0" u="none" strike="noStrike" kern="0" cap="none" spc="0" normalizeH="0" baseline="0" noProof="0" dirty="0">
              <a:ln>
                <a:noFill/>
              </a:ln>
              <a:solidFill>
                <a:srgbClr val="800080"/>
              </a:solidFill>
              <a:effectLst/>
              <a:uLnTx/>
              <a:uFillTx/>
              <a:latin typeface="Adobe Caslon Pro" panose="0205050205050A020403" pitchFamily="18" charset="0"/>
              <a:ea typeface="+mn-ea"/>
              <a:cs typeface="+mn-cs"/>
            </a:endParaRPr>
          </a:p>
        </p:txBody>
      </p:sp>
    </p:spTree>
    <p:extLst>
      <p:ext uri="{BB962C8B-B14F-4D97-AF65-F5344CB8AC3E}">
        <p14:creationId xmlns:p14="http://schemas.microsoft.com/office/powerpoint/2010/main" val="402523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0" t="3126" r="1250" b="7812"/>
          <a:stretch/>
        </p:blipFill>
        <p:spPr>
          <a:xfrm>
            <a:off x="2438400" y="228600"/>
            <a:ext cx="7665913" cy="5602014"/>
          </a:xfrm>
          <a:prstGeom prst="rect">
            <a:avLst/>
          </a:prstGeom>
        </p:spPr>
      </p:pic>
    </p:spTree>
    <p:extLst>
      <p:ext uri="{BB962C8B-B14F-4D97-AF65-F5344CB8AC3E}">
        <p14:creationId xmlns:p14="http://schemas.microsoft.com/office/powerpoint/2010/main" val="15910779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sp>
        <p:nvSpPr>
          <p:cNvPr id="15362" name="Rectangle 3"/>
          <p:cNvSpPr>
            <a:spLocks noChangeArrowheads="1"/>
          </p:cNvSpPr>
          <p:nvPr/>
        </p:nvSpPr>
        <p:spPr bwMode="auto">
          <a:xfrm>
            <a:off x="1676400" y="533401"/>
            <a:ext cx="4953000" cy="1200329"/>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algn="l">
              <a:spcBef>
                <a:spcPct val="0"/>
              </a:spcBef>
              <a:buClrTx/>
              <a:buSzTx/>
            </a:pPr>
            <a:r>
              <a:rPr lang="en-US" sz="3200" dirty="0">
                <a:solidFill>
                  <a:srgbClr val="006600"/>
                </a:solidFill>
              </a:rPr>
              <a:t>Thank You</a:t>
            </a:r>
          </a:p>
          <a:p>
            <a:pPr algn="l">
              <a:spcBef>
                <a:spcPct val="0"/>
              </a:spcBef>
              <a:buClrTx/>
              <a:buSzTx/>
            </a:pPr>
            <a:r>
              <a:rPr lang="en-US" dirty="0">
                <a:solidFill>
                  <a:srgbClr val="660066"/>
                </a:solidFill>
              </a:rPr>
              <a:t>DR. G. A. “ART” BARNABY, JR.</a:t>
            </a:r>
          </a:p>
          <a:p>
            <a:pPr algn="l">
              <a:spcBef>
                <a:spcPct val="0"/>
              </a:spcBef>
              <a:buClrTx/>
              <a:buSzTx/>
            </a:pPr>
            <a:r>
              <a:rPr lang="en-US" dirty="0">
                <a:solidFill>
                  <a:srgbClr val="660066"/>
                </a:solidFill>
              </a:rPr>
              <a:t>KANSAS STATE UNIVERSITY</a:t>
            </a:r>
            <a:endParaRPr lang="en-US" sz="1800" b="0" dirty="0">
              <a:latin typeface="Arial" pitchFamily="34" charset="0"/>
            </a:endParaRPr>
          </a:p>
        </p:txBody>
      </p:sp>
      <p:sp>
        <p:nvSpPr>
          <p:cNvPr id="15363" name="Rectangle 4"/>
          <p:cNvSpPr>
            <a:spLocks noChangeArrowheads="1"/>
          </p:cNvSpPr>
          <p:nvPr/>
        </p:nvSpPr>
        <p:spPr bwMode="auto">
          <a:xfrm>
            <a:off x="5715000" y="990601"/>
            <a:ext cx="4953000" cy="1846659"/>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algn="l">
              <a:spcBef>
                <a:spcPct val="0"/>
              </a:spcBef>
              <a:buClrTx/>
              <a:buSzTx/>
            </a:pPr>
            <a:r>
              <a:rPr lang="en-US" sz="2400" dirty="0">
                <a:solidFill>
                  <a:srgbClr val="0000CC"/>
                </a:solidFill>
              </a:rPr>
              <a:t>PHONE: 785-532-1515</a:t>
            </a:r>
          </a:p>
          <a:p>
            <a:pPr algn="l">
              <a:spcBef>
                <a:spcPct val="0"/>
              </a:spcBef>
              <a:buClrTx/>
              <a:buSzTx/>
            </a:pPr>
            <a:r>
              <a:rPr lang="en-US" sz="2400" dirty="0"/>
              <a:t>EMAIL: </a:t>
            </a:r>
            <a:r>
              <a:rPr lang="en-US" sz="2400" dirty="0">
                <a:solidFill>
                  <a:srgbClr val="660066"/>
                </a:solidFill>
              </a:rPr>
              <a:t>barnaby@ksu.edu</a:t>
            </a:r>
          </a:p>
          <a:p>
            <a:pPr algn="l">
              <a:spcBef>
                <a:spcPct val="0"/>
              </a:spcBef>
              <a:buClrTx/>
              <a:buSzTx/>
            </a:pPr>
            <a:r>
              <a:rPr lang="en-US" sz="2400" dirty="0">
                <a:solidFill>
                  <a:srgbClr val="A50021"/>
                </a:solidFill>
              </a:rPr>
              <a:t>Check out our WEB page at</a:t>
            </a:r>
          </a:p>
          <a:p>
            <a:pPr algn="l">
              <a:spcBef>
                <a:spcPct val="0"/>
              </a:spcBef>
              <a:buClrTx/>
              <a:buSzTx/>
            </a:pPr>
            <a:r>
              <a:rPr lang="en-US" sz="2400" dirty="0">
                <a:solidFill>
                  <a:srgbClr val="FF3300"/>
                </a:solidFill>
              </a:rPr>
              <a:t>http://www.AgManager.Info</a:t>
            </a:r>
          </a:p>
          <a:p>
            <a:pPr algn="l">
              <a:spcBef>
                <a:spcPct val="0"/>
              </a:spcBef>
              <a:buClrTx/>
              <a:buSzTx/>
            </a:pPr>
            <a:r>
              <a:rPr lang="en-US" sz="1800" dirty="0"/>
              <a:t>Copyright 2016, All Rights Reserved </a:t>
            </a:r>
            <a:endParaRPr lang="en-US" sz="1800" b="0" dirty="0">
              <a:latin typeface="Arial" pitchFamily="34" charset="0"/>
            </a:endParaRPr>
          </a:p>
        </p:txBody>
      </p:sp>
    </p:spTree>
    <p:extLst>
      <p:ext uri="{BB962C8B-B14F-4D97-AF65-F5344CB8AC3E}">
        <p14:creationId xmlns:p14="http://schemas.microsoft.com/office/powerpoint/2010/main" val="41862240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946539"/>
          </a:xfrm>
        </p:spPr>
        <p:txBody>
          <a:bodyPr>
            <a:normAutofit/>
          </a:bodyPr>
          <a:lstStyle/>
          <a:p>
            <a:r>
              <a:rPr lang="en-US" sz="4400" dirty="0" smtClean="0"/>
              <a:t>Income Tax Management</a:t>
            </a:r>
            <a:endParaRPr lang="en-US" sz="4400" dirty="0"/>
          </a:p>
        </p:txBody>
      </p:sp>
      <p:sp>
        <p:nvSpPr>
          <p:cNvPr id="3" name="Subtitle 2"/>
          <p:cNvSpPr>
            <a:spLocks noGrp="1"/>
          </p:cNvSpPr>
          <p:nvPr>
            <p:ph type="subTitle" idx="1"/>
          </p:nvPr>
        </p:nvSpPr>
        <p:spPr>
          <a:xfrm>
            <a:off x="1173191" y="3734971"/>
            <a:ext cx="10144665" cy="2372912"/>
          </a:xfrm>
        </p:spPr>
        <p:txBody>
          <a:bodyPr>
            <a:normAutofit lnSpcReduction="10000"/>
          </a:bodyPr>
          <a:lstStyle/>
          <a:p>
            <a:r>
              <a:rPr lang="en-US" sz="3400" dirty="0" smtClean="0">
                <a:latin typeface="Arial" panose="020B0604020202020204" pitchFamily="34" charset="0"/>
                <a:cs typeface="Arial" panose="020B0604020202020204" pitchFamily="34" charset="0"/>
              </a:rPr>
              <a:t>Mark Wood, Doug Stucky, &amp; Cody Holland</a:t>
            </a:r>
            <a:endParaRPr lang="en-US" sz="3400" dirty="0">
              <a:latin typeface="Arial" panose="020B0604020202020204" pitchFamily="34" charset="0"/>
              <a:cs typeface="Arial" panose="020B0604020202020204" pitchFamily="34" charset="0"/>
            </a:endParaRPr>
          </a:p>
          <a:p>
            <a:r>
              <a:rPr lang="en-US" sz="2300" dirty="0" smtClean="0">
                <a:latin typeface="Arial" panose="020B0604020202020204" pitchFamily="34" charset="0"/>
                <a:cs typeface="Arial" panose="020B0604020202020204" pitchFamily="34" charset="0"/>
              </a:rPr>
              <a:t>Kansas Farm Management Association</a:t>
            </a:r>
          </a:p>
          <a:p>
            <a:r>
              <a:rPr lang="en-US" sz="2300" dirty="0" smtClean="0">
                <a:latin typeface="Arial" panose="020B0604020202020204" pitchFamily="34" charset="0"/>
                <a:cs typeface="Arial" panose="020B0604020202020204" pitchFamily="34" charset="0"/>
              </a:rPr>
              <a:t>Kansas </a:t>
            </a:r>
            <a:r>
              <a:rPr lang="en-US" sz="2300" dirty="0">
                <a:latin typeface="Arial" panose="020B0604020202020204" pitchFamily="34" charset="0"/>
                <a:cs typeface="Arial" panose="020B0604020202020204" pitchFamily="34" charset="0"/>
              </a:rPr>
              <a:t>State University</a:t>
            </a:r>
          </a:p>
          <a:p>
            <a:pPr>
              <a:lnSpc>
                <a:spcPct val="120000"/>
              </a:lnSpc>
            </a:pPr>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mawood@ksu.edu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hlinkClick r:id="rId3"/>
              </a:rPr>
              <a:t>dstucky@ksu.edu</a:t>
            </a: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hlinkClick r:id="rId4"/>
              </a:rPr>
              <a:t>codyholland@ksu.edu</a:t>
            </a:r>
            <a:r>
              <a:rPr lang="en-US" sz="2200" dirty="0" smtClean="0">
                <a:latin typeface="Arial" panose="020B0604020202020204" pitchFamily="34" charset="0"/>
                <a:cs typeface="Arial" panose="020B0604020202020204" pitchFamily="34" charset="0"/>
              </a:rPr>
              <a:t> </a:t>
            </a:r>
          </a:p>
          <a:p>
            <a:pPr>
              <a:lnSpc>
                <a:spcPct val="120000"/>
              </a:lnSpc>
            </a:pPr>
            <a:r>
              <a:rPr lang="en-US" sz="2200" dirty="0" smtClean="0">
                <a:latin typeface="Arial" panose="020B0604020202020204" pitchFamily="34" charset="0"/>
                <a:cs typeface="Arial" panose="020B0604020202020204" pitchFamily="34" charset="0"/>
              </a:rPr>
              <a:t>Phone: 785-462-6664		620-225-5600		316-321-1371		</a:t>
            </a:r>
          </a:p>
        </p:txBody>
      </p:sp>
      <p:pic>
        <p:nvPicPr>
          <p:cNvPr id="1026" name="Picture 2" descr="w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455" y="1489091"/>
            <a:ext cx="142875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0889" y="1479567"/>
            <a:ext cx="142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292" r="6134"/>
          <a:stretch/>
        </p:blipFill>
        <p:spPr>
          <a:xfrm rot="5400000">
            <a:off x="5108817" y="1625175"/>
            <a:ext cx="1895476" cy="1623307"/>
          </a:xfrm>
          <a:prstGeom prst="rect">
            <a:avLst/>
          </a:prstGeom>
        </p:spPr>
      </p:pic>
    </p:spTree>
    <p:extLst>
      <p:ext uri="{BB962C8B-B14F-4D97-AF65-F5344CB8AC3E}">
        <p14:creationId xmlns:p14="http://schemas.microsoft.com/office/powerpoint/2010/main" val="30003552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662" y="1"/>
            <a:ext cx="8160142" cy="6069106"/>
          </a:xfrm>
          <a:prstGeom prst="rect">
            <a:avLst/>
          </a:prstGeom>
          <a:ln w="25400">
            <a:solidFill>
              <a:schemeClr val="tx1"/>
            </a:solidFill>
          </a:ln>
        </p:spPr>
      </p:pic>
      <p:sp>
        <p:nvSpPr>
          <p:cNvPr id="2" name="Title 1"/>
          <p:cNvSpPr>
            <a:spLocks noGrp="1"/>
          </p:cNvSpPr>
          <p:nvPr>
            <p:ph type="ctrTitle"/>
          </p:nvPr>
        </p:nvSpPr>
        <p:spPr>
          <a:xfrm>
            <a:off x="167951" y="192148"/>
            <a:ext cx="3785118" cy="1179452"/>
          </a:xfrm>
        </p:spPr>
        <p:txBody>
          <a:bodyPr>
            <a:normAutofit fontScale="90000"/>
          </a:bodyPr>
          <a:lstStyle/>
          <a:p>
            <a:r>
              <a:rPr lang="en-US" sz="4400" dirty="0" smtClean="0"/>
              <a:t>Income Tax Management</a:t>
            </a:r>
            <a:endParaRPr lang="en-US" sz="4400" dirty="0"/>
          </a:p>
        </p:txBody>
      </p:sp>
      <p:sp>
        <p:nvSpPr>
          <p:cNvPr id="3" name="Subtitle 2"/>
          <p:cNvSpPr>
            <a:spLocks noGrp="1"/>
          </p:cNvSpPr>
          <p:nvPr>
            <p:ph type="subTitle" idx="1"/>
          </p:nvPr>
        </p:nvSpPr>
        <p:spPr>
          <a:xfrm>
            <a:off x="97240" y="3464384"/>
            <a:ext cx="3765633" cy="2372912"/>
          </a:xfrm>
        </p:spPr>
        <p:txBody>
          <a:bodyPr>
            <a:normAutofit fontScale="92500" lnSpcReduction="10000"/>
          </a:bodyPr>
          <a:lstStyle/>
          <a:p>
            <a:r>
              <a:rPr lang="en-US" sz="3400" dirty="0" smtClean="0">
                <a:latin typeface="Arial" panose="020B0604020202020204" pitchFamily="34" charset="0"/>
                <a:cs typeface="Arial" panose="020B0604020202020204" pitchFamily="34" charset="0"/>
              </a:rPr>
              <a:t>Mark Wood, EA</a:t>
            </a:r>
            <a:endParaRPr lang="en-US" sz="3400" dirty="0">
              <a:latin typeface="Arial" panose="020B0604020202020204" pitchFamily="34" charset="0"/>
              <a:cs typeface="Arial" panose="020B0604020202020204" pitchFamily="34" charset="0"/>
            </a:endParaRPr>
          </a:p>
          <a:p>
            <a:r>
              <a:rPr lang="en-US" sz="2300" dirty="0" smtClean="0">
                <a:latin typeface="Arial" panose="020B0604020202020204" pitchFamily="34" charset="0"/>
                <a:cs typeface="Arial" panose="020B0604020202020204" pitchFamily="34" charset="0"/>
              </a:rPr>
              <a:t>Kansas Farm Management Association</a:t>
            </a:r>
          </a:p>
          <a:p>
            <a:r>
              <a:rPr lang="en-US" sz="2300" dirty="0" smtClean="0">
                <a:latin typeface="Arial" panose="020B0604020202020204" pitchFamily="34" charset="0"/>
                <a:cs typeface="Arial" panose="020B0604020202020204" pitchFamily="34" charset="0"/>
              </a:rPr>
              <a:t>Kansas </a:t>
            </a:r>
            <a:r>
              <a:rPr lang="en-US" sz="2300" dirty="0">
                <a:latin typeface="Arial" panose="020B0604020202020204" pitchFamily="34" charset="0"/>
                <a:cs typeface="Arial" panose="020B0604020202020204" pitchFamily="34" charset="0"/>
              </a:rPr>
              <a:t>State </a:t>
            </a:r>
            <a:r>
              <a:rPr lang="en-US" sz="2300" dirty="0" smtClean="0">
                <a:latin typeface="Arial" panose="020B0604020202020204" pitchFamily="34" charset="0"/>
                <a:cs typeface="Arial" panose="020B0604020202020204" pitchFamily="34" charset="0"/>
              </a:rPr>
              <a:t>University</a:t>
            </a:r>
          </a:p>
          <a:p>
            <a:r>
              <a:rPr lang="en-US" sz="2200" u="sng" dirty="0" smtClean="0">
                <a:solidFill>
                  <a:schemeClr val="accent1">
                    <a:lumMod val="75000"/>
                  </a:schemeClr>
                </a:solidFill>
                <a:latin typeface="Arial" panose="020B0604020202020204" pitchFamily="34" charset="0"/>
                <a:cs typeface="Arial" panose="020B0604020202020204" pitchFamily="34" charset="0"/>
              </a:rPr>
              <a:t>mawood@ksu.edu</a:t>
            </a:r>
            <a:r>
              <a:rPr lang="en-US" sz="2200" dirty="0" smtClean="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785-462-6664</a:t>
            </a:r>
          </a:p>
        </p:txBody>
      </p:sp>
    </p:spTree>
    <p:extLst>
      <p:ext uri="{BB962C8B-B14F-4D97-AF65-F5344CB8AC3E}">
        <p14:creationId xmlns:p14="http://schemas.microsoft.com/office/powerpoint/2010/main" val="254327534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67" i="1" dirty="0"/>
              <a:t>Tax Planning is Critical</a:t>
            </a:r>
          </a:p>
        </p:txBody>
      </p:sp>
      <p:sp>
        <p:nvSpPr>
          <p:cNvPr id="3" name="Text Placeholder 2"/>
          <p:cNvSpPr>
            <a:spLocks noGrp="1"/>
          </p:cNvSpPr>
          <p:nvPr>
            <p:ph idx="1"/>
          </p:nvPr>
        </p:nvSpPr>
        <p:spPr>
          <a:xfrm>
            <a:off x="838200" y="1825625"/>
            <a:ext cx="10515600" cy="4164628"/>
          </a:xfrm>
        </p:spPr>
        <p:txBody>
          <a:bodyPr>
            <a:normAutofit lnSpcReduction="10000"/>
          </a:bodyPr>
          <a:lstStyle/>
          <a:p>
            <a:pPr lvl="0"/>
            <a:r>
              <a:rPr lang="en-US" sz="3733" dirty="0">
                <a:latin typeface="Calibri"/>
              </a:rPr>
              <a:t>Planning in low income years is just as important as in high income years</a:t>
            </a:r>
          </a:p>
          <a:p>
            <a:pPr lvl="0"/>
            <a:r>
              <a:rPr lang="en-US" sz="3733" dirty="0">
                <a:latin typeface="Calibri"/>
              </a:rPr>
              <a:t>Don’t leave anything on the </a:t>
            </a:r>
            <a:r>
              <a:rPr lang="en-US" sz="3733" dirty="0" smtClean="0">
                <a:latin typeface="Calibri"/>
              </a:rPr>
              <a:t>table:</a:t>
            </a:r>
            <a:endParaRPr lang="en-US" sz="3733" dirty="0">
              <a:latin typeface="Calibri"/>
            </a:endParaRPr>
          </a:p>
          <a:p>
            <a:pPr lvl="1"/>
            <a:r>
              <a:rPr lang="en-US" sz="3200" dirty="0" smtClean="0">
                <a:latin typeface="Calibri"/>
              </a:rPr>
              <a:t>Net </a:t>
            </a:r>
            <a:r>
              <a:rPr lang="en-US" sz="3200" dirty="0">
                <a:latin typeface="Calibri"/>
              </a:rPr>
              <a:t>Operating Losses (NOLs</a:t>
            </a:r>
            <a:r>
              <a:rPr lang="en-US" sz="3200" dirty="0" smtClean="0">
                <a:latin typeface="Calibri"/>
              </a:rPr>
              <a:t>) Traps</a:t>
            </a:r>
            <a:endParaRPr lang="en-US" sz="3200" dirty="0">
              <a:latin typeface="Calibri"/>
            </a:endParaRPr>
          </a:p>
          <a:p>
            <a:pPr lvl="1"/>
            <a:r>
              <a:rPr lang="en-US" sz="3200" dirty="0">
                <a:latin typeface="Calibri"/>
              </a:rPr>
              <a:t>Maximize credits when available</a:t>
            </a:r>
          </a:p>
          <a:p>
            <a:pPr lvl="1"/>
            <a:r>
              <a:rPr lang="en-US" sz="3200" dirty="0">
                <a:latin typeface="Calibri"/>
              </a:rPr>
              <a:t>Avoid potential tax </a:t>
            </a:r>
            <a:r>
              <a:rPr lang="en-US" sz="3200" dirty="0" smtClean="0">
                <a:latin typeface="Calibri"/>
              </a:rPr>
              <a:t>traps:</a:t>
            </a:r>
          </a:p>
          <a:p>
            <a:pPr lvl="2"/>
            <a:r>
              <a:rPr lang="en-US" sz="2800" dirty="0" smtClean="0">
                <a:latin typeface="Calibri"/>
              </a:rPr>
              <a:t>Farm &amp; Hobby Loss Rules</a:t>
            </a:r>
          </a:p>
          <a:p>
            <a:pPr lvl="2"/>
            <a:r>
              <a:rPr lang="en-US" sz="2800" dirty="0" smtClean="0">
                <a:latin typeface="Calibri"/>
              </a:rPr>
              <a:t>Leases, Cancellation of Debt, and Financial Distress Transactions</a:t>
            </a:r>
            <a:endParaRPr lang="en-US" sz="2800" dirty="0">
              <a:latin typeface="Calibri"/>
            </a:endParaRP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196</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9213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UPDATES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635" y="-1"/>
            <a:ext cx="4586365" cy="5853953"/>
          </a:xfrm>
          <a:prstGeom prst="rect">
            <a:avLst/>
          </a:prstGeom>
        </p:spPr>
      </p:pic>
    </p:spTree>
    <p:extLst>
      <p:ext uri="{BB962C8B-B14F-4D97-AF65-F5344CB8AC3E}">
        <p14:creationId xmlns:p14="http://schemas.microsoft.com/office/powerpoint/2010/main" val="3195310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Tax Updates</a:t>
            </a:r>
          </a:p>
        </p:txBody>
      </p:sp>
      <p:sp>
        <p:nvSpPr>
          <p:cNvPr id="3" name="Content Placeholder 2"/>
          <p:cNvSpPr>
            <a:spLocks noGrp="1"/>
          </p:cNvSpPr>
          <p:nvPr>
            <p:ph idx="1"/>
          </p:nvPr>
        </p:nvSpPr>
        <p:spPr/>
        <p:txBody>
          <a:bodyPr/>
          <a:lstStyle/>
          <a:p>
            <a:r>
              <a:rPr lang="en-US" dirty="0">
                <a:latin typeface="Calibri" panose="020F0502020204030204" pitchFamily="34" charset="0"/>
              </a:rPr>
              <a:t>FAFSA (student loan application) no longer looks at current year tax return, no need to file early</a:t>
            </a:r>
          </a:p>
          <a:p>
            <a:r>
              <a:rPr lang="en-US" dirty="0">
                <a:latin typeface="Calibri" panose="020F0502020204030204" pitchFamily="34" charset="0"/>
              </a:rPr>
              <a:t>New filing deadlines:</a:t>
            </a:r>
          </a:p>
          <a:p>
            <a:pPr lvl="1"/>
            <a:r>
              <a:rPr lang="en-US" dirty="0" smtClean="0">
                <a:latin typeface="Calibri" panose="020F0502020204030204" pitchFamily="34" charset="0"/>
              </a:rPr>
              <a:t>1099s </a:t>
            </a:r>
            <a:r>
              <a:rPr lang="en-US" dirty="0">
                <a:latin typeface="Calibri" panose="020F0502020204030204" pitchFamily="34" charset="0"/>
              </a:rPr>
              <a:t>and W2s moved from 3/31 to 1/31</a:t>
            </a:r>
          </a:p>
          <a:p>
            <a:pPr lvl="1"/>
            <a:r>
              <a:rPr lang="en-US" dirty="0">
                <a:latin typeface="Calibri" panose="020F0502020204030204" pitchFamily="34" charset="0"/>
              </a:rPr>
              <a:t>Form 1065 (partnerships) moved from 4/15 to 3/15</a:t>
            </a:r>
          </a:p>
          <a:p>
            <a:pPr lvl="1"/>
            <a:r>
              <a:rPr lang="en-US" dirty="0">
                <a:latin typeface="Calibri" panose="020F0502020204030204" pitchFamily="34" charset="0"/>
              </a:rPr>
              <a:t>Form 1041 (estates and trusts) moved from 4/15 to 3/15</a:t>
            </a:r>
          </a:p>
          <a:p>
            <a:pPr lvl="1"/>
            <a:r>
              <a:rPr lang="en-US" dirty="0">
                <a:latin typeface="Calibri" panose="020F0502020204030204" pitchFamily="34" charset="0"/>
              </a:rPr>
              <a:t>Form 1120S (S-corps) remains 3/15</a:t>
            </a:r>
          </a:p>
          <a:p>
            <a:pPr lvl="1"/>
            <a:r>
              <a:rPr lang="en-US" dirty="0">
                <a:latin typeface="Calibri" panose="020F0502020204030204" pitchFamily="34" charset="0"/>
              </a:rPr>
              <a:t>Form 1120 (C-corps) moved from 3/15 to 4/15</a:t>
            </a:r>
          </a:p>
          <a:p>
            <a:endParaRPr lang="en-US" dirty="0">
              <a:latin typeface="Calibri" panose="020F0502020204030204" pitchFamily="34" charset="0"/>
            </a:endParaRP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198</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3277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400"/>
            <a:ext cx="10515600" cy="1325563"/>
          </a:xfrm>
        </p:spPr>
        <p:txBody>
          <a:bodyPr/>
          <a:lstStyle/>
          <a:p>
            <a:r>
              <a:rPr lang="en-US" dirty="0"/>
              <a:t>Federal Tax Updates</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199</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8" name="Table 7"/>
          <p:cNvGraphicFramePr>
            <a:graphicFrameLocks noGrp="1"/>
          </p:cNvGraphicFramePr>
          <p:nvPr>
            <p:extLst/>
          </p:nvPr>
        </p:nvGraphicFramePr>
        <p:xfrm>
          <a:off x="2438401" y="2006600"/>
          <a:ext cx="7416802" cy="4056684"/>
        </p:xfrm>
        <a:graphic>
          <a:graphicData uri="http://schemas.openxmlformats.org/drawingml/2006/table">
            <a:tbl>
              <a:tblPr firstRow="1" bandRow="1">
                <a:tableStyleId>{073A0DAA-6AF3-43AB-8588-CEC1D06C72B9}</a:tableStyleId>
              </a:tblPr>
              <a:tblGrid>
                <a:gridCol w="3522980">
                  <a:extLst>
                    <a:ext uri="{9D8B030D-6E8A-4147-A177-3AD203B41FA5}">
                      <a16:colId xmlns:a16="http://schemas.microsoft.com/office/drawing/2014/main" val="20000"/>
                    </a:ext>
                  </a:extLst>
                </a:gridCol>
                <a:gridCol w="1946911">
                  <a:extLst>
                    <a:ext uri="{9D8B030D-6E8A-4147-A177-3AD203B41FA5}">
                      <a16:colId xmlns:a16="http://schemas.microsoft.com/office/drawing/2014/main" val="20001"/>
                    </a:ext>
                  </a:extLst>
                </a:gridCol>
                <a:gridCol w="1946911">
                  <a:extLst>
                    <a:ext uri="{9D8B030D-6E8A-4147-A177-3AD203B41FA5}">
                      <a16:colId xmlns:a16="http://schemas.microsoft.com/office/drawing/2014/main" val="20002"/>
                    </a:ext>
                  </a:extLst>
                </a:gridCol>
              </a:tblGrid>
              <a:tr h="406400">
                <a:tc>
                  <a:txBody>
                    <a:bodyPr/>
                    <a:lstStyle/>
                    <a:p>
                      <a:endParaRPr lang="en-US" sz="1900" dirty="0">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1900" dirty="0">
                          <a:latin typeface="Calibri" panose="020F0502020204030204" pitchFamily="34" charset="0"/>
                          <a:cs typeface="Calibri" panose="020F0502020204030204" pitchFamily="34" charset="0"/>
                        </a:rPr>
                        <a:t>2016</a:t>
                      </a:r>
                    </a:p>
                  </a:txBody>
                  <a:tcPr marL="121920" marR="121920" marT="60960" marB="60960" anchor="ctr"/>
                </a:tc>
                <a:tc>
                  <a:txBody>
                    <a:bodyPr/>
                    <a:lstStyle/>
                    <a:p>
                      <a:pPr algn="ctr"/>
                      <a:r>
                        <a:rPr lang="en-US" sz="1900" dirty="0">
                          <a:latin typeface="Calibri" panose="020F0502020204030204" pitchFamily="34" charset="0"/>
                          <a:cs typeface="Calibri" panose="020F0502020204030204" pitchFamily="34" charset="0"/>
                        </a:rPr>
                        <a:t>2017</a:t>
                      </a:r>
                    </a:p>
                  </a:txBody>
                  <a:tcPr marL="121920" marR="121920" marT="60960" marB="60960" anchor="ctr"/>
                </a:tc>
                <a:extLst>
                  <a:ext uri="{0D108BD9-81ED-4DB2-BD59-A6C34878D82A}">
                    <a16:rowId xmlns:a16="http://schemas.microsoft.com/office/drawing/2014/main" val="10000"/>
                  </a:ext>
                </a:extLst>
              </a:tr>
              <a:tr h="303767">
                <a:tc>
                  <a:txBody>
                    <a:bodyPr/>
                    <a:lstStyle/>
                    <a:p>
                      <a:r>
                        <a:rPr lang="en-US" sz="1900" dirty="0">
                          <a:latin typeface="Calibri" panose="020F0502020204030204" pitchFamily="34" charset="0"/>
                          <a:cs typeface="Calibri" panose="020F0502020204030204" pitchFamily="34" charset="0"/>
                        </a:rPr>
                        <a:t>Standard Deduction (MFJ)</a:t>
                      </a:r>
                    </a:p>
                  </a:txBody>
                  <a:tcPr marL="121920" marR="0" marT="0" marB="0" anchor="ctr"/>
                </a:tc>
                <a:tc>
                  <a:txBody>
                    <a:bodyPr/>
                    <a:lstStyle/>
                    <a:p>
                      <a:pPr algn="ctr"/>
                      <a:r>
                        <a:rPr lang="en-US" sz="1900" dirty="0">
                          <a:latin typeface="Calibri" panose="020F0502020204030204" pitchFamily="34" charset="0"/>
                          <a:cs typeface="Calibri" panose="020F0502020204030204" pitchFamily="34" charset="0"/>
                        </a:rPr>
                        <a:t>12,600</a:t>
                      </a:r>
                    </a:p>
                  </a:txBody>
                  <a:tcPr marL="0" marR="0" marT="0" marB="0" anchor="ctr"/>
                </a:tc>
                <a:tc>
                  <a:txBody>
                    <a:bodyPr/>
                    <a:lstStyle/>
                    <a:p>
                      <a:pPr algn="ctr"/>
                      <a:r>
                        <a:rPr lang="en-US" sz="1900" dirty="0">
                          <a:latin typeface="Calibri" panose="020F0502020204030204" pitchFamily="34" charset="0"/>
                          <a:cs typeface="Calibri" panose="020F0502020204030204" pitchFamily="34" charset="0"/>
                        </a:rPr>
                        <a:t>12,700</a:t>
                      </a:r>
                    </a:p>
                  </a:txBody>
                  <a:tcPr marL="0" marR="0" marT="0" marB="0" anchor="ctr"/>
                </a:tc>
                <a:extLst>
                  <a:ext uri="{0D108BD9-81ED-4DB2-BD59-A6C34878D82A}">
                    <a16:rowId xmlns:a16="http://schemas.microsoft.com/office/drawing/2014/main" val="10001"/>
                  </a:ext>
                </a:extLst>
              </a:tr>
              <a:tr h="303767">
                <a:tc>
                  <a:txBody>
                    <a:bodyPr/>
                    <a:lstStyle/>
                    <a:p>
                      <a:r>
                        <a:rPr lang="en-US" sz="1900" dirty="0">
                          <a:latin typeface="Calibri" panose="020F0502020204030204" pitchFamily="34" charset="0"/>
                          <a:cs typeface="Calibri" panose="020F0502020204030204" pitchFamily="34" charset="0"/>
                        </a:rPr>
                        <a:t>Personal Exemption</a:t>
                      </a:r>
                    </a:p>
                  </a:txBody>
                  <a:tcPr marL="121920" marR="0" marT="0" marB="0" anchor="ctr"/>
                </a:tc>
                <a:tc>
                  <a:txBody>
                    <a:bodyPr/>
                    <a:lstStyle/>
                    <a:p>
                      <a:pPr algn="ctr"/>
                      <a:r>
                        <a:rPr lang="en-US" sz="1900" dirty="0">
                          <a:latin typeface="Calibri" panose="020F0502020204030204" pitchFamily="34" charset="0"/>
                          <a:cs typeface="Calibri" panose="020F0502020204030204" pitchFamily="34" charset="0"/>
                        </a:rPr>
                        <a:t>4,050</a:t>
                      </a:r>
                    </a:p>
                  </a:txBody>
                  <a:tcPr marL="0" marR="0" marT="0" marB="0" anchor="ctr"/>
                </a:tc>
                <a:tc>
                  <a:txBody>
                    <a:bodyPr/>
                    <a:lstStyle/>
                    <a:p>
                      <a:pPr algn="ctr"/>
                      <a:r>
                        <a:rPr lang="en-US" sz="1900" dirty="0">
                          <a:latin typeface="Calibri" panose="020F0502020204030204" pitchFamily="34" charset="0"/>
                          <a:cs typeface="Calibri" panose="020F0502020204030204" pitchFamily="34" charset="0"/>
                        </a:rPr>
                        <a:t>4,050</a:t>
                      </a:r>
                    </a:p>
                  </a:txBody>
                  <a:tcPr marL="0" marR="0" marT="0" marB="0" anchor="ctr"/>
                </a:tc>
                <a:extLst>
                  <a:ext uri="{0D108BD9-81ED-4DB2-BD59-A6C34878D82A}">
                    <a16:rowId xmlns:a16="http://schemas.microsoft.com/office/drawing/2014/main" val="10002"/>
                  </a:ext>
                </a:extLst>
              </a:tr>
              <a:tr h="303767">
                <a:tc>
                  <a:txBody>
                    <a:bodyPr/>
                    <a:lstStyle/>
                    <a:p>
                      <a:r>
                        <a:rPr lang="en-US" sz="1900" dirty="0">
                          <a:latin typeface="Calibri" panose="020F0502020204030204" pitchFamily="34" charset="0"/>
                          <a:cs typeface="Calibri" panose="020F0502020204030204" pitchFamily="34" charset="0"/>
                        </a:rPr>
                        <a:t>§179 Deduction</a:t>
                      </a:r>
                    </a:p>
                  </a:txBody>
                  <a:tcPr marL="121920" marR="0" marT="0" marB="0" anchor="ctr"/>
                </a:tc>
                <a:tc>
                  <a:txBody>
                    <a:bodyPr/>
                    <a:lstStyle/>
                    <a:p>
                      <a:pPr algn="ctr"/>
                      <a:r>
                        <a:rPr lang="en-US" sz="1900" dirty="0">
                          <a:latin typeface="Calibri" panose="020F0502020204030204" pitchFamily="34" charset="0"/>
                          <a:cs typeface="Calibri" panose="020F0502020204030204" pitchFamily="34" charset="0"/>
                        </a:rPr>
                        <a:t>500,000</a:t>
                      </a:r>
                    </a:p>
                  </a:txBody>
                  <a:tcPr marL="0" marR="0" marT="0" marB="0" anchor="ctr"/>
                </a:tc>
                <a:tc>
                  <a:txBody>
                    <a:bodyPr/>
                    <a:lstStyle/>
                    <a:p>
                      <a:pPr algn="ctr"/>
                      <a:r>
                        <a:rPr lang="en-US" sz="1900" dirty="0">
                          <a:latin typeface="Calibri" panose="020F0502020204030204" pitchFamily="34" charset="0"/>
                          <a:cs typeface="Calibri" panose="020F0502020204030204" pitchFamily="34" charset="0"/>
                        </a:rPr>
                        <a:t>510,000</a:t>
                      </a:r>
                    </a:p>
                  </a:txBody>
                  <a:tcPr marL="0" marR="0" marT="0" marB="0" anchor="ctr"/>
                </a:tc>
                <a:extLst>
                  <a:ext uri="{0D108BD9-81ED-4DB2-BD59-A6C34878D82A}">
                    <a16:rowId xmlns:a16="http://schemas.microsoft.com/office/drawing/2014/main" val="10003"/>
                  </a:ext>
                </a:extLst>
              </a:tr>
              <a:tr h="303767">
                <a:tc>
                  <a:txBody>
                    <a:bodyPr/>
                    <a:lstStyle/>
                    <a:p>
                      <a:r>
                        <a:rPr lang="en-US" sz="1900" dirty="0">
                          <a:latin typeface="Calibri" panose="020F0502020204030204" pitchFamily="34" charset="0"/>
                          <a:cs typeface="Calibri" panose="020F0502020204030204" pitchFamily="34" charset="0"/>
                        </a:rPr>
                        <a:t>Bonus Depreciation</a:t>
                      </a:r>
                    </a:p>
                  </a:txBody>
                  <a:tcPr marL="121920" marR="0" marT="0" marB="0" anchor="ctr"/>
                </a:tc>
                <a:tc>
                  <a:txBody>
                    <a:bodyPr/>
                    <a:lstStyle/>
                    <a:p>
                      <a:pPr algn="ctr"/>
                      <a:r>
                        <a:rPr lang="en-US" sz="1900" dirty="0">
                          <a:latin typeface="Calibri" panose="020F0502020204030204" pitchFamily="34" charset="0"/>
                          <a:cs typeface="Calibri" panose="020F0502020204030204" pitchFamily="34" charset="0"/>
                        </a:rPr>
                        <a:t>50%</a:t>
                      </a:r>
                    </a:p>
                  </a:txBody>
                  <a:tcPr marL="0" marR="0" marT="0" marB="0" anchor="ctr"/>
                </a:tc>
                <a:tc>
                  <a:txBody>
                    <a:bodyPr/>
                    <a:lstStyle/>
                    <a:p>
                      <a:pPr algn="ctr"/>
                      <a:r>
                        <a:rPr lang="en-US" sz="1900" dirty="0">
                          <a:latin typeface="Calibri" panose="020F0502020204030204" pitchFamily="34" charset="0"/>
                          <a:cs typeface="Calibri" panose="020F0502020204030204" pitchFamily="34" charset="0"/>
                        </a:rPr>
                        <a:t>50%</a:t>
                      </a:r>
                    </a:p>
                  </a:txBody>
                  <a:tcPr marL="0" marR="0" marT="0" marB="0" anchor="ctr"/>
                </a:tc>
                <a:extLst>
                  <a:ext uri="{0D108BD9-81ED-4DB2-BD59-A6C34878D82A}">
                    <a16:rowId xmlns:a16="http://schemas.microsoft.com/office/drawing/2014/main" val="10004"/>
                  </a:ext>
                </a:extLst>
              </a:tr>
              <a:tr h="303767">
                <a:tc>
                  <a:txBody>
                    <a:bodyPr/>
                    <a:lstStyle/>
                    <a:p>
                      <a:r>
                        <a:rPr lang="en-US" sz="1900" dirty="0">
                          <a:latin typeface="Calibri" panose="020F0502020204030204" pitchFamily="34" charset="0"/>
                          <a:cs typeface="Calibri" panose="020F0502020204030204" pitchFamily="34" charset="0"/>
                        </a:rPr>
                        <a:t>MFJ Bracket</a:t>
                      </a:r>
                    </a:p>
                  </a:txBody>
                  <a:tcPr marL="121920" marR="0" marT="0" marB="0" anchor="ctr"/>
                </a:tc>
                <a:tc>
                  <a:txBody>
                    <a:bodyPr/>
                    <a:lstStyle/>
                    <a:p>
                      <a:endParaRPr lang="en-US" sz="1900" dirty="0">
                        <a:latin typeface="Calibri" panose="020F0502020204030204" pitchFamily="34" charset="0"/>
                        <a:cs typeface="Calibri" panose="020F0502020204030204" pitchFamily="34" charset="0"/>
                      </a:endParaRPr>
                    </a:p>
                  </a:txBody>
                  <a:tcPr marL="0" marR="0" marT="0" marB="0" anchor="ctr"/>
                </a:tc>
                <a:tc>
                  <a:txBody>
                    <a:bodyPr/>
                    <a:lstStyle/>
                    <a:p>
                      <a:endParaRPr lang="en-US" sz="1900" dirty="0">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05"/>
                  </a:ext>
                </a:extLst>
              </a:tr>
              <a:tr h="303767">
                <a:tc>
                  <a:txBody>
                    <a:bodyPr/>
                    <a:lstStyle/>
                    <a:p>
                      <a:pPr marL="182880"/>
                      <a:r>
                        <a:rPr lang="en-US" sz="1900" dirty="0">
                          <a:latin typeface="Calibri" panose="020F0502020204030204" pitchFamily="34" charset="0"/>
                          <a:cs typeface="Calibri" panose="020F0502020204030204" pitchFamily="34" charset="0"/>
                        </a:rPr>
                        <a:t>10%</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0-18,550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0-18,650</a:t>
                      </a:r>
                    </a:p>
                  </a:txBody>
                  <a:tcPr marL="0" marR="243840" marT="0" marB="0" anchor="ctr"/>
                </a:tc>
                <a:extLst>
                  <a:ext uri="{0D108BD9-81ED-4DB2-BD59-A6C34878D82A}">
                    <a16:rowId xmlns:a16="http://schemas.microsoft.com/office/drawing/2014/main" val="10006"/>
                  </a:ext>
                </a:extLst>
              </a:tr>
              <a:tr h="303767">
                <a:tc>
                  <a:txBody>
                    <a:bodyPr/>
                    <a:lstStyle/>
                    <a:p>
                      <a:pPr marL="182880"/>
                      <a:r>
                        <a:rPr lang="en-US" sz="1900" dirty="0">
                          <a:latin typeface="Calibri" panose="020F0502020204030204" pitchFamily="34" charset="0"/>
                          <a:cs typeface="Calibri" panose="020F0502020204030204" pitchFamily="34" charset="0"/>
                        </a:rPr>
                        <a:t>15%</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18,550-75,300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18,650-75,900</a:t>
                      </a:r>
                    </a:p>
                  </a:txBody>
                  <a:tcPr marL="0" marR="243840" marT="0" marB="0" anchor="ctr"/>
                </a:tc>
                <a:extLst>
                  <a:ext uri="{0D108BD9-81ED-4DB2-BD59-A6C34878D82A}">
                    <a16:rowId xmlns:a16="http://schemas.microsoft.com/office/drawing/2014/main" val="10007"/>
                  </a:ext>
                </a:extLst>
              </a:tr>
              <a:tr h="303767">
                <a:tc>
                  <a:txBody>
                    <a:bodyPr/>
                    <a:lstStyle/>
                    <a:p>
                      <a:pPr marL="182880"/>
                      <a:r>
                        <a:rPr lang="en-US" sz="1900" dirty="0">
                          <a:latin typeface="Calibri" panose="020F0502020204030204" pitchFamily="34" charset="0"/>
                          <a:cs typeface="Calibri" panose="020F0502020204030204" pitchFamily="34" charset="0"/>
                        </a:rPr>
                        <a:t>25%</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75,300-151,900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75,900-153,100</a:t>
                      </a:r>
                    </a:p>
                  </a:txBody>
                  <a:tcPr marL="0" marR="243840" marT="0" marB="0" anchor="ctr"/>
                </a:tc>
                <a:extLst>
                  <a:ext uri="{0D108BD9-81ED-4DB2-BD59-A6C34878D82A}">
                    <a16:rowId xmlns:a16="http://schemas.microsoft.com/office/drawing/2014/main" val="10008"/>
                  </a:ext>
                </a:extLst>
              </a:tr>
              <a:tr h="303767">
                <a:tc>
                  <a:txBody>
                    <a:bodyPr/>
                    <a:lstStyle/>
                    <a:p>
                      <a:pPr marL="182880"/>
                      <a:r>
                        <a:rPr lang="en-US" sz="1900" dirty="0">
                          <a:latin typeface="Calibri" panose="020F0502020204030204" pitchFamily="34" charset="0"/>
                          <a:cs typeface="Calibri" panose="020F0502020204030204" pitchFamily="34" charset="0"/>
                        </a:rPr>
                        <a:t>28%</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151,900-231,450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153,100-233,350</a:t>
                      </a:r>
                    </a:p>
                  </a:txBody>
                  <a:tcPr marL="0" marR="243840" marT="0" marB="0" anchor="ctr"/>
                </a:tc>
                <a:extLst>
                  <a:ext uri="{0D108BD9-81ED-4DB2-BD59-A6C34878D82A}">
                    <a16:rowId xmlns:a16="http://schemas.microsoft.com/office/drawing/2014/main" val="10009"/>
                  </a:ext>
                </a:extLst>
              </a:tr>
              <a:tr h="303767">
                <a:tc>
                  <a:txBody>
                    <a:bodyPr/>
                    <a:lstStyle/>
                    <a:p>
                      <a:pPr marL="182880"/>
                      <a:r>
                        <a:rPr lang="en-US" sz="1900" dirty="0">
                          <a:latin typeface="Calibri" panose="020F0502020204030204" pitchFamily="34" charset="0"/>
                          <a:cs typeface="Calibri" panose="020F0502020204030204" pitchFamily="34" charset="0"/>
                        </a:rPr>
                        <a:t>33%</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231,450-413,350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233,350-416,700</a:t>
                      </a:r>
                    </a:p>
                  </a:txBody>
                  <a:tcPr marL="0" marR="243840" marT="0" marB="0" anchor="ctr"/>
                </a:tc>
                <a:extLst>
                  <a:ext uri="{0D108BD9-81ED-4DB2-BD59-A6C34878D82A}">
                    <a16:rowId xmlns:a16="http://schemas.microsoft.com/office/drawing/2014/main" val="10010"/>
                  </a:ext>
                </a:extLst>
              </a:tr>
              <a:tr h="303767">
                <a:tc>
                  <a:txBody>
                    <a:bodyPr/>
                    <a:lstStyle/>
                    <a:p>
                      <a:pPr marL="182880"/>
                      <a:r>
                        <a:rPr lang="en-US" sz="1900" dirty="0">
                          <a:latin typeface="Calibri" panose="020F0502020204030204" pitchFamily="34" charset="0"/>
                          <a:cs typeface="Calibri" panose="020F0502020204030204" pitchFamily="34" charset="0"/>
                        </a:rPr>
                        <a:t>35%</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413,350-466,950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416,700-470,700</a:t>
                      </a:r>
                    </a:p>
                  </a:txBody>
                  <a:tcPr marL="0" marR="243840" marT="0" marB="0" anchor="ctr"/>
                </a:tc>
                <a:extLst>
                  <a:ext uri="{0D108BD9-81ED-4DB2-BD59-A6C34878D82A}">
                    <a16:rowId xmlns:a16="http://schemas.microsoft.com/office/drawing/2014/main" val="10011"/>
                  </a:ext>
                </a:extLst>
              </a:tr>
              <a:tr h="303767">
                <a:tc>
                  <a:txBody>
                    <a:bodyPr/>
                    <a:lstStyle/>
                    <a:p>
                      <a:pPr marL="182880"/>
                      <a:r>
                        <a:rPr lang="en-US" sz="1900" dirty="0">
                          <a:latin typeface="Calibri" panose="020F0502020204030204" pitchFamily="34" charset="0"/>
                          <a:cs typeface="Calibri" panose="020F0502020204030204" pitchFamily="34" charset="0"/>
                        </a:rPr>
                        <a:t>39.6%</a:t>
                      </a:r>
                    </a:p>
                  </a:txBody>
                  <a:tcPr marL="121920" marR="0" marT="0" marB="0" anchor="ctr"/>
                </a:tc>
                <a:tc>
                  <a:txBody>
                    <a:bodyPr/>
                    <a:lstStyle/>
                    <a:p>
                      <a:pPr algn="r"/>
                      <a:r>
                        <a:rPr lang="en-US" sz="1900" dirty="0">
                          <a:latin typeface="Calibri" panose="020F0502020204030204" pitchFamily="34" charset="0"/>
                          <a:cs typeface="Calibri" panose="020F0502020204030204" pitchFamily="34" charset="0"/>
                        </a:rPr>
                        <a:t>&gt;466,950</a:t>
                      </a:r>
                    </a:p>
                  </a:txBody>
                  <a:tcPr marL="0" marR="243840" marT="0" marB="0" anchor="ctr"/>
                </a:tc>
                <a:tc>
                  <a:txBody>
                    <a:bodyPr/>
                    <a:lstStyle/>
                    <a:p>
                      <a:pPr algn="r"/>
                      <a:r>
                        <a:rPr lang="en-US" sz="1900" dirty="0">
                          <a:latin typeface="Calibri" panose="020F0502020204030204" pitchFamily="34" charset="0"/>
                          <a:cs typeface="Calibri" panose="020F0502020204030204" pitchFamily="34" charset="0"/>
                        </a:rPr>
                        <a:t>&gt;470,700</a:t>
                      </a:r>
                    </a:p>
                  </a:txBody>
                  <a:tcPr marL="0" marR="243840" marT="0"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21536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Farm Income</a:t>
            </a:r>
            <a:endParaRPr lang="en-US" dirty="0"/>
          </a:p>
        </p:txBody>
      </p:sp>
      <p:graphicFrame>
        <p:nvGraphicFramePr>
          <p:cNvPr id="4" name="Content Placeholder 3"/>
          <p:cNvGraphicFramePr>
            <a:graphicFrameLocks noGrp="1"/>
          </p:cNvGraphicFramePr>
          <p:nvPr>
            <p:ph idx="1"/>
            <p:extLst/>
          </p:nvPr>
        </p:nvGraphicFramePr>
        <p:xfrm>
          <a:off x="2152650" y="1825626"/>
          <a:ext cx="7886700" cy="4270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982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Safety Net</a:t>
            </a:r>
            <a:endParaRPr lang="en-US" dirty="0"/>
          </a:p>
        </p:txBody>
      </p:sp>
      <p:sp>
        <p:nvSpPr>
          <p:cNvPr id="11" name="TextBox 10"/>
          <p:cNvSpPr txBox="1"/>
          <p:nvPr/>
        </p:nvSpPr>
        <p:spPr>
          <a:xfrm>
            <a:off x="1752600" y="1885890"/>
            <a:ext cx="7543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Crop Insurance Minimum Revenue Guarantee Corn Example</a:t>
            </a:r>
          </a:p>
        </p:txBody>
      </p:sp>
      <p:graphicFrame>
        <p:nvGraphicFramePr>
          <p:cNvPr id="5" name="Content Placeholder 9"/>
          <p:cNvGraphicFramePr>
            <a:graphicFrameLocks/>
          </p:cNvGraphicFramePr>
          <p:nvPr>
            <p:extLst/>
          </p:nvPr>
        </p:nvGraphicFramePr>
        <p:xfrm>
          <a:off x="1676398" y="2420934"/>
          <a:ext cx="8991602" cy="2242506"/>
        </p:xfrm>
        <a:graphic>
          <a:graphicData uri="http://schemas.openxmlformats.org/drawingml/2006/table">
            <a:tbl>
              <a:tblPr firstRow="1" bandRow="1">
                <a:tableStyleId>{5C22544A-7EE6-4342-B048-85BDC9FD1C3A}</a:tableStyleId>
              </a:tblPr>
              <a:tblGrid>
                <a:gridCol w="2233721">
                  <a:extLst>
                    <a:ext uri="{9D8B030D-6E8A-4147-A177-3AD203B41FA5}">
                      <a16:colId xmlns:a16="http://schemas.microsoft.com/office/drawing/2014/main" val="20000"/>
                    </a:ext>
                  </a:extLst>
                </a:gridCol>
                <a:gridCol w="1275197">
                  <a:extLst>
                    <a:ext uri="{9D8B030D-6E8A-4147-A177-3AD203B41FA5}">
                      <a16:colId xmlns:a16="http://schemas.microsoft.com/office/drawing/2014/main" val="20001"/>
                    </a:ext>
                  </a:extLst>
                </a:gridCol>
                <a:gridCol w="1370671">
                  <a:extLst>
                    <a:ext uri="{9D8B030D-6E8A-4147-A177-3AD203B41FA5}">
                      <a16:colId xmlns:a16="http://schemas.microsoft.com/office/drawing/2014/main" val="20002"/>
                    </a:ext>
                  </a:extLst>
                </a:gridCol>
                <a:gridCol w="1370671">
                  <a:extLst>
                    <a:ext uri="{9D8B030D-6E8A-4147-A177-3AD203B41FA5}">
                      <a16:colId xmlns:a16="http://schemas.microsoft.com/office/drawing/2014/main" val="20003"/>
                    </a:ext>
                  </a:extLst>
                </a:gridCol>
                <a:gridCol w="1370671">
                  <a:extLst>
                    <a:ext uri="{9D8B030D-6E8A-4147-A177-3AD203B41FA5}">
                      <a16:colId xmlns:a16="http://schemas.microsoft.com/office/drawing/2014/main" val="20004"/>
                    </a:ext>
                  </a:extLst>
                </a:gridCol>
                <a:gridCol w="1370671">
                  <a:extLst>
                    <a:ext uri="{9D8B030D-6E8A-4147-A177-3AD203B41FA5}">
                      <a16:colId xmlns:a16="http://schemas.microsoft.com/office/drawing/2014/main" val="445011523"/>
                    </a:ext>
                  </a:extLst>
                </a:gridCol>
              </a:tblGrid>
              <a:tr h="373751">
                <a:tc>
                  <a:txBody>
                    <a:bodyPr/>
                    <a:lstStyle/>
                    <a:p>
                      <a:endParaRPr lang="en-US" sz="1400" dirty="0"/>
                    </a:p>
                  </a:txBody>
                  <a:tcPr>
                    <a:solidFill>
                      <a:schemeClr val="accent6">
                        <a:lumMod val="40000"/>
                        <a:lumOff val="60000"/>
                      </a:schemeClr>
                    </a:solidFill>
                  </a:tcPr>
                </a:tc>
                <a:tc>
                  <a:txBody>
                    <a:bodyPr/>
                    <a:lstStyle/>
                    <a:p>
                      <a:pPr algn="ctr"/>
                      <a:r>
                        <a:rPr lang="en-US" sz="1400" dirty="0" smtClean="0">
                          <a:solidFill>
                            <a:schemeClr val="tx1"/>
                          </a:solidFill>
                        </a:rPr>
                        <a:t>2013</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 2014</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2015</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2016</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2017</a:t>
                      </a:r>
                      <a:endParaRPr lang="en-US" sz="140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10000"/>
                  </a:ext>
                </a:extLst>
              </a:tr>
              <a:tr h="373751">
                <a:tc>
                  <a:txBody>
                    <a:bodyPr/>
                    <a:lstStyle/>
                    <a:p>
                      <a:r>
                        <a:rPr lang="en-US" sz="1400" dirty="0" smtClean="0"/>
                        <a:t>APH (bushel)</a:t>
                      </a:r>
                      <a:endParaRPr lang="en-US" sz="1400" dirty="0"/>
                    </a:p>
                  </a:txBody>
                  <a:tcPr>
                    <a:solidFill>
                      <a:schemeClr val="accent6">
                        <a:lumMod val="20000"/>
                        <a:lumOff val="80000"/>
                      </a:schemeClr>
                    </a:solidFill>
                  </a:tcPr>
                </a:tc>
                <a:tc>
                  <a:txBody>
                    <a:bodyPr/>
                    <a:lstStyle/>
                    <a:p>
                      <a:pPr algn="ctr"/>
                      <a:r>
                        <a:rPr lang="en-US" sz="1400" dirty="0" smtClean="0"/>
                        <a:t>150</a:t>
                      </a:r>
                      <a:endParaRPr lang="en-US" sz="1400" dirty="0"/>
                    </a:p>
                  </a:txBody>
                  <a:tcPr>
                    <a:solidFill>
                      <a:schemeClr val="accent6">
                        <a:lumMod val="20000"/>
                        <a:lumOff val="80000"/>
                      </a:schemeClr>
                    </a:solidFill>
                  </a:tcPr>
                </a:tc>
                <a:tc>
                  <a:txBody>
                    <a:bodyPr/>
                    <a:lstStyle/>
                    <a:p>
                      <a:pPr algn="ctr"/>
                      <a:r>
                        <a:rPr lang="en-US" sz="1400" dirty="0" smtClean="0"/>
                        <a:t>150</a:t>
                      </a:r>
                      <a:endParaRPr lang="en-US" sz="1400" dirty="0"/>
                    </a:p>
                  </a:txBody>
                  <a:tcPr>
                    <a:solidFill>
                      <a:schemeClr val="accent6">
                        <a:lumMod val="20000"/>
                        <a:lumOff val="80000"/>
                      </a:schemeClr>
                    </a:solidFill>
                  </a:tcPr>
                </a:tc>
                <a:tc>
                  <a:txBody>
                    <a:bodyPr/>
                    <a:lstStyle/>
                    <a:p>
                      <a:pPr algn="ctr"/>
                      <a:r>
                        <a:rPr lang="en-US" sz="1400" dirty="0" smtClean="0"/>
                        <a:t>150</a:t>
                      </a:r>
                      <a:endParaRPr lang="en-US" sz="1400" dirty="0"/>
                    </a:p>
                  </a:txBody>
                  <a:tcPr>
                    <a:solidFill>
                      <a:schemeClr val="accent6">
                        <a:lumMod val="20000"/>
                        <a:lumOff val="80000"/>
                      </a:schemeClr>
                    </a:solidFill>
                  </a:tcPr>
                </a:tc>
                <a:tc>
                  <a:txBody>
                    <a:bodyPr/>
                    <a:lstStyle/>
                    <a:p>
                      <a:pPr algn="ctr"/>
                      <a:r>
                        <a:rPr lang="en-US" sz="1400" dirty="0" smtClean="0"/>
                        <a:t>150</a:t>
                      </a:r>
                      <a:endParaRPr lang="en-US" sz="1400" dirty="0"/>
                    </a:p>
                  </a:txBody>
                  <a:tcPr>
                    <a:solidFill>
                      <a:schemeClr val="accent6">
                        <a:lumMod val="20000"/>
                        <a:lumOff val="80000"/>
                      </a:schemeClr>
                    </a:solidFill>
                  </a:tcPr>
                </a:tc>
                <a:tc>
                  <a:txBody>
                    <a:bodyPr/>
                    <a:lstStyle/>
                    <a:p>
                      <a:pPr algn="ctr"/>
                      <a:r>
                        <a:rPr lang="en-US" sz="1400" dirty="0" smtClean="0"/>
                        <a:t>150</a:t>
                      </a:r>
                      <a:endParaRPr lang="en-US" sz="1400" dirty="0"/>
                    </a:p>
                  </a:txBody>
                  <a:tcPr>
                    <a:solidFill>
                      <a:schemeClr val="accent6">
                        <a:lumMod val="20000"/>
                        <a:lumOff val="80000"/>
                      </a:schemeClr>
                    </a:solidFill>
                  </a:tcPr>
                </a:tc>
                <a:extLst>
                  <a:ext uri="{0D108BD9-81ED-4DB2-BD59-A6C34878D82A}">
                    <a16:rowId xmlns:a16="http://schemas.microsoft.com/office/drawing/2014/main" val="10001"/>
                  </a:ext>
                </a:extLst>
              </a:tr>
              <a:tr h="373751">
                <a:tc>
                  <a:txBody>
                    <a:bodyPr/>
                    <a:lstStyle/>
                    <a:p>
                      <a:r>
                        <a:rPr lang="en-US" sz="1400" dirty="0" smtClean="0"/>
                        <a:t>Coverage</a:t>
                      </a:r>
                      <a:r>
                        <a:rPr lang="en-US" sz="1400" baseline="0" dirty="0" smtClean="0"/>
                        <a:t> Election</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extLst>
                  <a:ext uri="{0D108BD9-81ED-4DB2-BD59-A6C34878D82A}">
                    <a16:rowId xmlns:a16="http://schemas.microsoft.com/office/drawing/2014/main" val="10002"/>
                  </a:ext>
                </a:extLst>
              </a:tr>
              <a:tr h="373751">
                <a:tc>
                  <a:txBody>
                    <a:bodyPr/>
                    <a:lstStyle/>
                    <a:p>
                      <a:r>
                        <a:rPr lang="en-US" sz="1400" dirty="0" smtClean="0"/>
                        <a:t>Guaranteed  Bushel</a:t>
                      </a:r>
                      <a:endParaRPr lang="en-US" sz="1400" dirty="0"/>
                    </a:p>
                  </a:txBody>
                  <a:tcPr>
                    <a:solidFill>
                      <a:schemeClr val="accent6">
                        <a:lumMod val="20000"/>
                        <a:lumOff val="80000"/>
                      </a:schemeClr>
                    </a:solidFill>
                  </a:tcPr>
                </a:tc>
                <a:tc>
                  <a:txBody>
                    <a:bodyPr/>
                    <a:lstStyle/>
                    <a:p>
                      <a:pPr algn="ctr"/>
                      <a:r>
                        <a:rPr lang="en-US" sz="1400" dirty="0" smtClean="0"/>
                        <a:t>120</a:t>
                      </a:r>
                      <a:endParaRPr lang="en-US" sz="1400" dirty="0"/>
                    </a:p>
                  </a:txBody>
                  <a:tcPr>
                    <a:solidFill>
                      <a:schemeClr val="accent6">
                        <a:lumMod val="20000"/>
                        <a:lumOff val="80000"/>
                      </a:schemeClr>
                    </a:solidFill>
                  </a:tcPr>
                </a:tc>
                <a:tc>
                  <a:txBody>
                    <a:bodyPr/>
                    <a:lstStyle/>
                    <a:p>
                      <a:pPr algn="ctr"/>
                      <a:r>
                        <a:rPr lang="en-US" sz="1400" dirty="0" smtClean="0"/>
                        <a:t>120</a:t>
                      </a:r>
                      <a:endParaRPr lang="en-US" sz="1400" dirty="0"/>
                    </a:p>
                  </a:txBody>
                  <a:tcPr>
                    <a:solidFill>
                      <a:schemeClr val="accent6">
                        <a:lumMod val="20000"/>
                        <a:lumOff val="80000"/>
                      </a:schemeClr>
                    </a:solidFill>
                  </a:tcPr>
                </a:tc>
                <a:tc>
                  <a:txBody>
                    <a:bodyPr/>
                    <a:lstStyle/>
                    <a:p>
                      <a:pPr algn="ctr"/>
                      <a:r>
                        <a:rPr lang="en-US" sz="1400" dirty="0" smtClean="0"/>
                        <a:t>120</a:t>
                      </a:r>
                      <a:endParaRPr lang="en-US" sz="1400" dirty="0"/>
                    </a:p>
                  </a:txBody>
                  <a:tcPr>
                    <a:solidFill>
                      <a:schemeClr val="accent6">
                        <a:lumMod val="20000"/>
                        <a:lumOff val="80000"/>
                      </a:schemeClr>
                    </a:solidFill>
                  </a:tcPr>
                </a:tc>
                <a:tc>
                  <a:txBody>
                    <a:bodyPr/>
                    <a:lstStyle/>
                    <a:p>
                      <a:pPr algn="ctr"/>
                      <a:r>
                        <a:rPr lang="en-US" sz="1400" dirty="0" smtClean="0"/>
                        <a:t>120</a:t>
                      </a:r>
                      <a:endParaRPr lang="en-US" sz="1400" dirty="0"/>
                    </a:p>
                  </a:txBody>
                  <a:tcPr>
                    <a:solidFill>
                      <a:schemeClr val="accent6">
                        <a:lumMod val="20000"/>
                        <a:lumOff val="80000"/>
                      </a:schemeClr>
                    </a:solidFill>
                  </a:tcPr>
                </a:tc>
                <a:tc>
                  <a:txBody>
                    <a:bodyPr/>
                    <a:lstStyle/>
                    <a:p>
                      <a:pPr algn="ctr"/>
                      <a:r>
                        <a:rPr lang="en-US" sz="1400" dirty="0" smtClean="0"/>
                        <a:t>120</a:t>
                      </a:r>
                      <a:endParaRPr lang="en-US" sz="1400" dirty="0"/>
                    </a:p>
                  </a:txBody>
                  <a:tcPr>
                    <a:solidFill>
                      <a:schemeClr val="accent6">
                        <a:lumMod val="20000"/>
                        <a:lumOff val="80000"/>
                      </a:schemeClr>
                    </a:solidFill>
                  </a:tcPr>
                </a:tc>
                <a:extLst>
                  <a:ext uri="{0D108BD9-81ED-4DB2-BD59-A6C34878D82A}">
                    <a16:rowId xmlns:a16="http://schemas.microsoft.com/office/drawing/2014/main" val="10003"/>
                  </a:ext>
                </a:extLst>
              </a:tr>
              <a:tr h="373751">
                <a:tc>
                  <a:txBody>
                    <a:bodyPr/>
                    <a:lstStyle/>
                    <a:p>
                      <a:r>
                        <a:rPr lang="en-US" sz="1400" dirty="0" smtClean="0"/>
                        <a:t>Base</a:t>
                      </a:r>
                      <a:r>
                        <a:rPr lang="en-US" sz="1400" baseline="0" dirty="0" smtClean="0"/>
                        <a:t> Price (per bushel)</a:t>
                      </a:r>
                      <a:endParaRPr lang="en-US" sz="1400" dirty="0"/>
                    </a:p>
                  </a:txBody>
                  <a:tcPr>
                    <a:solidFill>
                      <a:schemeClr val="accent6">
                        <a:lumMod val="20000"/>
                        <a:lumOff val="80000"/>
                      </a:schemeClr>
                    </a:solidFill>
                  </a:tcPr>
                </a:tc>
                <a:tc>
                  <a:txBody>
                    <a:bodyPr/>
                    <a:lstStyle/>
                    <a:p>
                      <a:pPr algn="ctr"/>
                      <a:r>
                        <a:rPr lang="en-US" sz="1400" dirty="0" smtClean="0"/>
                        <a:t>$5.65</a:t>
                      </a:r>
                      <a:endParaRPr lang="en-US" sz="1400" dirty="0"/>
                    </a:p>
                  </a:txBody>
                  <a:tcPr>
                    <a:solidFill>
                      <a:schemeClr val="accent6">
                        <a:lumMod val="20000"/>
                        <a:lumOff val="80000"/>
                      </a:schemeClr>
                    </a:solidFill>
                  </a:tcPr>
                </a:tc>
                <a:tc>
                  <a:txBody>
                    <a:bodyPr/>
                    <a:lstStyle/>
                    <a:p>
                      <a:pPr algn="ctr"/>
                      <a:r>
                        <a:rPr lang="en-US" sz="1400" dirty="0" smtClean="0"/>
                        <a:t>$4.62</a:t>
                      </a:r>
                      <a:endParaRPr lang="en-US" sz="1400" dirty="0"/>
                    </a:p>
                  </a:txBody>
                  <a:tcPr>
                    <a:solidFill>
                      <a:schemeClr val="accent6">
                        <a:lumMod val="20000"/>
                        <a:lumOff val="80000"/>
                      </a:schemeClr>
                    </a:solidFill>
                  </a:tcPr>
                </a:tc>
                <a:tc>
                  <a:txBody>
                    <a:bodyPr/>
                    <a:lstStyle/>
                    <a:p>
                      <a:pPr algn="ctr"/>
                      <a:r>
                        <a:rPr lang="en-US" sz="1400" dirty="0" smtClean="0"/>
                        <a:t>$4.15</a:t>
                      </a:r>
                      <a:endParaRPr lang="en-US" sz="1400" dirty="0"/>
                    </a:p>
                  </a:txBody>
                  <a:tcPr>
                    <a:solidFill>
                      <a:schemeClr val="accent6">
                        <a:lumMod val="20000"/>
                        <a:lumOff val="80000"/>
                      </a:schemeClr>
                    </a:solidFill>
                  </a:tcPr>
                </a:tc>
                <a:tc>
                  <a:txBody>
                    <a:bodyPr/>
                    <a:lstStyle/>
                    <a:p>
                      <a:pPr algn="ctr"/>
                      <a:r>
                        <a:rPr lang="en-US" sz="1400" dirty="0" smtClean="0"/>
                        <a:t>$3.86</a:t>
                      </a:r>
                      <a:endParaRPr lang="en-US" sz="1400" dirty="0"/>
                    </a:p>
                  </a:txBody>
                  <a:tcPr>
                    <a:solidFill>
                      <a:schemeClr val="accent6">
                        <a:lumMod val="20000"/>
                        <a:lumOff val="80000"/>
                      </a:schemeClr>
                    </a:solidFill>
                  </a:tcPr>
                </a:tc>
                <a:tc>
                  <a:txBody>
                    <a:bodyPr/>
                    <a:lstStyle/>
                    <a:p>
                      <a:pPr algn="ctr"/>
                      <a:r>
                        <a:rPr lang="en-US" sz="1400" dirty="0" smtClean="0"/>
                        <a:t>$3.88</a:t>
                      </a:r>
                      <a:endParaRPr lang="en-US" sz="1400" dirty="0"/>
                    </a:p>
                  </a:txBody>
                  <a:tcPr>
                    <a:solidFill>
                      <a:schemeClr val="accent6">
                        <a:lumMod val="20000"/>
                        <a:lumOff val="80000"/>
                      </a:schemeClr>
                    </a:solidFill>
                  </a:tcPr>
                </a:tc>
                <a:extLst>
                  <a:ext uri="{0D108BD9-81ED-4DB2-BD59-A6C34878D82A}">
                    <a16:rowId xmlns:a16="http://schemas.microsoft.com/office/drawing/2014/main" val="10004"/>
                  </a:ext>
                </a:extLst>
              </a:tr>
              <a:tr h="373751">
                <a:tc>
                  <a:txBody>
                    <a:bodyPr/>
                    <a:lstStyle/>
                    <a:p>
                      <a:r>
                        <a:rPr lang="en-US" sz="1400" dirty="0" smtClean="0"/>
                        <a:t>Coverage</a:t>
                      </a:r>
                      <a:r>
                        <a:rPr lang="en-US" sz="1400" baseline="0" dirty="0" smtClean="0"/>
                        <a:t> (per acre)</a:t>
                      </a:r>
                      <a:endParaRPr lang="en-US" sz="1400" dirty="0"/>
                    </a:p>
                  </a:txBody>
                  <a:tcPr>
                    <a:solidFill>
                      <a:schemeClr val="accent6">
                        <a:lumMod val="20000"/>
                        <a:lumOff val="80000"/>
                      </a:schemeClr>
                    </a:solidFill>
                  </a:tcPr>
                </a:tc>
                <a:tc>
                  <a:txBody>
                    <a:bodyPr/>
                    <a:lstStyle/>
                    <a:p>
                      <a:pPr algn="ctr"/>
                      <a:r>
                        <a:rPr lang="en-US" sz="1400" dirty="0" smtClean="0"/>
                        <a:t>$678</a:t>
                      </a:r>
                      <a:endParaRPr lang="en-US" sz="1400" dirty="0"/>
                    </a:p>
                  </a:txBody>
                  <a:tcPr>
                    <a:solidFill>
                      <a:schemeClr val="accent6">
                        <a:lumMod val="20000"/>
                        <a:lumOff val="80000"/>
                      </a:schemeClr>
                    </a:solidFill>
                  </a:tcPr>
                </a:tc>
                <a:tc>
                  <a:txBody>
                    <a:bodyPr/>
                    <a:lstStyle/>
                    <a:p>
                      <a:pPr algn="ctr"/>
                      <a:r>
                        <a:rPr lang="en-US" sz="1400" dirty="0" smtClean="0"/>
                        <a:t>$554</a:t>
                      </a:r>
                      <a:endParaRPr lang="en-US" sz="1400" dirty="0"/>
                    </a:p>
                  </a:txBody>
                  <a:tcPr>
                    <a:solidFill>
                      <a:schemeClr val="accent6">
                        <a:lumMod val="20000"/>
                        <a:lumOff val="80000"/>
                      </a:schemeClr>
                    </a:solidFill>
                  </a:tcPr>
                </a:tc>
                <a:tc>
                  <a:txBody>
                    <a:bodyPr/>
                    <a:lstStyle/>
                    <a:p>
                      <a:pPr algn="ctr"/>
                      <a:r>
                        <a:rPr lang="en-US" sz="1400" dirty="0" smtClean="0"/>
                        <a:t>$498</a:t>
                      </a:r>
                      <a:endParaRPr lang="en-US" sz="1400" dirty="0"/>
                    </a:p>
                  </a:txBody>
                  <a:tcPr>
                    <a:solidFill>
                      <a:schemeClr val="accent6">
                        <a:lumMod val="20000"/>
                        <a:lumOff val="80000"/>
                      </a:schemeClr>
                    </a:solidFill>
                  </a:tcPr>
                </a:tc>
                <a:tc>
                  <a:txBody>
                    <a:bodyPr/>
                    <a:lstStyle/>
                    <a:p>
                      <a:pPr algn="ctr"/>
                      <a:r>
                        <a:rPr lang="en-US" sz="1400" dirty="0" smtClean="0"/>
                        <a:t>$463</a:t>
                      </a:r>
                      <a:endParaRPr lang="en-US" sz="1400" dirty="0"/>
                    </a:p>
                  </a:txBody>
                  <a:tcPr>
                    <a:solidFill>
                      <a:schemeClr val="accent6">
                        <a:lumMod val="20000"/>
                        <a:lumOff val="80000"/>
                      </a:schemeClr>
                    </a:solidFill>
                  </a:tcPr>
                </a:tc>
                <a:tc>
                  <a:txBody>
                    <a:bodyPr/>
                    <a:lstStyle/>
                    <a:p>
                      <a:pPr algn="ctr"/>
                      <a:r>
                        <a:rPr lang="en-US" sz="1400" dirty="0" smtClean="0"/>
                        <a:t>$466</a:t>
                      </a:r>
                      <a:endParaRPr lang="en-US" sz="1400" dirty="0"/>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1905000" y="4648200"/>
            <a:ext cx="2320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orbel" panose="020B0503020204020204"/>
                <a:ea typeface="+mn-ea"/>
                <a:cs typeface="+mn-cs"/>
              </a:rPr>
              <a:t>31% </a:t>
            </a:r>
            <a:r>
              <a:rPr kumimoji="0" lang="en-US" sz="1800" b="0" i="0" u="none" strike="noStrike" kern="1200" cap="none" spc="0" normalizeH="0" baseline="0" noProof="0" dirty="0">
                <a:ln>
                  <a:noFill/>
                </a:ln>
                <a:solidFill>
                  <a:srgbClr val="FF0000"/>
                </a:solidFill>
                <a:effectLst/>
                <a:uLnTx/>
                <a:uFillTx/>
                <a:latin typeface="Corbel" panose="020B0503020204020204"/>
                <a:ea typeface="+mn-ea"/>
                <a:cs typeface="+mn-cs"/>
              </a:rPr>
              <a:t>decline since 2013</a:t>
            </a:r>
          </a:p>
        </p:txBody>
      </p:sp>
    </p:spTree>
    <p:extLst>
      <p:ext uri="{BB962C8B-B14F-4D97-AF65-F5344CB8AC3E}">
        <p14:creationId xmlns:p14="http://schemas.microsoft.com/office/powerpoint/2010/main" val="61082814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Tax Updates</a:t>
            </a:r>
          </a:p>
        </p:txBody>
      </p:sp>
      <p:sp>
        <p:nvSpPr>
          <p:cNvPr id="3" name="Content Placeholder 2"/>
          <p:cNvSpPr>
            <a:spLocks noGrp="1"/>
          </p:cNvSpPr>
          <p:nvPr>
            <p:ph idx="1"/>
          </p:nvPr>
        </p:nvSpPr>
        <p:spPr>
          <a:xfrm>
            <a:off x="1168400" y="2006600"/>
            <a:ext cx="10820400" cy="3977640"/>
          </a:xfrm>
        </p:spPr>
        <p:txBody>
          <a:bodyPr/>
          <a:lstStyle/>
          <a:p>
            <a:r>
              <a:rPr lang="en-US" dirty="0">
                <a:latin typeface="Calibri" panose="020F0502020204030204" pitchFamily="34" charset="0"/>
                <a:cs typeface="Calibri" panose="020F0502020204030204" pitchFamily="34" charset="0"/>
              </a:rPr>
              <a:t>Refund of sales tax paid on fire damaged agricultural fence available (application required)</a:t>
            </a:r>
          </a:p>
          <a:p>
            <a:r>
              <a:rPr lang="en-US" dirty="0">
                <a:latin typeface="Calibri" panose="020F0502020204030204" pitchFamily="34" charset="0"/>
                <a:cs typeface="Calibri" panose="020F0502020204030204" pitchFamily="34" charset="0"/>
              </a:rPr>
              <a:t>Kansas return filing deadlines did not change with federal changes</a:t>
            </a:r>
          </a:p>
          <a:p>
            <a:r>
              <a:rPr lang="en-US" dirty="0">
                <a:latin typeface="Calibri" panose="020F0502020204030204" pitchFamily="34" charset="0"/>
                <a:cs typeface="Calibri" panose="020F0502020204030204" pitchFamily="34" charset="0"/>
              </a:rPr>
              <a:t>Tax brackets, standard deduction, exemptions unchanged</a:t>
            </a:r>
          </a:p>
          <a:p>
            <a:pPr lvl="1"/>
            <a:r>
              <a:rPr lang="en-US" dirty="0">
                <a:latin typeface="Calibri" panose="020F0502020204030204" pitchFamily="34" charset="0"/>
                <a:cs typeface="Calibri" panose="020F0502020204030204" pitchFamily="34" charset="0"/>
              </a:rPr>
              <a:t>2.7%  &amp; 4.6% marginal rates</a:t>
            </a:r>
          </a:p>
          <a:p>
            <a:r>
              <a:rPr lang="en-US" dirty="0">
                <a:latin typeface="Calibri" panose="020F0502020204030204" pitchFamily="34" charset="0"/>
                <a:cs typeface="Calibri" panose="020F0502020204030204" pitchFamily="34" charset="0"/>
              </a:rPr>
              <a:t>Low income exclusion</a:t>
            </a:r>
          </a:p>
          <a:p>
            <a:pPr lvl="1"/>
            <a:r>
              <a:rPr lang="en-US" dirty="0">
                <a:latin typeface="Calibri" panose="020F0502020204030204" pitchFamily="34" charset="0"/>
                <a:cs typeface="Calibri" panose="020F0502020204030204" pitchFamily="34" charset="0"/>
              </a:rPr>
              <a:t>No tax if taxable income &lt;12,500 (MFJ)</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3928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OPERATING LOSSES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728" y="164122"/>
            <a:ext cx="5716814" cy="3212123"/>
          </a:xfrm>
          <a:prstGeom prst="rect">
            <a:avLst/>
          </a:prstGeom>
        </p:spPr>
      </p:pic>
    </p:spTree>
    <p:extLst>
      <p:ext uri="{BB962C8B-B14F-4D97-AF65-F5344CB8AC3E}">
        <p14:creationId xmlns:p14="http://schemas.microsoft.com/office/powerpoint/2010/main" val="15892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Net Operating Loss (NOL)</a:t>
            </a:r>
          </a:p>
        </p:txBody>
      </p:sp>
      <p:sp>
        <p:nvSpPr>
          <p:cNvPr id="5" name="Content Placeholder 4"/>
          <p:cNvSpPr>
            <a:spLocks noGrp="1"/>
          </p:cNvSpPr>
          <p:nvPr>
            <p:ph idx="1"/>
          </p:nvPr>
        </p:nvSpPr>
        <p:spPr/>
        <p:txBody>
          <a:bodyPr/>
          <a:lstStyle/>
          <a:p>
            <a:r>
              <a:rPr lang="en-US" dirty="0" smtClean="0">
                <a:latin typeface="Calibri" panose="020F0502020204030204" pitchFamily="34" charset="0"/>
                <a:cs typeface="Calibri" panose="020F0502020204030204" pitchFamily="34" charset="0"/>
              </a:rPr>
              <a:t>NOL </a:t>
            </a:r>
            <a:r>
              <a:rPr lang="en-US" dirty="0">
                <a:latin typeface="Calibri" panose="020F0502020204030204" pitchFamily="34" charset="0"/>
                <a:cs typeface="Calibri" panose="020F0502020204030204" pitchFamily="34" charset="0"/>
              </a:rPr>
              <a:t>is a loss created when deductions exceed </a:t>
            </a:r>
            <a:r>
              <a:rPr lang="en-US" dirty="0" smtClean="0">
                <a:latin typeface="Calibri" panose="020F0502020204030204" pitchFamily="34" charset="0"/>
                <a:cs typeface="Calibri" panose="020F0502020204030204" pitchFamily="34" charset="0"/>
              </a:rPr>
              <a:t>income</a:t>
            </a:r>
          </a:p>
          <a:p>
            <a:r>
              <a:rPr lang="en-US" dirty="0" smtClean="0">
                <a:latin typeface="Calibri" panose="020F0502020204030204" pitchFamily="34" charset="0"/>
                <a:cs typeface="Calibri" panose="020F0502020204030204" pitchFamily="34" charset="0"/>
              </a:rPr>
              <a:t>NOLs </a:t>
            </a:r>
            <a:r>
              <a:rPr lang="en-US" i="1" u="sng" dirty="0" smtClean="0">
                <a:latin typeface="Calibri" panose="020F0502020204030204" pitchFamily="34" charset="0"/>
                <a:cs typeface="Calibri" panose="020F0502020204030204" pitchFamily="34" charset="0"/>
              </a:rPr>
              <a:t>always</a:t>
            </a:r>
            <a:r>
              <a:rPr lang="en-US" dirty="0" smtClean="0">
                <a:latin typeface="Calibri" panose="020F0502020204030204" pitchFamily="34" charset="0"/>
                <a:cs typeface="Calibri" panose="020F0502020204030204" pitchFamily="34" charset="0"/>
              </a:rPr>
              <a:t> result in unused deductions</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NOL is created by:</a:t>
            </a:r>
          </a:p>
          <a:p>
            <a:pPr lvl="1"/>
            <a:r>
              <a:rPr lang="en-US" dirty="0">
                <a:latin typeface="Calibri" panose="020F0502020204030204" pitchFamily="34" charset="0"/>
                <a:cs typeface="Calibri" panose="020F0502020204030204" pitchFamily="34" charset="0"/>
              </a:rPr>
              <a:t>Non-farm business (Schedule C)</a:t>
            </a:r>
          </a:p>
          <a:p>
            <a:pPr lvl="1"/>
            <a:r>
              <a:rPr lang="en-US" dirty="0">
                <a:latin typeface="Calibri" panose="020F0502020204030204" pitchFamily="34" charset="0"/>
                <a:cs typeface="Calibri" panose="020F0502020204030204" pitchFamily="34" charset="0"/>
              </a:rPr>
              <a:t>Casualty or theft of personal property</a:t>
            </a:r>
          </a:p>
          <a:p>
            <a:pPr lvl="1"/>
            <a:r>
              <a:rPr lang="en-US" dirty="0">
                <a:latin typeface="Calibri" panose="020F0502020204030204" pitchFamily="34" charset="0"/>
                <a:cs typeface="Calibri" panose="020F0502020204030204" pitchFamily="34" charset="0"/>
              </a:rPr>
              <a:t>Small business property loss due to a federally declared disaster (includes farm businesses) </a:t>
            </a:r>
          </a:p>
          <a:p>
            <a:pPr lvl="1"/>
            <a:r>
              <a:rPr lang="en-US" dirty="0">
                <a:latin typeface="Calibri" panose="020F0502020204030204" pitchFamily="34" charset="0"/>
                <a:cs typeface="Calibri" panose="020F0502020204030204" pitchFamily="34" charset="0"/>
              </a:rPr>
              <a:t>Farm (Schedule F)</a:t>
            </a:r>
            <a:endParaRPr lang="en-US" sz="1867" dirty="0">
              <a:latin typeface="Calibri" panose="020F0502020204030204" pitchFamily="34" charset="0"/>
              <a:cs typeface="Calibri" panose="020F0502020204030204" pitchFamily="34" charset="0"/>
            </a:endParaRPr>
          </a:p>
        </p:txBody>
      </p:sp>
      <p:sp>
        <p:nvSpPr>
          <p:cNvPr id="9" name="Slide Number Placeholder 8"/>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2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Farm Net Operating Loss</a:t>
            </a:r>
          </a:p>
        </p:txBody>
      </p:sp>
      <p:sp>
        <p:nvSpPr>
          <p:cNvPr id="4" name="Content Placeholder 3"/>
          <p:cNvSpPr>
            <a:spLocks noGrp="1"/>
          </p:cNvSpPr>
          <p:nvPr>
            <p:ph idx="1"/>
          </p:nvPr>
        </p:nvSpPr>
        <p:spPr>
          <a:xfrm>
            <a:off x="838200" y="1825626"/>
            <a:ext cx="11049000" cy="4119796"/>
          </a:xfrm>
        </p:spPr>
        <p:txBody>
          <a:bodyPr>
            <a:normAutofit/>
          </a:bodyPr>
          <a:lstStyle/>
          <a:p>
            <a:r>
              <a:rPr lang="en-US" i="1" dirty="0">
                <a:latin typeface="Calibri" panose="020F0502020204030204" pitchFamily="34" charset="0"/>
                <a:cs typeface="Calibri" panose="020F0502020204030204" pitchFamily="34" charset="0"/>
              </a:rPr>
              <a:t>Only</a:t>
            </a:r>
            <a:r>
              <a:rPr lang="en-US" dirty="0">
                <a:latin typeface="Calibri" panose="020F0502020204030204" pitchFamily="34" charset="0"/>
                <a:cs typeface="Calibri" panose="020F0502020204030204" pitchFamily="34" charset="0"/>
              </a:rPr>
              <a:t> created when taxable income is negative</a:t>
            </a:r>
          </a:p>
          <a:p>
            <a:r>
              <a:rPr lang="en-US" i="1" dirty="0">
                <a:latin typeface="Calibri" panose="020F0502020204030204" pitchFamily="34" charset="0"/>
                <a:cs typeface="Calibri" panose="020F0502020204030204" pitchFamily="34" charset="0"/>
              </a:rPr>
              <a:t>Not always </a:t>
            </a:r>
            <a:r>
              <a:rPr lang="en-US" dirty="0">
                <a:latin typeface="Calibri" panose="020F0502020204030204" pitchFamily="34" charset="0"/>
                <a:cs typeface="Calibri" panose="020F0502020204030204" pitchFamily="34" charset="0"/>
              </a:rPr>
              <a:t>created when taxable income is negative</a:t>
            </a:r>
          </a:p>
          <a:p>
            <a:r>
              <a:rPr lang="en-US" i="1" dirty="0">
                <a:latin typeface="Calibri" panose="020F0502020204030204" pitchFamily="34" charset="0"/>
                <a:cs typeface="Calibri" panose="020F0502020204030204" pitchFamily="34" charset="0"/>
              </a:rPr>
              <a:t>Only</a:t>
            </a:r>
            <a:r>
              <a:rPr lang="en-US" dirty="0">
                <a:latin typeface="Calibri" panose="020F0502020204030204" pitchFamily="34" charset="0"/>
                <a:cs typeface="Calibri" panose="020F0502020204030204" pitchFamily="34" charset="0"/>
              </a:rPr>
              <a:t> created when </a:t>
            </a:r>
            <a:r>
              <a:rPr lang="en-US" i="1" dirty="0">
                <a:latin typeface="Calibri" panose="020F0502020204030204" pitchFamily="34" charset="0"/>
                <a:cs typeface="Calibri" panose="020F0502020204030204" pitchFamily="34" charset="0"/>
              </a:rPr>
              <a:t>farm</a:t>
            </a:r>
            <a:r>
              <a:rPr lang="en-US" dirty="0">
                <a:latin typeface="Calibri" panose="020F0502020204030204" pitchFamily="34" charset="0"/>
                <a:cs typeface="Calibri" panose="020F0502020204030204" pitchFamily="34" charset="0"/>
              </a:rPr>
              <a:t> income is negative</a:t>
            </a:r>
          </a:p>
          <a:p>
            <a:r>
              <a:rPr lang="en-US" dirty="0">
                <a:latin typeface="Calibri" panose="020F0502020204030204" pitchFamily="34" charset="0"/>
                <a:cs typeface="Calibri" panose="020F0502020204030204" pitchFamily="34" charset="0"/>
              </a:rPr>
              <a:t>By default, farm NOL is carried back 5 years</a:t>
            </a:r>
          </a:p>
          <a:p>
            <a:r>
              <a:rPr lang="en-US" dirty="0">
                <a:latin typeface="Calibri" panose="020F0502020204030204" pitchFamily="34" charset="0"/>
                <a:cs typeface="Calibri" panose="020F0502020204030204" pitchFamily="34" charset="0"/>
              </a:rPr>
              <a:t>NOL is consumed as it offsets income in 5</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year back, then 4</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year, </a:t>
            </a:r>
            <a:r>
              <a:rPr lang="en-US" dirty="0" err="1">
                <a:latin typeface="Calibri" panose="020F0502020204030204" pitchFamily="34" charset="0"/>
                <a:cs typeface="Calibri" panose="020F0502020204030204" pitchFamily="34" charset="0"/>
              </a:rPr>
              <a:t>etc</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not fully consumed in carryback period, it is carried forward 20 years</a:t>
            </a:r>
          </a:p>
          <a:p>
            <a:r>
              <a:rPr lang="en-US" dirty="0">
                <a:latin typeface="Calibri" panose="020F0502020204030204" pitchFamily="34" charset="0"/>
                <a:cs typeface="Calibri" panose="020F0502020204030204" pitchFamily="34" charset="0"/>
              </a:rPr>
              <a:t>No longer available after 20 years</a:t>
            </a:r>
          </a:p>
        </p:txBody>
      </p:sp>
      <p:sp>
        <p:nvSpPr>
          <p:cNvPr id="8" name="Slide Number Placeholder 7"/>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216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Farm Net Operating Loss</a:t>
            </a:r>
          </a:p>
        </p:txBody>
      </p:sp>
      <p:sp>
        <p:nvSpPr>
          <p:cNvPr id="3" name="Content Placeholder 2"/>
          <p:cNvSpPr>
            <a:spLocks noGrp="1"/>
          </p:cNvSpPr>
          <p:nvPr>
            <p:ph idx="1"/>
          </p:nvPr>
        </p:nvSpPr>
        <p:spPr>
          <a:xfrm>
            <a:off x="914400" y="1803400"/>
            <a:ext cx="9144000" cy="2758440"/>
          </a:xfrm>
        </p:spPr>
        <p:txBody>
          <a:bodyPr/>
          <a:lstStyle/>
          <a:p>
            <a:r>
              <a:rPr lang="en-US" dirty="0">
                <a:latin typeface="Calibri" panose="020F0502020204030204" pitchFamily="34" charset="0"/>
                <a:cs typeface="Calibri" panose="020F0502020204030204" pitchFamily="34" charset="0"/>
              </a:rPr>
              <a:t>Farmers can elect to waive 5-year carryback and carry back 2 years instead</a:t>
            </a:r>
          </a:p>
          <a:p>
            <a:r>
              <a:rPr lang="en-US" dirty="0">
                <a:latin typeface="Calibri" panose="020F0502020204030204" pitchFamily="34" charset="0"/>
                <a:cs typeface="Calibri" panose="020F0502020204030204" pitchFamily="34" charset="0"/>
              </a:rPr>
              <a:t>Or elect to waive carryback completely and only carry the NOL forward</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204</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872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609600" y="1092200"/>
            <a:ext cx="10566400" cy="4525560"/>
          </a:xfrm>
          <a:prstGeom prst="rect">
            <a:avLst/>
          </a:prstGeom>
        </p:spPr>
        <p:txBody>
          <a:bodyPr/>
          <a:lstStyle/>
          <a:p>
            <a:pPr marL="560818" marR="0" lvl="0" indent="-512051" algn="l" defTabSz="914400" rtl="0" eaLnBrk="1" fontAlgn="auto" latinLnBrk="0" hangingPunct="1">
              <a:lnSpc>
                <a:spcPct val="100000"/>
              </a:lnSpc>
              <a:spcBef>
                <a:spcPts val="0"/>
              </a:spcBef>
              <a:spcAft>
                <a:spcPts val="0"/>
              </a:spcAft>
              <a:buClr>
                <a:srgbClr val="5B9BD5"/>
              </a:buClr>
              <a:buSzPct val="80000"/>
              <a:buFont typeface="Wingdings 2"/>
              <a:buChar char=""/>
              <a:tabLst/>
              <a:defRPr/>
            </a:pPr>
            <a:endParaRPr kumimoji="0" lang="en-US" sz="373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noAutofit/>
          </a:bodyPr>
          <a:lstStyle/>
          <a:p>
            <a:r>
              <a:rPr lang="en-US" dirty="0"/>
              <a:t>Recalculate Years Affected by Carried NOL</a:t>
            </a:r>
          </a:p>
        </p:txBody>
      </p:sp>
      <p:sp>
        <p:nvSpPr>
          <p:cNvPr id="4" name="Text Placeholder 3"/>
          <p:cNvSpPr>
            <a:spLocks noGrp="1"/>
          </p:cNvSpPr>
          <p:nvPr>
            <p:ph idx="1"/>
          </p:nvPr>
        </p:nvSpPr>
        <p:spPr/>
        <p:txBody>
          <a:bodyPr/>
          <a:lstStyle/>
          <a:p>
            <a:r>
              <a:rPr lang="en-US" dirty="0">
                <a:latin typeface="Calibri" panose="020F0502020204030204" pitchFamily="34" charset="0"/>
                <a:cs typeface="Calibri" panose="020F0502020204030204" pitchFamily="34" charset="0"/>
              </a:rPr>
              <a:t>Reduces adjusted gross income (AGI) as well as taxable income in an affected year</a:t>
            </a:r>
          </a:p>
          <a:p>
            <a:r>
              <a:rPr lang="en-US" dirty="0">
                <a:latin typeface="Calibri" panose="020F0502020204030204" pitchFamily="34" charset="0"/>
                <a:cs typeface="Calibri" panose="020F0502020204030204" pitchFamily="34" charset="0"/>
              </a:rPr>
              <a:t>Reduced AGI may affect other calculations </a:t>
            </a:r>
          </a:p>
          <a:p>
            <a:pPr lvl="1"/>
            <a:r>
              <a:rPr lang="en-US" dirty="0" smtClean="0">
                <a:latin typeface="Calibri" panose="020F0502020204030204" pitchFamily="34" charset="0"/>
                <a:cs typeface="Calibri" panose="020F0502020204030204" pitchFamily="34" charset="0"/>
              </a:rPr>
              <a:t>Taxable portion of  Social Security</a:t>
            </a:r>
          </a:p>
          <a:p>
            <a:pPr lvl="1"/>
            <a:r>
              <a:rPr lang="en-US" dirty="0" smtClean="0">
                <a:latin typeface="Calibri" panose="020F0502020204030204" pitchFamily="34" charset="0"/>
                <a:cs typeface="Calibri" panose="020F0502020204030204" pitchFamily="34" charset="0"/>
              </a:rPr>
              <a:t>Passive loss limit from rentals (25,000 loss limit) </a:t>
            </a:r>
          </a:p>
          <a:p>
            <a:r>
              <a:rPr lang="en-US" dirty="0" smtClean="0">
                <a:latin typeface="Calibri" panose="020F0502020204030204" pitchFamily="34" charset="0"/>
                <a:cs typeface="Calibri" panose="020F0502020204030204" pitchFamily="34" charset="0"/>
              </a:rPr>
              <a:t>Reduced </a:t>
            </a:r>
            <a:r>
              <a:rPr lang="en-US" dirty="0">
                <a:latin typeface="Calibri" panose="020F0502020204030204" pitchFamily="34" charset="0"/>
                <a:cs typeface="Calibri" panose="020F0502020204030204" pitchFamily="34" charset="0"/>
              </a:rPr>
              <a:t>taxable income results in a refund of tax liability </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205</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6890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NOL Consumption</a:t>
            </a:r>
          </a:p>
        </p:txBody>
      </p:sp>
      <p:sp>
        <p:nvSpPr>
          <p:cNvPr id="3" name="Content Placeholder 2"/>
          <p:cNvSpPr>
            <a:spLocks noGrp="1"/>
          </p:cNvSpPr>
          <p:nvPr>
            <p:ph idx="1"/>
          </p:nvPr>
        </p:nvSpPr>
        <p:spPr>
          <a:xfrm>
            <a:off x="838200" y="1825626"/>
            <a:ext cx="9728200" cy="4119796"/>
          </a:xfrm>
        </p:spPr>
        <p:txBody>
          <a:bodyPr>
            <a:normAutofit fontScale="92500" lnSpcReduction="10000"/>
          </a:bodyPr>
          <a:lstStyle/>
          <a:p>
            <a:r>
              <a:rPr lang="en-US" sz="3067" dirty="0">
                <a:latin typeface="Calibri" panose="020F0502020204030204" pitchFamily="34" charset="0"/>
                <a:cs typeface="Calibri" panose="020F0502020204030204" pitchFamily="34" charset="0"/>
              </a:rPr>
              <a:t>Amount of NOL consumed does not always equal taxable income reduction</a:t>
            </a:r>
          </a:p>
          <a:p>
            <a:r>
              <a:rPr lang="en-US" sz="3067" dirty="0">
                <a:latin typeface="Calibri" panose="020F0502020204030204" pitchFamily="34" charset="0"/>
                <a:cs typeface="Calibri" panose="020F0502020204030204" pitchFamily="34" charset="0"/>
              </a:rPr>
              <a:t>If taxable income in carried year is </a:t>
            </a:r>
            <a:r>
              <a:rPr lang="en-US" sz="3067" i="1" dirty="0">
                <a:latin typeface="Calibri" panose="020F0502020204030204" pitchFamily="34" charset="0"/>
                <a:cs typeface="Calibri" panose="020F0502020204030204" pitchFamily="34" charset="0"/>
              </a:rPr>
              <a:t>greater than </a:t>
            </a:r>
            <a:r>
              <a:rPr lang="en-US" sz="3067" dirty="0">
                <a:latin typeface="Calibri" panose="020F0502020204030204" pitchFamily="34" charset="0"/>
                <a:cs typeface="Calibri" panose="020F0502020204030204" pitchFamily="34" charset="0"/>
              </a:rPr>
              <a:t>NOL</a:t>
            </a:r>
          </a:p>
          <a:p>
            <a:pPr lvl="1"/>
            <a:r>
              <a:rPr lang="en-US" sz="2533" dirty="0">
                <a:latin typeface="Calibri" panose="020F0502020204030204" pitchFamily="34" charset="0"/>
                <a:cs typeface="Calibri" panose="020F0502020204030204" pitchFamily="34" charset="0"/>
              </a:rPr>
              <a:t>NOL is fully consumed</a:t>
            </a:r>
          </a:p>
          <a:p>
            <a:r>
              <a:rPr lang="en-US" sz="3067" dirty="0">
                <a:latin typeface="Calibri" panose="020F0502020204030204" pitchFamily="34" charset="0"/>
                <a:cs typeface="Calibri" panose="020F0502020204030204" pitchFamily="34" charset="0"/>
              </a:rPr>
              <a:t>If taxable income in carried year is </a:t>
            </a:r>
            <a:r>
              <a:rPr lang="en-US" sz="3067" i="1" dirty="0">
                <a:latin typeface="Calibri" panose="020F0502020204030204" pitchFamily="34" charset="0"/>
                <a:cs typeface="Calibri" panose="020F0502020204030204" pitchFamily="34" charset="0"/>
              </a:rPr>
              <a:t>less than</a:t>
            </a:r>
            <a:r>
              <a:rPr lang="en-US" sz="3067" dirty="0">
                <a:latin typeface="Calibri" panose="020F0502020204030204" pitchFamily="34" charset="0"/>
                <a:cs typeface="Calibri" panose="020F0502020204030204" pitchFamily="34" charset="0"/>
              </a:rPr>
              <a:t> NOL</a:t>
            </a:r>
          </a:p>
          <a:p>
            <a:pPr lvl="1"/>
            <a:r>
              <a:rPr lang="en-US" sz="2533" dirty="0">
                <a:latin typeface="Calibri" panose="020F0502020204030204" pitchFamily="34" charset="0"/>
                <a:cs typeface="Calibri" panose="020F0502020204030204" pitchFamily="34" charset="0"/>
              </a:rPr>
              <a:t>More NOL is consumed than income is offset</a:t>
            </a:r>
          </a:p>
          <a:p>
            <a:pPr lvl="1"/>
            <a:r>
              <a:rPr lang="en-US" sz="2533" dirty="0">
                <a:latin typeface="Calibri" panose="020F0502020204030204" pitchFamily="34" charset="0"/>
                <a:cs typeface="Calibri" panose="020F0502020204030204" pitchFamily="34" charset="0"/>
              </a:rPr>
              <a:t>Exemptions are lost for that year</a:t>
            </a:r>
          </a:p>
          <a:p>
            <a:r>
              <a:rPr lang="en-US" sz="3067" dirty="0">
                <a:latin typeface="Calibri" panose="020F0502020204030204" pitchFamily="34" charset="0"/>
                <a:cs typeface="Calibri" panose="020F0502020204030204" pitchFamily="34" charset="0"/>
              </a:rPr>
              <a:t>Some NOL is wasted for every year it is carried to</a:t>
            </a:r>
          </a:p>
          <a:p>
            <a:r>
              <a:rPr lang="en-US" sz="3067" b="1" i="1" dirty="0">
                <a:latin typeface="Calibri" panose="020F0502020204030204" pitchFamily="34" charset="0"/>
                <a:cs typeface="Calibri" panose="020F0502020204030204" pitchFamily="34" charset="0"/>
              </a:rPr>
              <a:t>Avoid NOLs!</a:t>
            </a:r>
          </a:p>
          <a:p>
            <a:pPr lvl="1"/>
            <a:r>
              <a:rPr lang="en-US" sz="2533" dirty="0">
                <a:latin typeface="Calibri" panose="020F0502020204030204" pitchFamily="34" charset="0"/>
                <a:cs typeface="Calibri" panose="020F0502020204030204" pitchFamily="34" charset="0"/>
              </a:rPr>
              <a:t>Target zero taxable income (or zero plus LT capital gain) at a minimum</a:t>
            </a:r>
            <a:endParaRPr lang="en-US" sz="2533" b="1" i="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206</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359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Avoid NOLs – Increase Income</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If you can plan ahead:</a:t>
            </a:r>
          </a:p>
          <a:p>
            <a:pPr lvl="1"/>
            <a:r>
              <a:rPr lang="en-US" dirty="0">
                <a:latin typeface="Calibri" panose="020F0502020204030204" pitchFamily="34" charset="0"/>
                <a:cs typeface="Calibri" panose="020F0502020204030204" pitchFamily="34" charset="0"/>
              </a:rPr>
              <a:t>Sell inventory</a:t>
            </a:r>
          </a:p>
          <a:p>
            <a:pPr lvl="1"/>
            <a:r>
              <a:rPr lang="en-US" dirty="0">
                <a:latin typeface="Calibri" panose="020F0502020204030204" pitchFamily="34" charset="0"/>
                <a:cs typeface="Calibri" panose="020F0502020204030204" pitchFamily="34" charset="0"/>
              </a:rPr>
              <a:t>Sell appreciated or low basis assets (either farm or non-farm)</a:t>
            </a:r>
          </a:p>
          <a:p>
            <a:pPr lvl="1"/>
            <a:r>
              <a:rPr lang="en-US" dirty="0">
                <a:latin typeface="Calibri" panose="020F0502020204030204" pitchFamily="34" charset="0"/>
                <a:cs typeface="Calibri" panose="020F0502020204030204" pitchFamily="34" charset="0"/>
              </a:rPr>
              <a:t>Sell equipment outright rather than trade</a:t>
            </a:r>
          </a:p>
          <a:p>
            <a:pPr lvl="1"/>
            <a:r>
              <a:rPr lang="en-US" dirty="0">
                <a:latin typeface="Calibri" panose="020F0502020204030204" pitchFamily="34" charset="0"/>
                <a:cs typeface="Calibri" panose="020F0502020204030204" pitchFamily="34" charset="0"/>
              </a:rPr>
              <a:t>CCC loans treated as income</a:t>
            </a:r>
          </a:p>
          <a:p>
            <a:pPr lvl="1"/>
            <a:r>
              <a:rPr lang="en-US" dirty="0">
                <a:latin typeface="Calibri" panose="020F0502020204030204" pitchFamily="34" charset="0"/>
                <a:cs typeface="Calibri" panose="020F0502020204030204" pitchFamily="34" charset="0"/>
              </a:rPr>
              <a:t>Convert Traditional IRA to Roth IRA</a:t>
            </a:r>
          </a:p>
          <a:p>
            <a:pPr lvl="1"/>
            <a:r>
              <a:rPr lang="en-US" dirty="0">
                <a:latin typeface="Calibri" panose="020F0502020204030204" pitchFamily="34" charset="0"/>
                <a:cs typeface="Calibri" panose="020F0502020204030204" pitchFamily="34" charset="0"/>
              </a:rPr>
              <a:t>Distribute S-</a:t>
            </a:r>
            <a:r>
              <a:rPr lang="en-US" dirty="0" err="1">
                <a:latin typeface="Calibri" panose="020F0502020204030204" pitchFamily="34" charset="0"/>
                <a:cs typeface="Calibri" panose="020F0502020204030204" pitchFamily="34" charset="0"/>
              </a:rPr>
              <a:t>corp</a:t>
            </a:r>
            <a:r>
              <a:rPr lang="en-US" dirty="0">
                <a:latin typeface="Calibri" panose="020F0502020204030204" pitchFamily="34" charset="0"/>
                <a:cs typeface="Calibri" panose="020F0502020204030204" pitchFamily="34" charset="0"/>
              </a:rPr>
              <a:t> assets</a:t>
            </a:r>
          </a:p>
          <a:p>
            <a:pPr lvl="1"/>
            <a:r>
              <a:rPr lang="en-US" dirty="0">
                <a:latin typeface="Calibri" panose="020F0502020204030204" pitchFamily="34" charset="0"/>
                <a:cs typeface="Calibri" panose="020F0502020204030204" pitchFamily="34" charset="0"/>
              </a:rPr>
              <a:t>Distribution of S-</a:t>
            </a:r>
            <a:r>
              <a:rPr lang="en-US" dirty="0" err="1">
                <a:latin typeface="Calibri" panose="020F0502020204030204" pitchFamily="34" charset="0"/>
                <a:cs typeface="Calibri" panose="020F0502020204030204" pitchFamily="34" charset="0"/>
              </a:rPr>
              <a:t>corp</a:t>
            </a:r>
            <a:r>
              <a:rPr lang="en-US" dirty="0">
                <a:latin typeface="Calibri" panose="020F0502020204030204" pitchFamily="34" charset="0"/>
                <a:cs typeface="Calibri" panose="020F0502020204030204" pitchFamily="34" charset="0"/>
              </a:rPr>
              <a:t> earnings &amp; profit from C-</a:t>
            </a:r>
            <a:r>
              <a:rPr lang="en-US" dirty="0" err="1">
                <a:latin typeface="Calibri" panose="020F0502020204030204" pitchFamily="34" charset="0"/>
                <a:cs typeface="Calibri" panose="020F0502020204030204" pitchFamily="34" charset="0"/>
              </a:rPr>
              <a:t>corp</a:t>
            </a:r>
            <a:r>
              <a:rPr lang="en-US" dirty="0">
                <a:latin typeface="Calibri" panose="020F0502020204030204" pitchFamily="34" charset="0"/>
                <a:cs typeface="Calibri" panose="020F0502020204030204" pitchFamily="34" charset="0"/>
              </a:rPr>
              <a:t> years</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207</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188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Avoid NOLs – Increase Income</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If you can’t plan ahead:</a:t>
            </a:r>
          </a:p>
          <a:p>
            <a:pPr lvl="1"/>
            <a:r>
              <a:rPr lang="en-US" dirty="0">
                <a:latin typeface="Calibri" panose="020F0502020204030204" pitchFamily="34" charset="0"/>
                <a:cs typeface="Calibri" panose="020F0502020204030204" pitchFamily="34" charset="0"/>
              </a:rPr>
              <a:t>Elect out of installment treatment on deferred sales contracts</a:t>
            </a:r>
          </a:p>
          <a:p>
            <a:pPr lvl="2"/>
            <a:r>
              <a:rPr lang="en-US" sz="2400" dirty="0">
                <a:latin typeface="Calibri" panose="020F0502020204030204" pitchFamily="34" charset="0"/>
                <a:cs typeface="Calibri" panose="020F0502020204030204" pitchFamily="34" charset="0"/>
              </a:rPr>
              <a:t>For grain and livestock sales, tax proceeds in the year of sale rather than the year received</a:t>
            </a:r>
          </a:p>
          <a:p>
            <a:pPr lvl="2"/>
            <a:r>
              <a:rPr lang="en-US" sz="2400" dirty="0">
                <a:latin typeface="Calibri" panose="020F0502020204030204" pitchFamily="34" charset="0"/>
                <a:cs typeface="Calibri" panose="020F0502020204030204" pitchFamily="34" charset="0"/>
              </a:rPr>
              <a:t>Election made at tax prep time</a:t>
            </a:r>
          </a:p>
          <a:p>
            <a:pPr lvl="1"/>
            <a:r>
              <a:rPr lang="en-US" dirty="0">
                <a:latin typeface="Calibri" panose="020F0502020204030204" pitchFamily="34" charset="0"/>
                <a:cs typeface="Calibri" panose="020F0502020204030204" pitchFamily="34" charset="0"/>
              </a:rPr>
              <a:t>Deemed dividend from S-</a:t>
            </a:r>
            <a:r>
              <a:rPr lang="en-US" dirty="0" err="1">
                <a:latin typeface="Calibri" panose="020F0502020204030204" pitchFamily="34" charset="0"/>
                <a:cs typeface="Calibri" panose="020F0502020204030204" pitchFamily="34" charset="0"/>
              </a:rPr>
              <a:t>corp</a:t>
            </a:r>
            <a:r>
              <a:rPr lang="en-US" dirty="0">
                <a:latin typeface="Calibri" panose="020F0502020204030204" pitchFamily="34" charset="0"/>
                <a:cs typeface="Calibri" panose="020F0502020204030204" pitchFamily="34" charset="0"/>
              </a:rPr>
              <a:t> with E&amp;P</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208</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676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Avoid NOLs – Decrease Expenses</a:t>
            </a:r>
          </a:p>
        </p:txBody>
      </p:sp>
      <p:sp>
        <p:nvSpPr>
          <p:cNvPr id="3" name="Content Placeholder 2"/>
          <p:cNvSpPr>
            <a:spLocks noGrp="1"/>
          </p:cNvSpPr>
          <p:nvPr>
            <p:ph idx="1"/>
          </p:nvPr>
        </p:nvSpPr>
        <p:spPr/>
        <p:txBody>
          <a:bodyPr>
            <a:noAutofit/>
          </a:bodyPr>
          <a:lstStyle/>
          <a:p>
            <a:r>
              <a:rPr lang="en-US" dirty="0">
                <a:latin typeface="Calibri" panose="020F0502020204030204" pitchFamily="34" charset="0"/>
                <a:cs typeface="Calibri" panose="020F0502020204030204" pitchFamily="34" charset="0"/>
              </a:rPr>
              <a:t>If you can plan ahead:</a:t>
            </a:r>
          </a:p>
          <a:p>
            <a:pPr lvl="1"/>
            <a:r>
              <a:rPr lang="en-US" dirty="0">
                <a:latin typeface="Calibri" panose="020F0502020204030204" pitchFamily="34" charset="0"/>
                <a:cs typeface="Calibri" panose="020F0502020204030204" pitchFamily="34" charset="0"/>
              </a:rPr>
              <a:t>Delay purchases or prepays</a:t>
            </a:r>
          </a:p>
          <a:p>
            <a:r>
              <a:rPr lang="en-US" dirty="0">
                <a:latin typeface="Calibri" panose="020F0502020204030204" pitchFamily="34" charset="0"/>
                <a:cs typeface="Calibri" panose="020F0502020204030204" pitchFamily="34" charset="0"/>
              </a:rPr>
              <a:t>If you can’t:</a:t>
            </a:r>
          </a:p>
          <a:p>
            <a:pPr lvl="1"/>
            <a:r>
              <a:rPr lang="en-US" dirty="0">
                <a:latin typeface="Calibri" panose="020F0502020204030204" pitchFamily="34" charset="0"/>
                <a:cs typeface="Calibri" panose="020F0502020204030204" pitchFamily="34" charset="0"/>
              </a:rPr>
              <a:t>Capitalize certain fertilizer expenses</a:t>
            </a:r>
          </a:p>
          <a:p>
            <a:pPr lvl="1"/>
            <a:r>
              <a:rPr lang="en-US" dirty="0">
                <a:latin typeface="Calibri" panose="020F0502020204030204" pitchFamily="34" charset="0"/>
                <a:cs typeface="Calibri" panose="020F0502020204030204" pitchFamily="34" charset="0"/>
              </a:rPr>
              <a:t>Slow down depreciation</a:t>
            </a:r>
          </a:p>
          <a:p>
            <a:pPr lvl="2"/>
            <a:r>
              <a:rPr lang="en-US" sz="2400" dirty="0">
                <a:latin typeface="Calibri" panose="020F0502020204030204" pitchFamily="34" charset="0"/>
                <a:cs typeface="Calibri" panose="020F0502020204030204" pitchFamily="34" charset="0"/>
              </a:rPr>
              <a:t>Elect to depreciate assets using straight-line (SL)</a:t>
            </a:r>
          </a:p>
          <a:p>
            <a:pPr lvl="2"/>
            <a:r>
              <a:rPr lang="en-US" sz="2400" dirty="0">
                <a:latin typeface="Calibri" panose="020F0502020204030204" pitchFamily="34" charset="0"/>
                <a:cs typeface="Calibri" panose="020F0502020204030204" pitchFamily="34" charset="0"/>
              </a:rPr>
              <a:t>Elect to depreciate assets using SL method and </a:t>
            </a:r>
            <a:r>
              <a:rPr lang="en-US" sz="2400" dirty="0" smtClean="0">
                <a:latin typeface="Calibri" panose="020F0502020204030204" pitchFamily="34" charset="0"/>
                <a:cs typeface="Calibri" panose="020F0502020204030204" pitchFamily="34" charset="0"/>
              </a:rPr>
              <a:t>ADS (10 vs 7 years)</a:t>
            </a:r>
            <a:endParaRPr lang="en-US" sz="24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Capitalize long life repairs</a:t>
            </a:r>
          </a:p>
          <a:p>
            <a:pPr lvl="2"/>
            <a:r>
              <a:rPr lang="en-US" sz="2400" dirty="0">
                <a:latin typeface="Calibri" panose="020F0502020204030204" pitchFamily="34" charset="0"/>
                <a:cs typeface="Calibri" panose="020F0502020204030204" pitchFamily="34" charset="0"/>
              </a:rPr>
              <a:t>Depreciate rather than deduct</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428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Safety Net</a:t>
            </a:r>
            <a:endParaRPr lang="en-US" dirty="0"/>
          </a:p>
        </p:txBody>
      </p:sp>
      <p:sp>
        <p:nvSpPr>
          <p:cNvPr id="11" name="TextBox 10"/>
          <p:cNvSpPr txBox="1"/>
          <p:nvPr/>
        </p:nvSpPr>
        <p:spPr>
          <a:xfrm>
            <a:off x="1676400" y="1885890"/>
            <a:ext cx="7543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Crop Insurance Minimum Revenue Guarantee Soybean Example</a:t>
            </a:r>
          </a:p>
        </p:txBody>
      </p:sp>
      <p:graphicFrame>
        <p:nvGraphicFramePr>
          <p:cNvPr id="6" name="Content Placeholder 9"/>
          <p:cNvGraphicFramePr>
            <a:graphicFrameLocks noGrp="1"/>
          </p:cNvGraphicFramePr>
          <p:nvPr>
            <p:ph idx="1"/>
            <p:extLst/>
          </p:nvPr>
        </p:nvGraphicFramePr>
        <p:xfrm>
          <a:off x="1676401" y="2286000"/>
          <a:ext cx="8839201" cy="2225040"/>
        </p:xfrm>
        <a:graphic>
          <a:graphicData uri="http://schemas.openxmlformats.org/drawingml/2006/table">
            <a:tbl>
              <a:tblPr firstRow="1" bandRow="1">
                <a:tableStyleId>{5C22544A-7EE6-4342-B048-85BDC9FD1C3A}</a:tableStyleId>
              </a:tblPr>
              <a:tblGrid>
                <a:gridCol w="2197555">
                  <a:extLst>
                    <a:ext uri="{9D8B030D-6E8A-4147-A177-3AD203B41FA5}">
                      <a16:colId xmlns:a16="http://schemas.microsoft.com/office/drawing/2014/main" val="20000"/>
                    </a:ext>
                  </a:extLst>
                </a:gridCol>
                <a:gridCol w="1370498">
                  <a:extLst>
                    <a:ext uri="{9D8B030D-6E8A-4147-A177-3AD203B41FA5}">
                      <a16:colId xmlns:a16="http://schemas.microsoft.com/office/drawing/2014/main" val="20001"/>
                    </a:ext>
                  </a:extLst>
                </a:gridCol>
                <a:gridCol w="1317787">
                  <a:extLst>
                    <a:ext uri="{9D8B030D-6E8A-4147-A177-3AD203B41FA5}">
                      <a16:colId xmlns:a16="http://schemas.microsoft.com/office/drawing/2014/main" val="20002"/>
                    </a:ext>
                  </a:extLst>
                </a:gridCol>
                <a:gridCol w="1317787">
                  <a:extLst>
                    <a:ext uri="{9D8B030D-6E8A-4147-A177-3AD203B41FA5}">
                      <a16:colId xmlns:a16="http://schemas.microsoft.com/office/drawing/2014/main" val="20003"/>
                    </a:ext>
                  </a:extLst>
                </a:gridCol>
                <a:gridCol w="1317787">
                  <a:extLst>
                    <a:ext uri="{9D8B030D-6E8A-4147-A177-3AD203B41FA5}">
                      <a16:colId xmlns:a16="http://schemas.microsoft.com/office/drawing/2014/main" val="20004"/>
                    </a:ext>
                  </a:extLst>
                </a:gridCol>
                <a:gridCol w="1317787">
                  <a:extLst>
                    <a:ext uri="{9D8B030D-6E8A-4147-A177-3AD203B41FA5}">
                      <a16:colId xmlns:a16="http://schemas.microsoft.com/office/drawing/2014/main" val="2255319936"/>
                    </a:ext>
                  </a:extLst>
                </a:gridCol>
              </a:tblGrid>
              <a:tr h="370840">
                <a:tc>
                  <a:txBody>
                    <a:bodyPr/>
                    <a:lstStyle/>
                    <a:p>
                      <a:endParaRPr lang="en-US" sz="1400" dirty="0"/>
                    </a:p>
                  </a:txBody>
                  <a:tcPr>
                    <a:solidFill>
                      <a:schemeClr val="accent6">
                        <a:lumMod val="40000"/>
                        <a:lumOff val="60000"/>
                      </a:schemeClr>
                    </a:solidFill>
                  </a:tcPr>
                </a:tc>
                <a:tc>
                  <a:txBody>
                    <a:bodyPr/>
                    <a:lstStyle/>
                    <a:p>
                      <a:pPr algn="ctr"/>
                      <a:r>
                        <a:rPr lang="en-US" sz="1400" dirty="0" smtClean="0">
                          <a:solidFill>
                            <a:schemeClr val="tx1"/>
                          </a:solidFill>
                        </a:rPr>
                        <a:t>2013</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 2014</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2015</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2016</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2017</a:t>
                      </a:r>
                      <a:endParaRPr lang="en-US" sz="140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10000"/>
                  </a:ext>
                </a:extLst>
              </a:tr>
              <a:tr h="370840">
                <a:tc>
                  <a:txBody>
                    <a:bodyPr/>
                    <a:lstStyle/>
                    <a:p>
                      <a:r>
                        <a:rPr lang="en-US" sz="1400" dirty="0" smtClean="0"/>
                        <a:t>APH (bushel)</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r>
                        <a:rPr lang="en-US" sz="1400" dirty="0" smtClean="0"/>
                        <a:t>Coverage</a:t>
                      </a:r>
                      <a:r>
                        <a:rPr lang="en-US" sz="1400" baseline="0" dirty="0" smtClean="0"/>
                        <a:t> Election</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r>
                        <a:rPr lang="en-US" sz="1400" dirty="0" smtClean="0"/>
                        <a:t>Guaranteed  Bushel</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extLst>
                  <a:ext uri="{0D108BD9-81ED-4DB2-BD59-A6C34878D82A}">
                    <a16:rowId xmlns:a16="http://schemas.microsoft.com/office/drawing/2014/main" val="10003"/>
                  </a:ext>
                </a:extLst>
              </a:tr>
              <a:tr h="370840">
                <a:tc>
                  <a:txBody>
                    <a:bodyPr/>
                    <a:lstStyle/>
                    <a:p>
                      <a:r>
                        <a:rPr lang="en-US" sz="1400" dirty="0" smtClean="0"/>
                        <a:t>Base</a:t>
                      </a:r>
                      <a:r>
                        <a:rPr lang="en-US" sz="1400" baseline="0" dirty="0" smtClean="0"/>
                        <a:t> Price (per bushel)</a:t>
                      </a:r>
                      <a:endParaRPr lang="en-US" sz="1400" dirty="0"/>
                    </a:p>
                  </a:txBody>
                  <a:tcPr>
                    <a:solidFill>
                      <a:schemeClr val="accent6">
                        <a:lumMod val="20000"/>
                        <a:lumOff val="80000"/>
                      </a:schemeClr>
                    </a:solidFill>
                  </a:tcPr>
                </a:tc>
                <a:tc>
                  <a:txBody>
                    <a:bodyPr/>
                    <a:lstStyle/>
                    <a:p>
                      <a:pPr algn="ctr"/>
                      <a:r>
                        <a:rPr lang="en-US" sz="1400" dirty="0" smtClean="0"/>
                        <a:t>$12.87</a:t>
                      </a:r>
                      <a:endParaRPr lang="en-US" sz="1400" dirty="0"/>
                    </a:p>
                  </a:txBody>
                  <a:tcPr>
                    <a:solidFill>
                      <a:schemeClr val="accent6">
                        <a:lumMod val="20000"/>
                        <a:lumOff val="80000"/>
                      </a:schemeClr>
                    </a:solidFill>
                  </a:tcPr>
                </a:tc>
                <a:tc>
                  <a:txBody>
                    <a:bodyPr/>
                    <a:lstStyle/>
                    <a:p>
                      <a:pPr algn="ctr"/>
                      <a:r>
                        <a:rPr lang="en-US" sz="1400" dirty="0" smtClean="0"/>
                        <a:t>$11.36</a:t>
                      </a:r>
                      <a:endParaRPr lang="en-US" sz="1400" dirty="0"/>
                    </a:p>
                  </a:txBody>
                  <a:tcPr>
                    <a:solidFill>
                      <a:schemeClr val="accent6">
                        <a:lumMod val="20000"/>
                        <a:lumOff val="80000"/>
                      </a:schemeClr>
                    </a:solidFill>
                  </a:tcPr>
                </a:tc>
                <a:tc>
                  <a:txBody>
                    <a:bodyPr/>
                    <a:lstStyle/>
                    <a:p>
                      <a:pPr algn="ctr"/>
                      <a:r>
                        <a:rPr lang="en-US" sz="1400" dirty="0" smtClean="0"/>
                        <a:t>$9.73</a:t>
                      </a:r>
                      <a:endParaRPr lang="en-US" sz="1400" dirty="0"/>
                    </a:p>
                  </a:txBody>
                  <a:tcPr>
                    <a:solidFill>
                      <a:schemeClr val="accent6">
                        <a:lumMod val="20000"/>
                        <a:lumOff val="80000"/>
                      </a:schemeClr>
                    </a:solidFill>
                  </a:tcPr>
                </a:tc>
                <a:tc>
                  <a:txBody>
                    <a:bodyPr/>
                    <a:lstStyle/>
                    <a:p>
                      <a:pPr algn="ctr"/>
                      <a:r>
                        <a:rPr lang="en-US" sz="1400" dirty="0" smtClean="0"/>
                        <a:t>$8.85</a:t>
                      </a:r>
                      <a:endParaRPr lang="en-US" sz="1400" dirty="0"/>
                    </a:p>
                  </a:txBody>
                  <a:tcPr>
                    <a:solidFill>
                      <a:schemeClr val="accent6">
                        <a:lumMod val="20000"/>
                        <a:lumOff val="80000"/>
                      </a:schemeClr>
                    </a:solidFill>
                  </a:tcPr>
                </a:tc>
                <a:tc>
                  <a:txBody>
                    <a:bodyPr/>
                    <a:lstStyle/>
                    <a:p>
                      <a:pPr algn="ctr"/>
                      <a:r>
                        <a:rPr lang="en-US" sz="1400" dirty="0" smtClean="0"/>
                        <a:t>$10.00</a:t>
                      </a:r>
                      <a:endParaRPr lang="en-US" sz="1400" dirty="0"/>
                    </a:p>
                  </a:txBody>
                  <a:tcPr>
                    <a:solidFill>
                      <a:schemeClr val="accent6">
                        <a:lumMod val="20000"/>
                        <a:lumOff val="80000"/>
                      </a:schemeClr>
                    </a:solidFill>
                  </a:tcPr>
                </a:tc>
                <a:extLst>
                  <a:ext uri="{0D108BD9-81ED-4DB2-BD59-A6C34878D82A}">
                    <a16:rowId xmlns:a16="http://schemas.microsoft.com/office/drawing/2014/main" val="10004"/>
                  </a:ext>
                </a:extLst>
              </a:tr>
              <a:tr h="370840">
                <a:tc>
                  <a:txBody>
                    <a:bodyPr/>
                    <a:lstStyle/>
                    <a:p>
                      <a:r>
                        <a:rPr lang="en-US" sz="1400" dirty="0" smtClean="0"/>
                        <a:t>Coverage</a:t>
                      </a:r>
                      <a:r>
                        <a:rPr lang="en-US" sz="1400" baseline="0" dirty="0" smtClean="0"/>
                        <a:t> (per acre)</a:t>
                      </a:r>
                      <a:endParaRPr lang="en-US" sz="1400" dirty="0"/>
                    </a:p>
                  </a:txBody>
                  <a:tcPr>
                    <a:solidFill>
                      <a:schemeClr val="accent6">
                        <a:lumMod val="20000"/>
                        <a:lumOff val="80000"/>
                      </a:schemeClr>
                    </a:solidFill>
                  </a:tcPr>
                </a:tc>
                <a:tc>
                  <a:txBody>
                    <a:bodyPr/>
                    <a:lstStyle/>
                    <a:p>
                      <a:pPr algn="ctr"/>
                      <a:r>
                        <a:rPr lang="en-US" sz="1400" dirty="0" smtClean="0"/>
                        <a:t>$412</a:t>
                      </a:r>
                      <a:endParaRPr lang="en-US" sz="1400" dirty="0"/>
                    </a:p>
                  </a:txBody>
                  <a:tcPr>
                    <a:solidFill>
                      <a:schemeClr val="accent6">
                        <a:lumMod val="20000"/>
                        <a:lumOff val="80000"/>
                      </a:schemeClr>
                    </a:solidFill>
                  </a:tcPr>
                </a:tc>
                <a:tc>
                  <a:txBody>
                    <a:bodyPr/>
                    <a:lstStyle/>
                    <a:p>
                      <a:pPr algn="ctr"/>
                      <a:r>
                        <a:rPr lang="en-US" sz="1400" dirty="0" smtClean="0"/>
                        <a:t>$364</a:t>
                      </a:r>
                      <a:endParaRPr lang="en-US" sz="1400" dirty="0"/>
                    </a:p>
                  </a:txBody>
                  <a:tcPr>
                    <a:solidFill>
                      <a:schemeClr val="accent6">
                        <a:lumMod val="20000"/>
                        <a:lumOff val="80000"/>
                      </a:schemeClr>
                    </a:solidFill>
                  </a:tcPr>
                </a:tc>
                <a:tc>
                  <a:txBody>
                    <a:bodyPr/>
                    <a:lstStyle/>
                    <a:p>
                      <a:pPr algn="ctr"/>
                      <a:r>
                        <a:rPr lang="en-US" sz="1400" dirty="0" smtClean="0"/>
                        <a:t>$311</a:t>
                      </a:r>
                      <a:endParaRPr lang="en-US" sz="1400" dirty="0"/>
                    </a:p>
                  </a:txBody>
                  <a:tcPr>
                    <a:solidFill>
                      <a:schemeClr val="accent6">
                        <a:lumMod val="20000"/>
                        <a:lumOff val="80000"/>
                      </a:schemeClr>
                    </a:solidFill>
                  </a:tcPr>
                </a:tc>
                <a:tc>
                  <a:txBody>
                    <a:bodyPr/>
                    <a:lstStyle/>
                    <a:p>
                      <a:pPr algn="ctr"/>
                      <a:r>
                        <a:rPr lang="en-US" sz="1400" dirty="0" smtClean="0"/>
                        <a:t>$283</a:t>
                      </a:r>
                      <a:endParaRPr lang="en-US" sz="1400" dirty="0"/>
                    </a:p>
                  </a:txBody>
                  <a:tcPr>
                    <a:solidFill>
                      <a:schemeClr val="accent6">
                        <a:lumMod val="20000"/>
                        <a:lumOff val="80000"/>
                      </a:schemeClr>
                    </a:solidFill>
                  </a:tcPr>
                </a:tc>
                <a:tc>
                  <a:txBody>
                    <a:bodyPr/>
                    <a:lstStyle/>
                    <a:p>
                      <a:pPr algn="ctr"/>
                      <a:r>
                        <a:rPr lang="en-US" sz="1400" dirty="0" smtClean="0"/>
                        <a:t>$320</a:t>
                      </a:r>
                      <a:endParaRPr lang="en-US" sz="1400" dirty="0"/>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1828801" y="4648200"/>
            <a:ext cx="23396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orbel" panose="020B0503020204020204"/>
                <a:ea typeface="+mn-ea"/>
                <a:cs typeface="+mn-cs"/>
              </a:rPr>
              <a:t>22% </a:t>
            </a:r>
            <a:r>
              <a:rPr kumimoji="0" lang="en-US" sz="1800" b="0" i="0" u="none" strike="noStrike" kern="1200" cap="none" spc="0" normalizeH="0" baseline="0" noProof="0" dirty="0">
                <a:ln>
                  <a:noFill/>
                </a:ln>
                <a:solidFill>
                  <a:srgbClr val="FF0000"/>
                </a:solidFill>
                <a:effectLst/>
                <a:uLnTx/>
                <a:uFillTx/>
                <a:latin typeface="Corbel" panose="020B0503020204020204"/>
                <a:ea typeface="+mn-ea"/>
                <a:cs typeface="+mn-cs"/>
              </a:rPr>
              <a:t>decline since 2013</a:t>
            </a:r>
          </a:p>
        </p:txBody>
      </p:sp>
    </p:spTree>
    <p:extLst>
      <p:ext uri="{BB962C8B-B14F-4D97-AF65-F5344CB8AC3E}">
        <p14:creationId xmlns:p14="http://schemas.microsoft.com/office/powerpoint/2010/main" val="280519564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NOL Take </a:t>
            </a:r>
            <a:r>
              <a:rPr lang="en-US" dirty="0" err="1" smtClean="0"/>
              <a:t>Aways</a:t>
            </a:r>
            <a:endParaRPr lang="en-US" dirty="0"/>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Avoid NOLs!</a:t>
            </a:r>
          </a:p>
          <a:p>
            <a:r>
              <a:rPr lang="en-US" dirty="0">
                <a:latin typeface="Calibri" panose="020F0502020204030204" pitchFamily="34" charset="0"/>
                <a:cs typeface="Calibri" panose="020F0502020204030204" pitchFamily="34" charset="0"/>
              </a:rPr>
              <a:t>If unavoidable, carry to the fewest years </a:t>
            </a:r>
            <a:r>
              <a:rPr lang="en-US" dirty="0" smtClean="0">
                <a:latin typeface="Calibri" panose="020F0502020204030204" pitchFamily="34" charset="0"/>
                <a:cs typeface="Calibri" panose="020F0502020204030204" pitchFamily="34" charset="0"/>
              </a:rPr>
              <a:t>possible</a:t>
            </a:r>
            <a:endParaRPr lang="en-US"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668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508000"/>
            <a:ext cx="5123473" cy="4054475"/>
          </a:xfrm>
        </p:spPr>
        <p:txBody>
          <a:bodyPr/>
          <a:lstStyle/>
          <a:p>
            <a:r>
              <a:rPr lang="en-US" dirty="0"/>
              <a:t>OPTIONAL METHOD OF SE TAX CALCULATION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096000"/>
          </a:xfrm>
          <a:prstGeom prst="rect">
            <a:avLst/>
          </a:prstGeom>
        </p:spPr>
      </p:pic>
    </p:spTree>
    <p:extLst>
      <p:ext uri="{BB962C8B-B14F-4D97-AF65-F5344CB8AC3E}">
        <p14:creationId xmlns:p14="http://schemas.microsoft.com/office/powerpoint/2010/main" val="89738723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Optional Method of SE Tax Calculation</a:t>
            </a:r>
          </a:p>
        </p:txBody>
      </p:sp>
      <p:sp>
        <p:nvSpPr>
          <p:cNvPr id="3" name="Content Placeholder 2"/>
          <p:cNvSpPr>
            <a:spLocks noGrp="1"/>
          </p:cNvSpPr>
          <p:nvPr>
            <p:ph idx="1"/>
          </p:nvPr>
        </p:nvSpPr>
        <p:spPr/>
        <p:txBody>
          <a:bodyPr>
            <a:normAutofit lnSpcReduction="10000"/>
          </a:bodyPr>
          <a:lstStyle/>
          <a:p>
            <a:r>
              <a:rPr lang="en-US" sz="3067" dirty="0">
                <a:latin typeface="Calibri" panose="020F0502020204030204" pitchFamily="34" charset="0"/>
                <a:cs typeface="Calibri" panose="020F0502020204030204" pitchFamily="34" charset="0"/>
              </a:rPr>
              <a:t>Allows farmers to use an inflation adjusted plug amount for self-employment tax calculation</a:t>
            </a:r>
          </a:p>
          <a:p>
            <a:pPr lvl="1"/>
            <a:r>
              <a:rPr lang="en-US" sz="2533" dirty="0">
                <a:latin typeface="Calibri" panose="020F0502020204030204" pitchFamily="34" charset="0"/>
                <a:cs typeface="Calibri" panose="020F0502020204030204" pitchFamily="34" charset="0"/>
              </a:rPr>
              <a:t>Substitute negative F with ≈$5,457 (2016)</a:t>
            </a:r>
          </a:p>
          <a:p>
            <a:pPr lvl="1"/>
            <a:r>
              <a:rPr lang="en-US" sz="2533" dirty="0">
                <a:latin typeface="Calibri" panose="020F0502020204030204" pitchFamily="34" charset="0"/>
                <a:cs typeface="Calibri" panose="020F0502020204030204" pitchFamily="34" charset="0"/>
              </a:rPr>
              <a:t>Equates to $5,040 of SE income (4 SS credits for disability)</a:t>
            </a:r>
          </a:p>
          <a:p>
            <a:pPr lvl="1"/>
            <a:r>
              <a:rPr lang="en-US" sz="2533" dirty="0">
                <a:latin typeface="Calibri" panose="020F0502020204030204" pitchFamily="34" charset="0"/>
                <a:cs typeface="Calibri" panose="020F0502020204030204" pitchFamily="34" charset="0"/>
              </a:rPr>
              <a:t>Adds $771 of SE tax</a:t>
            </a:r>
          </a:p>
          <a:p>
            <a:r>
              <a:rPr lang="en-US" sz="3067" dirty="0">
                <a:latin typeface="Calibri" panose="020F0502020204030204" pitchFamily="34" charset="0"/>
                <a:cs typeface="Calibri" panose="020F0502020204030204" pitchFamily="34" charset="0"/>
              </a:rPr>
              <a:t>No impact on taxable income</a:t>
            </a:r>
            <a:r>
              <a:rPr lang="en-US" sz="2533" dirty="0">
                <a:latin typeface="Calibri" panose="020F0502020204030204" pitchFamily="34" charset="0"/>
                <a:cs typeface="Calibri" panose="020F0502020204030204" pitchFamily="34" charset="0"/>
              </a:rPr>
              <a:t> </a:t>
            </a:r>
          </a:p>
          <a:p>
            <a:r>
              <a:rPr lang="en-US" sz="3067" dirty="0">
                <a:latin typeface="Calibri" panose="020F0502020204030204" pitchFamily="34" charset="0"/>
                <a:cs typeface="Calibri" panose="020F0502020204030204" pitchFamily="34" charset="0"/>
              </a:rPr>
              <a:t>May allow partial deduction of SE health insurance or small SEP, SIMPLE, or 401(k) contributions</a:t>
            </a:r>
          </a:p>
          <a:p>
            <a:r>
              <a:rPr lang="en-US" sz="3067" dirty="0">
                <a:latin typeface="Calibri" panose="020F0502020204030204" pitchFamily="34" charset="0"/>
                <a:cs typeface="Calibri" panose="020F0502020204030204" pitchFamily="34" charset="0"/>
              </a:rPr>
              <a:t>May increase credits available, sometimes significantly! </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988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CREDITS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322" y="-4414"/>
            <a:ext cx="4712677" cy="6030000"/>
          </a:xfrm>
          <a:prstGeom prst="rect">
            <a:avLst/>
          </a:prstGeom>
        </p:spPr>
      </p:pic>
    </p:spTree>
    <p:extLst>
      <p:ext uri="{BB962C8B-B14F-4D97-AF65-F5344CB8AC3E}">
        <p14:creationId xmlns:p14="http://schemas.microsoft.com/office/powerpoint/2010/main" val="7382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Earned Income Credit</a:t>
            </a:r>
          </a:p>
        </p:txBody>
      </p:sp>
      <p:sp>
        <p:nvSpPr>
          <p:cNvPr id="3" name="Content Placeholder 2"/>
          <p:cNvSpPr>
            <a:spLocks noGrp="1"/>
          </p:cNvSpPr>
          <p:nvPr>
            <p:ph idx="1"/>
          </p:nvPr>
        </p:nvSpPr>
        <p:spPr/>
        <p:txBody>
          <a:bodyPr>
            <a:normAutofit fontScale="92500" lnSpcReduction="10000"/>
          </a:bodyPr>
          <a:lstStyle/>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Credit for low income earners</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Not available if investment income &gt;$3,400</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Credit available in an income range depending on filing status with maximum credit somewhere in the middle</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2016 EIC: MFJ with 2 dependents, no other income</a:t>
            </a:r>
          </a:p>
          <a:p>
            <a:pPr lvl="1"/>
            <a:r>
              <a:rPr lang="en-US" sz="2533" dirty="0">
                <a:latin typeface="Calibri" panose="020F0502020204030204" pitchFamily="34" charset="0"/>
                <a:cs typeface="Calibri" panose="020F0502020204030204" pitchFamily="34" charset="0"/>
              </a:rPr>
              <a:t>Income range:  $0 - 50,198</a:t>
            </a:r>
          </a:p>
          <a:p>
            <a:pPr lvl="1"/>
            <a:r>
              <a:rPr lang="en-US" sz="2533" dirty="0">
                <a:latin typeface="Calibri" panose="020F0502020204030204" pitchFamily="34" charset="0"/>
                <a:cs typeface="Calibri" panose="020F0502020204030204" pitchFamily="34" charset="0"/>
              </a:rPr>
              <a:t>Maximum credit:     $5,572</a:t>
            </a:r>
          </a:p>
          <a:p>
            <a:r>
              <a:rPr lang="en-US" sz="3067" dirty="0">
                <a:latin typeface="Calibri" panose="020F0502020204030204" pitchFamily="34" charset="0"/>
                <a:cs typeface="Calibri" panose="020F0502020204030204" pitchFamily="34" charset="0"/>
              </a:rPr>
              <a:t>In low income years, income can be manipulated (up or down) to optimize credit</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3968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Credit for Child and Dependent Care Expenses</a:t>
            </a:r>
          </a:p>
        </p:txBody>
      </p:sp>
      <p:sp>
        <p:nvSpPr>
          <p:cNvPr id="3" name="Content Placeholder 2"/>
          <p:cNvSpPr>
            <a:spLocks noGrp="1"/>
          </p:cNvSpPr>
          <p:nvPr>
            <p:ph idx="1"/>
          </p:nvPr>
        </p:nvSpPr>
        <p:spPr/>
        <p:txBody>
          <a:bodyPr/>
          <a:lstStyle/>
          <a:p>
            <a:pPr marL="228594" lvl="1">
              <a:spcBef>
                <a:spcPts val="1000"/>
              </a:spcBef>
              <a:buSzPct val="80000"/>
            </a:pPr>
            <a:r>
              <a:rPr lang="en-US" sz="2800" dirty="0">
                <a:latin typeface="Calibri" panose="020F0502020204030204" pitchFamily="34" charset="0"/>
                <a:cs typeface="Calibri" panose="020F0502020204030204" pitchFamily="34" charset="0"/>
              </a:rPr>
              <a:t>Credit equals 20-35% of smallest of:</a:t>
            </a:r>
          </a:p>
          <a:p>
            <a:pPr lvl="1"/>
            <a:r>
              <a:rPr lang="en-US" dirty="0">
                <a:latin typeface="Calibri" panose="020F0502020204030204" pitchFamily="34" charset="0"/>
                <a:cs typeface="Calibri" panose="020F0502020204030204" pitchFamily="34" charset="0"/>
              </a:rPr>
              <a:t>$3,000 ($6,000 if </a:t>
            </a:r>
            <a:r>
              <a:rPr lang="en-US" dirty="0" smtClean="0">
                <a:latin typeface="Calibri" panose="020F0502020204030204" pitchFamily="34" charset="0"/>
                <a:cs typeface="Calibri" panose="020F0502020204030204" pitchFamily="34" charset="0"/>
              </a:rPr>
              <a:t>two or more qualifying individuals)</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Total qualified dependent care expenses</a:t>
            </a:r>
          </a:p>
          <a:p>
            <a:pPr lvl="1"/>
            <a:r>
              <a:rPr lang="en-US" dirty="0">
                <a:latin typeface="Calibri" panose="020F0502020204030204" pitchFamily="34" charset="0"/>
                <a:cs typeface="Calibri" panose="020F0502020204030204" pitchFamily="34" charset="0"/>
              </a:rPr>
              <a:t>Taxpayer’s earned income</a:t>
            </a:r>
          </a:p>
          <a:p>
            <a:pPr lvl="1"/>
            <a:r>
              <a:rPr lang="en-US" dirty="0">
                <a:latin typeface="Calibri" panose="020F0502020204030204" pitchFamily="34" charset="0"/>
                <a:cs typeface="Calibri" panose="020F0502020204030204" pitchFamily="34" charset="0"/>
              </a:rPr>
              <a:t>Spouse’s earned income</a:t>
            </a:r>
          </a:p>
          <a:p>
            <a:r>
              <a:rPr lang="en-US" dirty="0">
                <a:latin typeface="Calibri" panose="020F0502020204030204" pitchFamily="34" charset="0"/>
                <a:cs typeface="Calibri" panose="020F0502020204030204" pitchFamily="34" charset="0"/>
              </a:rPr>
              <a:t>Credit percentage decreases as AGI increases</a:t>
            </a:r>
          </a:p>
          <a:p>
            <a:pPr lvl="1"/>
            <a:r>
              <a:rPr lang="en-US" dirty="0">
                <a:latin typeface="Calibri" panose="020F0502020204030204" pitchFamily="34" charset="0"/>
                <a:cs typeface="Calibri" panose="020F0502020204030204" pitchFamily="34" charset="0"/>
              </a:rPr>
              <a:t>AGI above $43,000, credit fixed at 20%</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505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Retirement Savings Contribution Credit</a:t>
            </a:r>
          </a:p>
        </p:txBody>
      </p:sp>
      <p:sp>
        <p:nvSpPr>
          <p:cNvPr id="3" name="Content Placeholder 2"/>
          <p:cNvSpPr>
            <a:spLocks noGrp="1"/>
          </p:cNvSpPr>
          <p:nvPr>
            <p:ph idx="1"/>
          </p:nvPr>
        </p:nvSpPr>
        <p:spPr/>
        <p:txBody>
          <a:bodyPr>
            <a:normAutofit/>
          </a:bodyPr>
          <a:lstStyle/>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Credit equals 10-50% of IRA (Traditional &amp; Roth), SEP, SIMPLE, and 401(k) contribution </a:t>
            </a:r>
          </a:p>
          <a:p>
            <a:pPr lvl="1"/>
            <a:r>
              <a:rPr lang="en-US" sz="2533" dirty="0">
                <a:latin typeface="Calibri" panose="020F0502020204030204" pitchFamily="34" charset="0"/>
                <a:cs typeface="Calibri" panose="020F0502020204030204" pitchFamily="34" charset="0"/>
              </a:rPr>
              <a:t>Limited to contribution of $2,000 for taxpayer and spouse</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Applies if AGI &lt; $61,500 MFJ ($30,750 single)</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Why not let the government fund a part of your retirement?</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Need to have cash available to make contribution by return due date</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454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Premium Tax Credit</a:t>
            </a:r>
          </a:p>
        </p:txBody>
      </p:sp>
      <p:sp>
        <p:nvSpPr>
          <p:cNvPr id="3" name="Content Placeholder 2"/>
          <p:cNvSpPr>
            <a:spLocks noGrp="1"/>
          </p:cNvSpPr>
          <p:nvPr>
            <p:ph idx="1"/>
          </p:nvPr>
        </p:nvSpPr>
        <p:spPr/>
        <p:txBody>
          <a:bodyPr>
            <a:normAutofit/>
          </a:bodyPr>
          <a:lstStyle/>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Credit for enrolling in a qualified plan through the Health Insurance Marketplace</a:t>
            </a:r>
          </a:p>
          <a:p>
            <a:pPr marL="228594" lvl="1">
              <a:lnSpc>
                <a:spcPct val="100000"/>
              </a:lnSpc>
              <a:spcBef>
                <a:spcPts val="1000"/>
              </a:spcBef>
              <a:buSzPct val="80000"/>
            </a:pPr>
            <a:r>
              <a:rPr lang="en-US" sz="3067" dirty="0">
                <a:latin typeface="Calibri" panose="020F0502020204030204" pitchFamily="34" charset="0"/>
                <a:cs typeface="Calibri" panose="020F0502020204030204" pitchFamily="34" charset="0"/>
              </a:rPr>
              <a:t>Advance Premium Tax Credit paid to insurance provider</a:t>
            </a:r>
          </a:p>
          <a:p>
            <a:pPr lvl="1"/>
            <a:r>
              <a:rPr lang="en-US" sz="2533" dirty="0">
                <a:latin typeface="Calibri" panose="020F0502020204030204" pitchFamily="34" charset="0"/>
                <a:cs typeface="Calibri" panose="020F0502020204030204" pitchFamily="34" charset="0"/>
              </a:rPr>
              <a:t>Based on estimates of income at sign-up</a:t>
            </a:r>
          </a:p>
          <a:p>
            <a:pPr lvl="1"/>
            <a:r>
              <a:rPr lang="en-US" sz="2533" dirty="0">
                <a:latin typeface="Calibri" panose="020F0502020204030204" pitchFamily="34" charset="0"/>
                <a:cs typeface="Calibri" panose="020F0502020204030204" pitchFamily="34" charset="0"/>
              </a:rPr>
              <a:t>If income is higher than estimated, some advanced payments may need to be repaid ( on 1040)</a:t>
            </a:r>
          </a:p>
          <a:p>
            <a:pPr lvl="2"/>
            <a:r>
              <a:rPr lang="en-US" sz="2533" dirty="0">
                <a:latin typeface="Calibri" panose="020F0502020204030204" pitchFamily="34" charset="0"/>
                <a:cs typeface="Calibri" panose="020F0502020204030204" pitchFamily="34" charset="0"/>
              </a:rPr>
              <a:t>If APTC is greater than PTC, tax owed on the return increases</a:t>
            </a:r>
          </a:p>
          <a:p>
            <a:pPr lvl="1"/>
            <a:r>
              <a:rPr lang="en-US" sz="2533" dirty="0">
                <a:latin typeface="Calibri" panose="020F0502020204030204" pitchFamily="34" charset="0"/>
                <a:cs typeface="Calibri" panose="020F0502020204030204" pitchFamily="34" charset="0"/>
              </a:rPr>
              <a:t>Use caution if estimates are based on a low income year </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945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01786"/>
            <a:ext cx="6661249" cy="3960690"/>
          </a:xfrm>
        </p:spPr>
        <p:txBody>
          <a:bodyPr/>
          <a:lstStyle/>
          <a:p>
            <a:r>
              <a:rPr lang="en-US" dirty="0"/>
              <a:t>FARM LOSSES &amp; HOBBY LOSSES RULES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99" y="0"/>
            <a:ext cx="4822482" cy="6150708"/>
          </a:xfrm>
          <a:prstGeom prst="rect">
            <a:avLst/>
          </a:prstGeom>
        </p:spPr>
      </p:pic>
    </p:spTree>
    <p:extLst>
      <p:ext uri="{BB962C8B-B14F-4D97-AF65-F5344CB8AC3E}">
        <p14:creationId xmlns:p14="http://schemas.microsoft.com/office/powerpoint/2010/main" val="132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Farm Losses and Applicable Subsidies</a:t>
            </a:r>
          </a:p>
        </p:txBody>
      </p:sp>
      <p:sp>
        <p:nvSpPr>
          <p:cNvPr id="3" name="Content Placeholder 2"/>
          <p:cNvSpPr>
            <a:spLocks noGrp="1"/>
          </p:cNvSpPr>
          <p:nvPr>
            <p:ph idx="1"/>
          </p:nvPr>
        </p:nvSpPr>
        <p:spPr>
          <a:xfrm>
            <a:off x="838200" y="1825626"/>
            <a:ext cx="10337800" cy="4119796"/>
          </a:xfrm>
        </p:spPr>
        <p:txBody>
          <a:bodyPr>
            <a:normAutofit/>
          </a:bodyPr>
          <a:lstStyle/>
          <a:p>
            <a:r>
              <a:rPr lang="en-US" i="1" dirty="0">
                <a:latin typeface="Calibri" panose="020F0502020204030204" pitchFamily="34" charset="0"/>
                <a:cs typeface="Calibri" panose="020F0502020204030204" pitchFamily="34" charset="0"/>
              </a:rPr>
              <a:t>Excess</a:t>
            </a:r>
            <a:r>
              <a:rPr lang="en-US" dirty="0">
                <a:latin typeface="Calibri" panose="020F0502020204030204" pitchFamily="34" charset="0"/>
                <a:cs typeface="Calibri" panose="020F0502020204030204" pitchFamily="34" charset="0"/>
              </a:rPr>
              <a:t> farm losses are not deductible if certain applicable subsidies are received</a:t>
            </a:r>
          </a:p>
          <a:p>
            <a:r>
              <a:rPr lang="en-US" dirty="0">
                <a:latin typeface="Calibri" panose="020F0502020204030204" pitchFamily="34" charset="0"/>
                <a:cs typeface="Calibri" panose="020F0502020204030204" pitchFamily="34" charset="0"/>
              </a:rPr>
              <a:t>Excess losses are losses greater than the larger of:</a:t>
            </a:r>
          </a:p>
          <a:p>
            <a:pPr lvl="1"/>
            <a:r>
              <a:rPr lang="en-US" dirty="0">
                <a:latin typeface="Calibri" panose="020F0502020204030204" pitchFamily="34" charset="0"/>
                <a:cs typeface="Calibri" panose="020F0502020204030204" pitchFamily="34" charset="0"/>
              </a:rPr>
              <a:t>$300,000 </a:t>
            </a:r>
            <a:r>
              <a:rPr lang="en-US" dirty="0" smtClean="0">
                <a:latin typeface="Calibri" panose="020F0502020204030204" pitchFamily="34" charset="0"/>
                <a:cs typeface="Calibri" panose="020F0502020204030204" pitchFamily="34" charset="0"/>
              </a:rPr>
              <a:t>($150,000 if MFS)</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Total NFI in prior 5 years</a:t>
            </a:r>
          </a:p>
          <a:p>
            <a:r>
              <a:rPr lang="en-US" dirty="0">
                <a:latin typeface="Calibri" panose="020F0502020204030204" pitchFamily="34" charset="0"/>
                <a:cs typeface="Calibri" panose="020F0502020204030204" pitchFamily="34" charset="0"/>
              </a:rPr>
              <a:t>Applicable subsidies:</a:t>
            </a:r>
          </a:p>
          <a:p>
            <a:pPr lvl="1"/>
            <a:r>
              <a:rPr lang="en-US" dirty="0">
                <a:latin typeface="Calibri" panose="020F0502020204030204" pitchFamily="34" charset="0"/>
                <a:cs typeface="Calibri" panose="020F0502020204030204" pitchFamily="34" charset="0"/>
              </a:rPr>
              <a:t>CCC loan</a:t>
            </a:r>
          </a:p>
          <a:p>
            <a:pPr lvl="1"/>
            <a:r>
              <a:rPr lang="en-US" dirty="0">
                <a:latin typeface="Calibri" panose="020F0502020204030204" pitchFamily="34" charset="0"/>
                <a:cs typeface="Calibri" panose="020F0502020204030204" pitchFamily="34" charset="0"/>
              </a:rPr>
              <a:t>Direct or counter-cyclical </a:t>
            </a:r>
            <a:r>
              <a:rPr lang="en-US" dirty="0" smtClean="0">
                <a:latin typeface="Calibri" panose="020F0502020204030204" pitchFamily="34" charset="0"/>
                <a:cs typeface="Calibri" panose="020F0502020204030204" pitchFamily="34" charset="0"/>
              </a:rPr>
              <a:t>payment (would appear to not include ARC/PLC)</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Does not apply to </a:t>
            </a:r>
            <a:r>
              <a:rPr lang="en-US" dirty="0" smtClean="0">
                <a:latin typeface="Calibri" panose="020F0502020204030204" pitchFamily="34" charset="0"/>
                <a:cs typeface="Calibri" panose="020F0502020204030204" pitchFamily="34" charset="0"/>
              </a:rPr>
              <a:t>C-Corporations</a:t>
            </a:r>
            <a:endParaRPr lang="en-US"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935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Safety Net</a:t>
            </a:r>
            <a:endParaRPr lang="en-US" dirty="0"/>
          </a:p>
        </p:txBody>
      </p:sp>
      <p:sp>
        <p:nvSpPr>
          <p:cNvPr id="11" name="TextBox 10"/>
          <p:cNvSpPr txBox="1"/>
          <p:nvPr/>
        </p:nvSpPr>
        <p:spPr>
          <a:xfrm>
            <a:off x="1828800" y="1885890"/>
            <a:ext cx="8343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Crop Insurance Minimum Revenue Guarantee Wheat Example (Kansas)</a:t>
            </a:r>
          </a:p>
        </p:txBody>
      </p:sp>
      <p:graphicFrame>
        <p:nvGraphicFramePr>
          <p:cNvPr id="7" name="Content Placeholder 9"/>
          <p:cNvGraphicFramePr>
            <a:graphicFrameLocks noGrp="1"/>
          </p:cNvGraphicFramePr>
          <p:nvPr>
            <p:ph idx="1"/>
            <p:extLst/>
          </p:nvPr>
        </p:nvGraphicFramePr>
        <p:xfrm>
          <a:off x="1752600" y="2286001"/>
          <a:ext cx="8862808" cy="2274837"/>
        </p:xfrm>
        <a:graphic>
          <a:graphicData uri="http://schemas.openxmlformats.org/drawingml/2006/table">
            <a:tbl>
              <a:tblPr firstRow="1" bandRow="1">
                <a:tableStyleId>{5C22544A-7EE6-4342-B048-85BDC9FD1C3A}</a:tableStyleId>
              </a:tblPr>
              <a:tblGrid>
                <a:gridCol w="1966683">
                  <a:extLst>
                    <a:ext uri="{9D8B030D-6E8A-4147-A177-3AD203B41FA5}">
                      <a16:colId xmlns:a16="http://schemas.microsoft.com/office/drawing/2014/main" val="20000"/>
                    </a:ext>
                  </a:extLst>
                </a:gridCol>
                <a:gridCol w="1034480">
                  <a:extLst>
                    <a:ext uri="{9D8B030D-6E8A-4147-A177-3AD203B41FA5}">
                      <a16:colId xmlns:a16="http://schemas.microsoft.com/office/drawing/2014/main" val="20001"/>
                    </a:ext>
                  </a:extLst>
                </a:gridCol>
                <a:gridCol w="1172329">
                  <a:extLst>
                    <a:ext uri="{9D8B030D-6E8A-4147-A177-3AD203B41FA5}">
                      <a16:colId xmlns:a16="http://schemas.microsoft.com/office/drawing/2014/main" val="20002"/>
                    </a:ext>
                  </a:extLst>
                </a:gridCol>
                <a:gridCol w="1172329">
                  <a:extLst>
                    <a:ext uri="{9D8B030D-6E8A-4147-A177-3AD203B41FA5}">
                      <a16:colId xmlns:a16="http://schemas.microsoft.com/office/drawing/2014/main" val="20003"/>
                    </a:ext>
                  </a:extLst>
                </a:gridCol>
                <a:gridCol w="1172329">
                  <a:extLst>
                    <a:ext uri="{9D8B030D-6E8A-4147-A177-3AD203B41FA5}">
                      <a16:colId xmlns:a16="http://schemas.microsoft.com/office/drawing/2014/main" val="20004"/>
                    </a:ext>
                  </a:extLst>
                </a:gridCol>
                <a:gridCol w="1172329">
                  <a:extLst>
                    <a:ext uri="{9D8B030D-6E8A-4147-A177-3AD203B41FA5}">
                      <a16:colId xmlns:a16="http://schemas.microsoft.com/office/drawing/2014/main" val="1905791803"/>
                    </a:ext>
                  </a:extLst>
                </a:gridCol>
                <a:gridCol w="1172329">
                  <a:extLst>
                    <a:ext uri="{9D8B030D-6E8A-4147-A177-3AD203B41FA5}">
                      <a16:colId xmlns:a16="http://schemas.microsoft.com/office/drawing/2014/main" val="2186267154"/>
                    </a:ext>
                  </a:extLst>
                </a:gridCol>
              </a:tblGrid>
              <a:tr h="374016">
                <a:tc>
                  <a:txBody>
                    <a:bodyPr/>
                    <a:lstStyle/>
                    <a:p>
                      <a:endParaRPr lang="en-US" sz="1400" dirty="0"/>
                    </a:p>
                  </a:txBody>
                  <a:tcPr>
                    <a:solidFill>
                      <a:schemeClr val="accent6">
                        <a:lumMod val="40000"/>
                        <a:lumOff val="60000"/>
                      </a:schemeClr>
                    </a:solidFill>
                  </a:tcPr>
                </a:tc>
                <a:tc>
                  <a:txBody>
                    <a:bodyPr/>
                    <a:lstStyle/>
                    <a:p>
                      <a:pPr algn="ctr"/>
                      <a:r>
                        <a:rPr lang="en-US" sz="1400" dirty="0" smtClean="0">
                          <a:solidFill>
                            <a:schemeClr val="tx1"/>
                          </a:solidFill>
                        </a:rPr>
                        <a:t>2013</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 2014</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2015</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2016</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2017</a:t>
                      </a:r>
                      <a:endParaRPr lang="en-US" sz="1400" dirty="0">
                        <a:solidFill>
                          <a:schemeClr val="tx1"/>
                        </a:solidFill>
                      </a:endParaRPr>
                    </a:p>
                  </a:txBody>
                  <a:tcPr>
                    <a:solidFill>
                      <a:schemeClr val="accent6">
                        <a:lumMod val="40000"/>
                        <a:lumOff val="60000"/>
                      </a:schemeClr>
                    </a:solidFill>
                  </a:tcPr>
                </a:tc>
                <a:tc>
                  <a:txBody>
                    <a:bodyPr/>
                    <a:lstStyle/>
                    <a:p>
                      <a:pPr algn="ctr"/>
                      <a:r>
                        <a:rPr lang="en-US" sz="1400" dirty="0" smtClean="0">
                          <a:solidFill>
                            <a:schemeClr val="tx1"/>
                          </a:solidFill>
                        </a:rPr>
                        <a:t>2018</a:t>
                      </a:r>
                      <a:endParaRPr lang="en-US" sz="140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10000"/>
                  </a:ext>
                </a:extLst>
              </a:tr>
              <a:tr h="374016">
                <a:tc>
                  <a:txBody>
                    <a:bodyPr/>
                    <a:lstStyle/>
                    <a:p>
                      <a:r>
                        <a:rPr lang="en-US" sz="1400" dirty="0" smtClean="0"/>
                        <a:t>APH (bushel)</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tc>
                  <a:txBody>
                    <a:bodyPr/>
                    <a:lstStyle/>
                    <a:p>
                      <a:pPr algn="ctr"/>
                      <a:r>
                        <a:rPr lang="en-US" sz="1400" dirty="0" smtClean="0"/>
                        <a:t>40</a:t>
                      </a:r>
                      <a:endParaRPr lang="en-US" sz="1400" dirty="0"/>
                    </a:p>
                  </a:txBody>
                  <a:tcPr>
                    <a:solidFill>
                      <a:schemeClr val="accent6">
                        <a:lumMod val="20000"/>
                        <a:lumOff val="80000"/>
                      </a:schemeClr>
                    </a:solidFill>
                  </a:tcPr>
                </a:tc>
                <a:extLst>
                  <a:ext uri="{0D108BD9-81ED-4DB2-BD59-A6C34878D82A}">
                    <a16:rowId xmlns:a16="http://schemas.microsoft.com/office/drawing/2014/main" val="10001"/>
                  </a:ext>
                </a:extLst>
              </a:tr>
              <a:tr h="404757">
                <a:tc>
                  <a:txBody>
                    <a:bodyPr/>
                    <a:lstStyle/>
                    <a:p>
                      <a:r>
                        <a:rPr lang="en-US" sz="1400" dirty="0" smtClean="0"/>
                        <a:t>Coverage</a:t>
                      </a:r>
                      <a:r>
                        <a:rPr lang="en-US" sz="1400" baseline="0" dirty="0" smtClean="0"/>
                        <a:t> Election</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tc>
                  <a:txBody>
                    <a:bodyPr/>
                    <a:lstStyle/>
                    <a:p>
                      <a:pPr algn="ctr"/>
                      <a:r>
                        <a:rPr lang="en-US" sz="1400" dirty="0" smtClean="0"/>
                        <a:t>80%</a:t>
                      </a:r>
                      <a:endParaRPr lang="en-US" sz="1400" dirty="0"/>
                    </a:p>
                  </a:txBody>
                  <a:tcPr>
                    <a:solidFill>
                      <a:schemeClr val="accent6">
                        <a:lumMod val="20000"/>
                        <a:lumOff val="80000"/>
                      </a:schemeClr>
                    </a:solidFill>
                  </a:tcPr>
                </a:tc>
                <a:extLst>
                  <a:ext uri="{0D108BD9-81ED-4DB2-BD59-A6C34878D82A}">
                    <a16:rowId xmlns:a16="http://schemas.microsoft.com/office/drawing/2014/main" val="10002"/>
                  </a:ext>
                </a:extLst>
              </a:tr>
              <a:tr h="374016">
                <a:tc>
                  <a:txBody>
                    <a:bodyPr/>
                    <a:lstStyle/>
                    <a:p>
                      <a:r>
                        <a:rPr lang="en-US" sz="1400" dirty="0" smtClean="0"/>
                        <a:t>Guaranteed  Bushel</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tc>
                  <a:txBody>
                    <a:bodyPr/>
                    <a:lstStyle/>
                    <a:p>
                      <a:pPr algn="ctr"/>
                      <a:r>
                        <a:rPr lang="en-US" sz="1400" dirty="0" smtClean="0"/>
                        <a:t>32</a:t>
                      </a:r>
                      <a:endParaRPr lang="en-US" sz="1400" dirty="0"/>
                    </a:p>
                  </a:txBody>
                  <a:tcPr>
                    <a:solidFill>
                      <a:schemeClr val="accent6">
                        <a:lumMod val="20000"/>
                        <a:lumOff val="80000"/>
                      </a:schemeClr>
                    </a:solidFill>
                  </a:tcPr>
                </a:tc>
                <a:extLst>
                  <a:ext uri="{0D108BD9-81ED-4DB2-BD59-A6C34878D82A}">
                    <a16:rowId xmlns:a16="http://schemas.microsoft.com/office/drawing/2014/main" val="10003"/>
                  </a:ext>
                </a:extLst>
              </a:tr>
              <a:tr h="374016">
                <a:tc>
                  <a:txBody>
                    <a:bodyPr/>
                    <a:lstStyle/>
                    <a:p>
                      <a:r>
                        <a:rPr lang="en-US" sz="1400" baseline="0" dirty="0" smtClean="0"/>
                        <a:t>Price (per bushel)</a:t>
                      </a:r>
                      <a:endParaRPr lang="en-US" sz="1400" dirty="0"/>
                    </a:p>
                  </a:txBody>
                  <a:tcPr>
                    <a:solidFill>
                      <a:schemeClr val="accent6">
                        <a:lumMod val="20000"/>
                        <a:lumOff val="80000"/>
                      </a:schemeClr>
                    </a:solidFill>
                  </a:tcPr>
                </a:tc>
                <a:tc>
                  <a:txBody>
                    <a:bodyPr/>
                    <a:lstStyle/>
                    <a:p>
                      <a:pPr algn="ctr"/>
                      <a:r>
                        <a:rPr lang="en-US" sz="1400" dirty="0" smtClean="0"/>
                        <a:t>$8.78</a:t>
                      </a:r>
                      <a:endParaRPr lang="en-US" sz="1400" dirty="0"/>
                    </a:p>
                  </a:txBody>
                  <a:tcPr>
                    <a:solidFill>
                      <a:schemeClr val="accent6">
                        <a:lumMod val="20000"/>
                        <a:lumOff val="80000"/>
                      </a:schemeClr>
                    </a:solidFill>
                  </a:tcPr>
                </a:tc>
                <a:tc>
                  <a:txBody>
                    <a:bodyPr/>
                    <a:lstStyle/>
                    <a:p>
                      <a:pPr algn="ctr"/>
                      <a:r>
                        <a:rPr lang="en-US" sz="1400" dirty="0" smtClean="0"/>
                        <a:t>$7.02</a:t>
                      </a:r>
                      <a:endParaRPr lang="en-US" sz="1400" dirty="0"/>
                    </a:p>
                  </a:txBody>
                  <a:tcPr>
                    <a:solidFill>
                      <a:schemeClr val="accent6">
                        <a:lumMod val="20000"/>
                        <a:lumOff val="80000"/>
                      </a:schemeClr>
                    </a:solidFill>
                  </a:tcPr>
                </a:tc>
                <a:tc>
                  <a:txBody>
                    <a:bodyPr/>
                    <a:lstStyle/>
                    <a:p>
                      <a:pPr algn="ctr"/>
                      <a:r>
                        <a:rPr lang="en-US" sz="1400" dirty="0" smtClean="0"/>
                        <a:t>$6.30</a:t>
                      </a:r>
                      <a:endParaRPr lang="en-US" sz="1400" dirty="0"/>
                    </a:p>
                  </a:txBody>
                  <a:tcPr>
                    <a:solidFill>
                      <a:schemeClr val="accent6">
                        <a:lumMod val="20000"/>
                        <a:lumOff val="80000"/>
                      </a:schemeClr>
                    </a:solidFill>
                  </a:tcPr>
                </a:tc>
                <a:tc>
                  <a:txBody>
                    <a:bodyPr/>
                    <a:lstStyle/>
                    <a:p>
                      <a:pPr algn="ctr"/>
                      <a:r>
                        <a:rPr lang="en-US" sz="1400" dirty="0" smtClean="0"/>
                        <a:t>$5.20</a:t>
                      </a:r>
                      <a:endParaRPr lang="en-US" sz="1400" dirty="0"/>
                    </a:p>
                  </a:txBody>
                  <a:tcPr>
                    <a:solidFill>
                      <a:schemeClr val="accent6">
                        <a:lumMod val="20000"/>
                        <a:lumOff val="80000"/>
                      </a:schemeClr>
                    </a:solidFill>
                  </a:tcPr>
                </a:tc>
                <a:tc>
                  <a:txBody>
                    <a:bodyPr/>
                    <a:lstStyle/>
                    <a:p>
                      <a:pPr algn="ctr"/>
                      <a:r>
                        <a:rPr lang="en-US" sz="1400" dirty="0" smtClean="0"/>
                        <a:t>$4.59</a:t>
                      </a:r>
                      <a:endParaRPr lang="en-US" sz="1400" dirty="0"/>
                    </a:p>
                  </a:txBody>
                  <a:tcPr>
                    <a:solidFill>
                      <a:schemeClr val="accent6">
                        <a:lumMod val="20000"/>
                        <a:lumOff val="80000"/>
                      </a:schemeClr>
                    </a:solidFill>
                  </a:tcPr>
                </a:tc>
                <a:tc>
                  <a:txBody>
                    <a:bodyPr/>
                    <a:lstStyle/>
                    <a:p>
                      <a:pPr algn="ctr"/>
                      <a:r>
                        <a:rPr lang="en-US" sz="1400" dirty="0" smtClean="0"/>
                        <a:t>$5.08</a:t>
                      </a:r>
                      <a:endParaRPr lang="en-US" sz="1400" dirty="0"/>
                    </a:p>
                  </a:txBody>
                  <a:tcPr>
                    <a:solidFill>
                      <a:schemeClr val="accent6">
                        <a:lumMod val="20000"/>
                        <a:lumOff val="80000"/>
                      </a:schemeClr>
                    </a:solidFill>
                  </a:tcPr>
                </a:tc>
                <a:extLst>
                  <a:ext uri="{0D108BD9-81ED-4DB2-BD59-A6C34878D82A}">
                    <a16:rowId xmlns:a16="http://schemas.microsoft.com/office/drawing/2014/main" val="10004"/>
                  </a:ext>
                </a:extLst>
              </a:tr>
              <a:tr h="374016">
                <a:tc>
                  <a:txBody>
                    <a:bodyPr/>
                    <a:lstStyle/>
                    <a:p>
                      <a:r>
                        <a:rPr lang="en-US" sz="1400" dirty="0" smtClean="0"/>
                        <a:t>Coverage</a:t>
                      </a:r>
                      <a:r>
                        <a:rPr lang="en-US" sz="1400" baseline="0" dirty="0" smtClean="0"/>
                        <a:t> (per acre)</a:t>
                      </a:r>
                      <a:endParaRPr lang="en-US" sz="1400" dirty="0"/>
                    </a:p>
                  </a:txBody>
                  <a:tcPr>
                    <a:solidFill>
                      <a:schemeClr val="accent6">
                        <a:lumMod val="20000"/>
                        <a:lumOff val="80000"/>
                      </a:schemeClr>
                    </a:solidFill>
                  </a:tcPr>
                </a:tc>
                <a:tc>
                  <a:txBody>
                    <a:bodyPr/>
                    <a:lstStyle/>
                    <a:p>
                      <a:pPr algn="ctr"/>
                      <a:r>
                        <a:rPr lang="en-US" sz="1400" dirty="0" smtClean="0"/>
                        <a:t>$281</a:t>
                      </a:r>
                      <a:endParaRPr lang="en-US" sz="1400" dirty="0"/>
                    </a:p>
                  </a:txBody>
                  <a:tcPr>
                    <a:solidFill>
                      <a:schemeClr val="accent6">
                        <a:lumMod val="20000"/>
                        <a:lumOff val="80000"/>
                      </a:schemeClr>
                    </a:solidFill>
                  </a:tcPr>
                </a:tc>
                <a:tc>
                  <a:txBody>
                    <a:bodyPr/>
                    <a:lstStyle/>
                    <a:p>
                      <a:pPr algn="ctr"/>
                      <a:r>
                        <a:rPr lang="en-US" sz="1400" dirty="0" smtClean="0"/>
                        <a:t>$225</a:t>
                      </a:r>
                      <a:endParaRPr lang="en-US" sz="1400" dirty="0"/>
                    </a:p>
                  </a:txBody>
                  <a:tcPr>
                    <a:solidFill>
                      <a:schemeClr val="accent6">
                        <a:lumMod val="20000"/>
                        <a:lumOff val="80000"/>
                      </a:schemeClr>
                    </a:solidFill>
                  </a:tcPr>
                </a:tc>
                <a:tc>
                  <a:txBody>
                    <a:bodyPr/>
                    <a:lstStyle/>
                    <a:p>
                      <a:pPr algn="ctr"/>
                      <a:r>
                        <a:rPr lang="en-US" sz="1400" dirty="0" smtClean="0"/>
                        <a:t>$202</a:t>
                      </a:r>
                      <a:endParaRPr lang="en-US" sz="1400" dirty="0"/>
                    </a:p>
                  </a:txBody>
                  <a:tcPr>
                    <a:solidFill>
                      <a:schemeClr val="accent6">
                        <a:lumMod val="20000"/>
                        <a:lumOff val="80000"/>
                      </a:schemeClr>
                    </a:solidFill>
                  </a:tcPr>
                </a:tc>
                <a:tc>
                  <a:txBody>
                    <a:bodyPr/>
                    <a:lstStyle/>
                    <a:p>
                      <a:pPr algn="ctr"/>
                      <a:r>
                        <a:rPr lang="en-US" sz="1400" dirty="0" smtClean="0"/>
                        <a:t>$166</a:t>
                      </a:r>
                      <a:endParaRPr lang="en-US" sz="1400" dirty="0"/>
                    </a:p>
                  </a:txBody>
                  <a:tcPr>
                    <a:solidFill>
                      <a:schemeClr val="accent6">
                        <a:lumMod val="20000"/>
                        <a:lumOff val="80000"/>
                      </a:schemeClr>
                    </a:solidFill>
                  </a:tcPr>
                </a:tc>
                <a:tc>
                  <a:txBody>
                    <a:bodyPr/>
                    <a:lstStyle/>
                    <a:p>
                      <a:pPr algn="ctr"/>
                      <a:r>
                        <a:rPr lang="en-US" sz="1400" dirty="0" smtClean="0"/>
                        <a:t>$147</a:t>
                      </a:r>
                      <a:endParaRPr lang="en-US" sz="1400" dirty="0"/>
                    </a:p>
                  </a:txBody>
                  <a:tcPr>
                    <a:solidFill>
                      <a:schemeClr val="accent6">
                        <a:lumMod val="20000"/>
                        <a:lumOff val="80000"/>
                      </a:schemeClr>
                    </a:solidFill>
                  </a:tcPr>
                </a:tc>
                <a:tc>
                  <a:txBody>
                    <a:bodyPr/>
                    <a:lstStyle/>
                    <a:p>
                      <a:pPr algn="ctr"/>
                      <a:r>
                        <a:rPr lang="en-US" sz="1400" dirty="0" smtClean="0"/>
                        <a:t>$163</a:t>
                      </a:r>
                      <a:endParaRPr lang="en-US" sz="1400" dirty="0"/>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1752601" y="4648200"/>
            <a:ext cx="357463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rbel" panose="020B0503020204020204"/>
                <a:ea typeface="+mn-ea"/>
                <a:cs typeface="+mn-cs"/>
              </a:rPr>
              <a:t>48% decline since 2013 (2017 crop)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orbel" panose="020B0503020204020204"/>
                <a:ea typeface="+mn-ea"/>
                <a:cs typeface="+mn-cs"/>
              </a:rPr>
              <a:t>42% </a:t>
            </a:r>
            <a:r>
              <a:rPr kumimoji="0" lang="en-US" sz="1800" b="0" i="0" u="none" strike="noStrike" kern="1200" cap="none" spc="0" normalizeH="0" baseline="0" noProof="0" dirty="0">
                <a:ln>
                  <a:noFill/>
                </a:ln>
                <a:solidFill>
                  <a:srgbClr val="0070C0"/>
                </a:solidFill>
                <a:effectLst/>
                <a:uLnTx/>
                <a:uFillTx/>
                <a:latin typeface="Corbel" panose="020B0503020204020204"/>
                <a:ea typeface="+mn-ea"/>
                <a:cs typeface="+mn-cs"/>
              </a:rPr>
              <a:t>decline since 2013 (2018 crop)</a:t>
            </a:r>
          </a:p>
        </p:txBody>
      </p:sp>
    </p:spTree>
    <p:extLst>
      <p:ext uri="{BB962C8B-B14F-4D97-AF65-F5344CB8AC3E}">
        <p14:creationId xmlns:p14="http://schemas.microsoft.com/office/powerpoint/2010/main" val="326598641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Hobby Loss Rules</a:t>
            </a:r>
          </a:p>
        </p:txBody>
      </p:sp>
      <p:sp>
        <p:nvSpPr>
          <p:cNvPr id="3" name="Content Placeholder 2"/>
          <p:cNvSpPr>
            <a:spLocks noGrp="1"/>
          </p:cNvSpPr>
          <p:nvPr>
            <p:ph idx="1"/>
          </p:nvPr>
        </p:nvSpPr>
        <p:spPr/>
        <p:txBody>
          <a:bodyPr>
            <a:noAutofit/>
          </a:bodyPr>
          <a:lstStyle/>
          <a:p>
            <a:r>
              <a:rPr lang="en-US" dirty="0">
                <a:latin typeface="Calibri" panose="020F0502020204030204" pitchFamily="34" charset="0"/>
                <a:cs typeface="Calibri" panose="020F0502020204030204" pitchFamily="34" charset="0"/>
              </a:rPr>
              <a:t>Facts and circumstances tests to determine if a farm is a hobby (and not a business)</a:t>
            </a:r>
          </a:p>
          <a:p>
            <a:r>
              <a:rPr lang="en-US" dirty="0">
                <a:latin typeface="Calibri" panose="020F0502020204030204" pitchFamily="34" charset="0"/>
                <a:cs typeface="Calibri" panose="020F0502020204030204" pitchFamily="34" charset="0"/>
              </a:rPr>
              <a:t>If determined to be a hobby:</a:t>
            </a:r>
          </a:p>
          <a:p>
            <a:pPr lvl="1"/>
            <a:r>
              <a:rPr lang="en-US" dirty="0">
                <a:latin typeface="Calibri" panose="020F0502020204030204" pitchFamily="34" charset="0"/>
                <a:cs typeface="Calibri" panose="020F0502020204030204" pitchFamily="34" charset="0"/>
              </a:rPr>
              <a:t>Income reported as Other Income (1040 line 21)</a:t>
            </a:r>
          </a:p>
          <a:p>
            <a:pPr lvl="1"/>
            <a:r>
              <a:rPr lang="en-US" dirty="0">
                <a:latin typeface="Calibri" panose="020F0502020204030204" pitchFamily="34" charset="0"/>
                <a:cs typeface="Calibri" panose="020F0502020204030204" pitchFamily="34" charset="0"/>
              </a:rPr>
              <a:t>Expenses reported as Miscellaneous Itemized Deduction</a:t>
            </a:r>
          </a:p>
          <a:p>
            <a:pPr lvl="2"/>
            <a:r>
              <a:rPr lang="en-US" sz="2400" dirty="0">
                <a:latin typeface="Calibri" panose="020F0502020204030204" pitchFamily="34" charset="0"/>
                <a:cs typeface="Calibri" panose="020F0502020204030204" pitchFamily="34" charset="0"/>
              </a:rPr>
              <a:t>Subject to 2% of AGI floor</a:t>
            </a:r>
          </a:p>
          <a:p>
            <a:pPr lvl="1"/>
            <a:r>
              <a:rPr lang="en-US" dirty="0">
                <a:latin typeface="Calibri" panose="020F0502020204030204" pitchFamily="34" charset="0"/>
                <a:cs typeface="Calibri" panose="020F0502020204030204" pitchFamily="34" charset="0"/>
              </a:rPr>
              <a:t>Expenses exceeding income cannot be reported</a:t>
            </a:r>
          </a:p>
          <a:p>
            <a:pPr lvl="2"/>
            <a:r>
              <a:rPr lang="en-US" sz="2400" dirty="0">
                <a:latin typeface="Calibri" panose="020F0502020204030204" pitchFamily="34" charset="0"/>
                <a:cs typeface="Calibri" panose="020F0502020204030204" pitchFamily="34" charset="0"/>
              </a:rPr>
              <a:t>Losses cannot be deducted</a:t>
            </a:r>
          </a:p>
          <a:p>
            <a:r>
              <a:rPr lang="en-US" sz="2667" dirty="0">
                <a:latin typeface="Calibri" panose="020F0502020204030204" pitchFamily="34" charset="0"/>
                <a:cs typeface="Calibri" panose="020F0502020204030204" pitchFamily="34" charset="0"/>
              </a:rPr>
              <a:t>Presumed to be a for-profit business i</a:t>
            </a:r>
            <a:r>
              <a:rPr lang="en-US" dirty="0">
                <a:latin typeface="Calibri" panose="020F0502020204030204" pitchFamily="34" charset="0"/>
                <a:cs typeface="Calibri" panose="020F0502020204030204" pitchFamily="34" charset="0"/>
              </a:rPr>
              <a:t>f profit reported in 3 of last 5 years (2 of 7 for horse farms)</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183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ISSUES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342" y="0"/>
            <a:ext cx="4622977" cy="6072554"/>
          </a:xfrm>
          <a:prstGeom prst="rect">
            <a:avLst/>
          </a:prstGeom>
        </p:spPr>
      </p:pic>
    </p:spTree>
    <p:extLst>
      <p:ext uri="{BB962C8B-B14F-4D97-AF65-F5344CB8AC3E}">
        <p14:creationId xmlns:p14="http://schemas.microsoft.com/office/powerpoint/2010/main" val="382556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Kansas Issues</a:t>
            </a: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Kansas doesn’t tax farm income </a:t>
            </a:r>
            <a:r>
              <a:rPr lang="en-US" dirty="0" smtClean="0">
                <a:latin typeface="Calibri" panose="020F0502020204030204" pitchFamily="34" charset="0"/>
                <a:cs typeface="Calibri" panose="020F0502020204030204" pitchFamily="34" charset="0"/>
              </a:rPr>
              <a:t>and </a:t>
            </a:r>
            <a:r>
              <a:rPr lang="en-US" dirty="0">
                <a:latin typeface="Calibri" panose="020F0502020204030204" pitchFamily="34" charset="0"/>
                <a:cs typeface="Calibri" panose="020F0502020204030204" pitchFamily="34" charset="0"/>
              </a:rPr>
              <a:t>ignores </a:t>
            </a:r>
            <a:r>
              <a:rPr lang="en-US" dirty="0" smtClean="0">
                <a:latin typeface="Calibri" panose="020F0502020204030204" pitchFamily="34" charset="0"/>
                <a:cs typeface="Calibri" panose="020F0502020204030204" pitchFamily="34" charset="0"/>
              </a:rPr>
              <a:t>NOLs </a:t>
            </a:r>
          </a:p>
          <a:p>
            <a:r>
              <a:rPr lang="en-US" dirty="0" smtClean="0">
                <a:latin typeface="Calibri" panose="020F0502020204030204" pitchFamily="34" charset="0"/>
                <a:cs typeface="Calibri" panose="020F0502020204030204" pitchFamily="34" charset="0"/>
              </a:rPr>
              <a:t>Kansas </a:t>
            </a:r>
            <a:r>
              <a:rPr lang="en-US" dirty="0">
                <a:latin typeface="Calibri" panose="020F0502020204030204" pitchFamily="34" charset="0"/>
                <a:cs typeface="Calibri" panose="020F0502020204030204" pitchFamily="34" charset="0"/>
              </a:rPr>
              <a:t>subtraction modification to exclude a portion of net gain from breeding livestock sales (shown on Form 4797) if Schedule F is negative</a:t>
            </a:r>
          </a:p>
          <a:p>
            <a:pPr lvl="1"/>
            <a:r>
              <a:rPr lang="en-US" dirty="0">
                <a:latin typeface="Calibri" panose="020F0502020204030204" pitchFamily="34" charset="0"/>
                <a:cs typeface="Calibri" panose="020F0502020204030204" pitchFamily="34" charset="0"/>
              </a:rPr>
              <a:t>Exclusion amount is smaller of gain or the loss on Schedule F</a:t>
            </a:r>
          </a:p>
        </p:txBody>
      </p:sp>
      <p:sp>
        <p:nvSpPr>
          <p:cNvPr id="7" name="Slide Number Placeholder 6"/>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287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358" y="104302"/>
            <a:ext cx="4177812" cy="4311146"/>
          </a:xfrm>
          <a:prstGeom prst="rect">
            <a:avLst/>
          </a:prstGeom>
        </p:spPr>
      </p:pic>
    </p:spTree>
    <p:extLst>
      <p:ext uri="{BB962C8B-B14F-4D97-AF65-F5344CB8AC3E}">
        <p14:creationId xmlns:p14="http://schemas.microsoft.com/office/powerpoint/2010/main" val="41095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Leases</a:t>
            </a:r>
          </a:p>
        </p:txBody>
      </p:sp>
      <p:sp>
        <p:nvSpPr>
          <p:cNvPr id="3" name="Content Placeholder 2"/>
          <p:cNvSpPr>
            <a:spLocks noGrp="1"/>
          </p:cNvSpPr>
          <p:nvPr>
            <p:ph idx="1"/>
          </p:nvPr>
        </p:nvSpPr>
        <p:spPr/>
        <p:txBody>
          <a:bodyPr>
            <a:normAutofit/>
          </a:bodyPr>
          <a:lstStyle/>
          <a:p>
            <a:r>
              <a:rPr lang="en-US" sz="3067" dirty="0">
                <a:latin typeface="Calibri" panose="020F0502020204030204" pitchFamily="34" charset="0"/>
                <a:cs typeface="Calibri" panose="020F0502020204030204" pitchFamily="34" charset="0"/>
              </a:rPr>
              <a:t>Why lease?</a:t>
            </a:r>
          </a:p>
          <a:p>
            <a:pPr lvl="1"/>
            <a:r>
              <a:rPr lang="en-US" sz="2533" dirty="0">
                <a:latin typeface="Calibri" panose="020F0502020204030204" pitchFamily="34" charset="0"/>
                <a:cs typeface="Calibri" panose="020F0502020204030204" pitchFamily="34" charset="0"/>
              </a:rPr>
              <a:t>Effect on balance sheet and financial ratios</a:t>
            </a:r>
          </a:p>
          <a:p>
            <a:pPr lvl="1"/>
            <a:r>
              <a:rPr lang="en-US" sz="2533" dirty="0">
                <a:latin typeface="Calibri" panose="020F0502020204030204" pitchFamily="34" charset="0"/>
                <a:cs typeface="Calibri" panose="020F0502020204030204" pitchFamily="34" charset="0"/>
              </a:rPr>
              <a:t>“Deduct” a purchase faster than normal depreciation allows</a:t>
            </a:r>
          </a:p>
          <a:p>
            <a:pPr lvl="1"/>
            <a:r>
              <a:rPr lang="en-US" sz="2533" dirty="0">
                <a:latin typeface="Calibri" panose="020F0502020204030204" pitchFamily="34" charset="0"/>
                <a:cs typeface="Calibri" panose="020F0502020204030204" pitchFamily="34" charset="0"/>
              </a:rPr>
              <a:t>Equipment dealers &amp; certain lenders encourage leases</a:t>
            </a:r>
          </a:p>
          <a:p>
            <a:r>
              <a:rPr lang="en-US" sz="3067" dirty="0">
                <a:latin typeface="Calibri" panose="020F0502020204030204" pitchFamily="34" charset="0"/>
                <a:cs typeface="Calibri" panose="020F0502020204030204" pitchFamily="34" charset="0"/>
              </a:rPr>
              <a:t>Leases are either </a:t>
            </a:r>
            <a:r>
              <a:rPr lang="en-US" sz="3067" i="1" dirty="0">
                <a:latin typeface="Calibri" panose="020F0502020204030204" pitchFamily="34" charset="0"/>
                <a:cs typeface="Calibri" panose="020F0502020204030204" pitchFamily="34" charset="0"/>
              </a:rPr>
              <a:t>capital</a:t>
            </a:r>
            <a:r>
              <a:rPr lang="en-US" sz="3067" dirty="0">
                <a:latin typeface="Calibri" panose="020F0502020204030204" pitchFamily="34" charset="0"/>
                <a:cs typeface="Calibri" panose="020F0502020204030204" pitchFamily="34" charset="0"/>
              </a:rPr>
              <a:t> or </a:t>
            </a:r>
            <a:r>
              <a:rPr lang="en-US" sz="3067" i="1" dirty="0">
                <a:latin typeface="Calibri" panose="020F0502020204030204" pitchFamily="34" charset="0"/>
                <a:cs typeface="Calibri" panose="020F0502020204030204" pitchFamily="34" charset="0"/>
              </a:rPr>
              <a:t>operating</a:t>
            </a:r>
          </a:p>
          <a:p>
            <a:pPr lvl="1"/>
            <a:r>
              <a:rPr lang="en-US" sz="2533" dirty="0">
                <a:latin typeface="Calibri" panose="020F0502020204030204" pitchFamily="34" charset="0"/>
                <a:cs typeface="Calibri" panose="020F0502020204030204" pitchFamily="34" charset="0"/>
              </a:rPr>
              <a:t>Depends on the intent of the parties in addition to facts and circumstances</a:t>
            </a:r>
          </a:p>
          <a:p>
            <a:pPr lvl="1"/>
            <a:r>
              <a:rPr lang="en-US" sz="2533" dirty="0">
                <a:latin typeface="Calibri" panose="020F0502020204030204" pitchFamily="34" charset="0"/>
                <a:cs typeface="Calibri" panose="020F0502020204030204" pitchFamily="34" charset="0"/>
              </a:rPr>
              <a:t>Capital lease = conditional sales contract</a:t>
            </a:r>
          </a:p>
          <a:p>
            <a:pPr lvl="2"/>
            <a:r>
              <a:rPr lang="en-US" sz="2133" dirty="0">
                <a:latin typeface="Calibri" panose="020F0502020204030204" pitchFamily="34" charset="0"/>
                <a:cs typeface="Calibri" panose="020F0502020204030204" pitchFamily="34" charset="0"/>
              </a:rPr>
              <a:t>Treated like a financed purchase for income tax purposes</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246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Leases</a:t>
            </a:r>
          </a:p>
        </p:txBody>
      </p:sp>
      <p:sp>
        <p:nvSpPr>
          <p:cNvPr id="3" name="Content Placeholder 2"/>
          <p:cNvSpPr>
            <a:spLocks noGrp="1"/>
          </p:cNvSpPr>
          <p:nvPr>
            <p:ph idx="1"/>
          </p:nvPr>
        </p:nvSpPr>
        <p:spPr/>
        <p:txBody>
          <a:bodyPr>
            <a:normAutofit/>
          </a:bodyPr>
          <a:lstStyle/>
          <a:p>
            <a:r>
              <a:rPr lang="en-US" sz="3067" dirty="0">
                <a:latin typeface="Calibri" panose="020F0502020204030204" pitchFamily="34" charset="0"/>
                <a:cs typeface="Calibri" panose="020F0502020204030204" pitchFamily="34" charset="0"/>
              </a:rPr>
              <a:t>IRS says an agreement that contains any of the following may be considered a conditional sales contract (capital lease):</a:t>
            </a:r>
          </a:p>
          <a:p>
            <a:pPr lvl="1"/>
            <a:r>
              <a:rPr lang="en-US" sz="2533" dirty="0">
                <a:latin typeface="Calibri" panose="020F0502020204030204" pitchFamily="34" charset="0"/>
                <a:cs typeface="Calibri" panose="020F0502020204030204" pitchFamily="34" charset="0"/>
              </a:rPr>
              <a:t>A portion of each payment is allocated to equity</a:t>
            </a:r>
          </a:p>
          <a:p>
            <a:pPr lvl="1"/>
            <a:r>
              <a:rPr lang="en-US" sz="2533" dirty="0">
                <a:latin typeface="Calibri" panose="020F0502020204030204" pitchFamily="34" charset="0"/>
                <a:cs typeface="Calibri" panose="020F0502020204030204" pitchFamily="34" charset="0"/>
              </a:rPr>
              <a:t>Title is transferred after a certain number of payments</a:t>
            </a:r>
          </a:p>
          <a:p>
            <a:pPr lvl="1"/>
            <a:r>
              <a:rPr lang="en-US" sz="2533" dirty="0">
                <a:latin typeface="Calibri" panose="020F0502020204030204" pitchFamily="34" charset="0"/>
                <a:cs typeface="Calibri" panose="020F0502020204030204" pitchFamily="34" charset="0"/>
              </a:rPr>
              <a:t>Amount paid over the entire lease is a large portion of the purchase price</a:t>
            </a:r>
          </a:p>
          <a:p>
            <a:pPr lvl="1"/>
            <a:r>
              <a:rPr lang="en-US" sz="2533" dirty="0">
                <a:latin typeface="Calibri" panose="020F0502020204030204" pitchFamily="34" charset="0"/>
                <a:cs typeface="Calibri" panose="020F0502020204030204" pitchFamily="34" charset="0"/>
              </a:rPr>
              <a:t>Lessee has option at the end to buy at a price lower than FMV</a:t>
            </a:r>
          </a:p>
          <a:p>
            <a:pPr lvl="1"/>
            <a:r>
              <a:rPr lang="en-US" sz="2533" dirty="0">
                <a:latin typeface="Calibri" panose="020F0502020204030204" pitchFamily="34" charset="0"/>
                <a:cs typeface="Calibri" panose="020F0502020204030204" pitchFamily="34" charset="0"/>
              </a:rPr>
              <a:t>Lessee has option at the end to buy at a low price when compared to total amount paid during lease</a:t>
            </a:r>
          </a:p>
          <a:p>
            <a:pPr lvl="1"/>
            <a:r>
              <a:rPr lang="en-US" sz="2533" dirty="0">
                <a:latin typeface="Calibri" panose="020F0502020204030204" pitchFamily="34" charset="0"/>
                <a:cs typeface="Calibri" panose="020F0502020204030204" pitchFamily="34" charset="0"/>
              </a:rPr>
              <a:t>A portion of each payment is designated as interest</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8889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Leases - Capital</a:t>
            </a:r>
          </a:p>
        </p:txBody>
      </p:sp>
      <p:sp>
        <p:nvSpPr>
          <p:cNvPr id="3" name="Content Placeholder 2"/>
          <p:cNvSpPr>
            <a:spLocks noGrp="1"/>
          </p:cNvSpPr>
          <p:nvPr>
            <p:ph idx="1"/>
          </p:nvPr>
        </p:nvSpPr>
        <p:spPr>
          <a:xfrm>
            <a:off x="838200" y="1825626"/>
            <a:ext cx="9829800" cy="4119796"/>
          </a:xfrm>
        </p:spPr>
        <p:txBody>
          <a:bodyPr/>
          <a:lstStyle/>
          <a:p>
            <a:r>
              <a:rPr lang="en-US" dirty="0">
                <a:latin typeface="Calibri" panose="020F0502020204030204" pitchFamily="34" charset="0"/>
                <a:cs typeface="Calibri" panose="020F0502020204030204" pitchFamily="34" charset="0"/>
              </a:rPr>
              <a:t>Capital leases are a debt financed purchase</a:t>
            </a:r>
          </a:p>
          <a:p>
            <a:pPr lvl="1"/>
            <a:r>
              <a:rPr lang="en-US" dirty="0">
                <a:latin typeface="Calibri" panose="020F0502020204030204" pitchFamily="34" charset="0"/>
                <a:cs typeface="Calibri" panose="020F0502020204030204" pitchFamily="34" charset="0"/>
              </a:rPr>
              <a:t>Interest portion of a payment is deductible, remainder is non-deductible principal</a:t>
            </a:r>
          </a:p>
          <a:p>
            <a:pPr lvl="1"/>
            <a:r>
              <a:rPr lang="en-US" dirty="0">
                <a:latin typeface="Calibri" panose="020F0502020204030204" pitchFamily="34" charset="0"/>
                <a:cs typeface="Calibri" panose="020F0502020204030204" pitchFamily="34" charset="0"/>
              </a:rPr>
              <a:t>Asset is depreciated</a:t>
            </a:r>
          </a:p>
          <a:p>
            <a:pPr lvl="1"/>
            <a:r>
              <a:rPr lang="en-US" dirty="0">
                <a:latin typeface="Calibri" panose="020F0502020204030204" pitchFamily="34" charset="0"/>
                <a:cs typeface="Calibri" panose="020F0502020204030204" pitchFamily="34" charset="0"/>
              </a:rPr>
              <a:t>Asset and liability included on balance sheet</a:t>
            </a:r>
          </a:p>
          <a:p>
            <a:pPr lvl="1"/>
            <a:r>
              <a:rPr lang="en-US" dirty="0">
                <a:latin typeface="Calibri" panose="020F0502020204030204" pitchFamily="34" charset="0"/>
                <a:cs typeface="Calibri" panose="020F0502020204030204" pitchFamily="34" charset="0"/>
              </a:rPr>
              <a:t>Trade in is treated as like-kind exchange</a:t>
            </a:r>
          </a:p>
          <a:p>
            <a:pPr marL="48767" indent="0">
              <a:buNone/>
            </a:pPr>
            <a:endParaRPr lang="en-US" dirty="0"/>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568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Leases - Operating</a:t>
            </a:r>
          </a:p>
        </p:txBody>
      </p:sp>
      <p:sp>
        <p:nvSpPr>
          <p:cNvPr id="3" name="Content Placeholder 2"/>
          <p:cNvSpPr>
            <a:spLocks noGrp="1"/>
          </p:cNvSpPr>
          <p:nvPr>
            <p:ph idx="1"/>
          </p:nvPr>
        </p:nvSpPr>
        <p:spPr>
          <a:xfrm>
            <a:off x="838200" y="1825626"/>
            <a:ext cx="9829800" cy="4119796"/>
          </a:xfrm>
        </p:spPr>
        <p:txBody>
          <a:bodyPr/>
          <a:lstStyle/>
          <a:p>
            <a:r>
              <a:rPr lang="en-US" dirty="0">
                <a:latin typeface="Calibri" panose="020F0502020204030204" pitchFamily="34" charset="0"/>
                <a:cs typeface="Calibri" panose="020F0502020204030204" pitchFamily="34" charset="0"/>
              </a:rPr>
              <a:t>Operating leases are </a:t>
            </a:r>
            <a:r>
              <a:rPr lang="en-US" i="1"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a debt financed purchase</a:t>
            </a:r>
          </a:p>
          <a:p>
            <a:pPr lvl="1"/>
            <a:r>
              <a:rPr lang="en-US" dirty="0">
                <a:latin typeface="Calibri" panose="020F0502020204030204" pitchFamily="34" charset="0"/>
                <a:cs typeface="Calibri" panose="020F0502020204030204" pitchFamily="34" charset="0"/>
              </a:rPr>
              <a:t>The entire payment is deductible</a:t>
            </a:r>
          </a:p>
          <a:p>
            <a:pPr lvl="1"/>
            <a:r>
              <a:rPr lang="en-US" dirty="0">
                <a:latin typeface="Calibri" panose="020F0502020204030204" pitchFamily="34" charset="0"/>
                <a:cs typeface="Calibri" panose="020F0502020204030204" pitchFamily="34" charset="0"/>
              </a:rPr>
              <a:t>Asset is </a:t>
            </a:r>
            <a:r>
              <a:rPr lang="en-US" i="1"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depreciated</a:t>
            </a:r>
          </a:p>
          <a:p>
            <a:pPr lvl="1"/>
            <a:r>
              <a:rPr lang="en-US" dirty="0">
                <a:latin typeface="Calibri" panose="020F0502020204030204" pitchFamily="34" charset="0"/>
                <a:cs typeface="Calibri" panose="020F0502020204030204" pitchFamily="34" charset="0"/>
              </a:rPr>
              <a:t>Neither asset or debt is listed on balance sheet</a:t>
            </a:r>
          </a:p>
          <a:p>
            <a:pPr lvl="1"/>
            <a:r>
              <a:rPr lang="en-US" dirty="0">
                <a:latin typeface="Calibri" panose="020F0502020204030204" pitchFamily="34" charset="0"/>
                <a:cs typeface="Calibri" panose="020F0502020204030204" pitchFamily="34" charset="0"/>
              </a:rPr>
              <a:t>If an owned asset is traded in on an operating lease:</a:t>
            </a:r>
          </a:p>
          <a:p>
            <a:pPr lvl="2"/>
            <a:r>
              <a:rPr lang="en-US" sz="2400" dirty="0">
                <a:latin typeface="Calibri" panose="020F0502020204030204" pitchFamily="34" charset="0"/>
                <a:cs typeface="Calibri" panose="020F0502020204030204" pitchFamily="34" charset="0"/>
              </a:rPr>
              <a:t>The traded asset is treated as sold with sale proceeds applied towards prepayment of lease</a:t>
            </a:r>
          </a:p>
          <a:p>
            <a:pPr lvl="2"/>
            <a:r>
              <a:rPr lang="en-US" sz="2400" dirty="0">
                <a:latin typeface="Calibri" panose="020F0502020204030204" pitchFamily="34" charset="0"/>
                <a:cs typeface="Calibri" panose="020F0502020204030204" pitchFamily="34" charset="0"/>
              </a:rPr>
              <a:t>Lease prepayments are not deductible up front, they are spread out over the life of the lease</a:t>
            </a:r>
          </a:p>
          <a:p>
            <a:pPr lvl="2"/>
            <a:r>
              <a:rPr lang="en-US" sz="2400" dirty="0">
                <a:latin typeface="Calibri" panose="020F0502020204030204" pitchFamily="34" charset="0"/>
                <a:cs typeface="Calibri" panose="020F0502020204030204" pitchFamily="34" charset="0"/>
              </a:rPr>
              <a:t>May be </a:t>
            </a:r>
            <a:r>
              <a:rPr lang="en-US" sz="2400" i="1" u="sng" dirty="0">
                <a:latin typeface="Calibri" panose="020F0502020204030204" pitchFamily="34" charset="0"/>
                <a:cs typeface="Calibri" panose="020F0502020204030204" pitchFamily="34" charset="0"/>
              </a:rPr>
              <a:t>significant</a:t>
            </a:r>
            <a:r>
              <a:rPr lang="en-US" sz="2400" dirty="0">
                <a:latin typeface="Calibri" panose="020F0502020204030204" pitchFamily="34" charset="0"/>
                <a:cs typeface="Calibri" panose="020F0502020204030204" pitchFamily="34" charset="0"/>
              </a:rPr>
              <a:t> tax consequences!</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50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CANCELLATION OF DEBT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324" y="0"/>
            <a:ext cx="3572676" cy="5693508"/>
          </a:xfrm>
          <a:prstGeom prst="rect">
            <a:avLst/>
          </a:prstGeom>
        </p:spPr>
      </p:pic>
    </p:spTree>
    <p:extLst>
      <p:ext uri="{BB962C8B-B14F-4D97-AF65-F5344CB8AC3E}">
        <p14:creationId xmlns:p14="http://schemas.microsoft.com/office/powerpoint/2010/main" val="23042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Cancellation of Debt</a:t>
            </a:r>
          </a:p>
        </p:txBody>
      </p:sp>
      <p:sp>
        <p:nvSpPr>
          <p:cNvPr id="3" name="Content Placeholder 2"/>
          <p:cNvSpPr>
            <a:spLocks noGrp="1"/>
          </p:cNvSpPr>
          <p:nvPr>
            <p:ph idx="1"/>
          </p:nvPr>
        </p:nvSpPr>
        <p:spPr>
          <a:xfrm>
            <a:off x="838200" y="1825626"/>
            <a:ext cx="10134600" cy="4119796"/>
          </a:xfrm>
        </p:spPr>
        <p:txBody>
          <a:bodyPr>
            <a:normAutofit fontScale="92500"/>
          </a:bodyPr>
          <a:lstStyle/>
          <a:p>
            <a:r>
              <a:rPr lang="en-US" sz="3067" dirty="0">
                <a:latin typeface="Calibri" panose="020F0502020204030204" pitchFamily="34" charset="0"/>
                <a:cs typeface="Calibri" panose="020F0502020204030204" pitchFamily="34" charset="0"/>
              </a:rPr>
              <a:t>Forgiveness of farm debt is normally taxable and included as income on Schedule F (subject to SE tax)</a:t>
            </a:r>
          </a:p>
          <a:p>
            <a:r>
              <a:rPr lang="en-US" sz="3067" dirty="0">
                <a:latin typeface="Calibri" panose="020F0502020204030204" pitchFamily="34" charset="0"/>
                <a:cs typeface="Calibri" panose="020F0502020204030204" pitchFamily="34" charset="0"/>
              </a:rPr>
              <a:t>Exceptions:</a:t>
            </a:r>
          </a:p>
          <a:p>
            <a:pPr lvl="1"/>
            <a:r>
              <a:rPr lang="en-US" sz="2533" dirty="0">
                <a:latin typeface="Calibri" panose="020F0502020204030204" pitchFamily="34" charset="0"/>
                <a:cs typeface="Calibri" panose="020F0502020204030204" pitchFamily="34" charset="0"/>
              </a:rPr>
              <a:t>Debtor is in bankruptcy</a:t>
            </a:r>
          </a:p>
          <a:p>
            <a:pPr lvl="1"/>
            <a:r>
              <a:rPr lang="en-US" sz="2533" dirty="0">
                <a:latin typeface="Calibri" panose="020F0502020204030204" pitchFamily="34" charset="0"/>
                <a:cs typeface="Calibri" panose="020F0502020204030204" pitchFamily="34" charset="0"/>
              </a:rPr>
              <a:t>Debtor is insolvent, exclude up to the amount that they are insolvent</a:t>
            </a:r>
          </a:p>
          <a:p>
            <a:pPr lvl="1"/>
            <a:r>
              <a:rPr lang="en-US" sz="2533" dirty="0">
                <a:latin typeface="Calibri" panose="020F0502020204030204" pitchFamily="34" charset="0"/>
                <a:cs typeface="Calibri" panose="020F0502020204030204" pitchFamily="34" charset="0"/>
              </a:rPr>
              <a:t>Debtor is solvent and the debt is qualified farm debt</a:t>
            </a:r>
          </a:p>
          <a:p>
            <a:pPr lvl="2"/>
            <a:r>
              <a:rPr lang="en-US" sz="2533" dirty="0">
                <a:latin typeface="Calibri" panose="020F0502020204030204" pitchFamily="34" charset="0"/>
                <a:cs typeface="Calibri" panose="020F0502020204030204" pitchFamily="34" charset="0"/>
              </a:rPr>
              <a:t>May be limited depending on tax attributes</a:t>
            </a:r>
          </a:p>
          <a:p>
            <a:r>
              <a:rPr lang="en-US" sz="3067" dirty="0">
                <a:latin typeface="Calibri" panose="020F0502020204030204" pitchFamily="34" charset="0"/>
                <a:cs typeface="Calibri" panose="020F0502020204030204" pitchFamily="34" charset="0"/>
              </a:rPr>
              <a:t>Canceled debt excluded from income may affect tax attributes</a:t>
            </a:r>
          </a:p>
          <a:p>
            <a:pPr lvl="1"/>
            <a:r>
              <a:rPr lang="en-US" dirty="0" smtClean="0">
                <a:latin typeface="Calibri" panose="020F0502020204030204" pitchFamily="34" charset="0"/>
                <a:cs typeface="Calibri" panose="020F0502020204030204" pitchFamily="34" charset="0"/>
              </a:rPr>
              <a:t>May result in reduced </a:t>
            </a:r>
            <a:r>
              <a:rPr lang="en-US" dirty="0">
                <a:latin typeface="Calibri" panose="020F0502020204030204" pitchFamily="34" charset="0"/>
                <a:cs typeface="Calibri" panose="020F0502020204030204" pitchFamily="34" charset="0"/>
              </a:rPr>
              <a:t>NOL carryovers, </a:t>
            </a:r>
            <a:r>
              <a:rPr lang="en-US" dirty="0" smtClean="0">
                <a:latin typeface="Calibri" panose="020F0502020204030204" pitchFamily="34" charset="0"/>
                <a:cs typeface="Calibri" panose="020F0502020204030204" pitchFamily="34" charset="0"/>
              </a:rPr>
              <a:t>tax </a:t>
            </a:r>
            <a:r>
              <a:rPr lang="en-US" dirty="0">
                <a:latin typeface="Calibri" panose="020F0502020204030204" pitchFamily="34" charset="0"/>
                <a:cs typeface="Calibri" panose="020F0502020204030204" pitchFamily="34" charset="0"/>
              </a:rPr>
              <a:t>credits, capital loss carryovers, or asset </a:t>
            </a:r>
            <a:r>
              <a:rPr lang="en-US" dirty="0" smtClean="0">
                <a:latin typeface="Calibri" panose="020F0502020204030204" pitchFamily="34" charset="0"/>
                <a:cs typeface="Calibri" panose="020F0502020204030204" pitchFamily="34" charset="0"/>
              </a:rPr>
              <a:t>basis</a:t>
            </a:r>
            <a:endParaRPr lang="en-US"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058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Safety Net</a:t>
            </a:r>
            <a:endParaRPr lang="en-US" dirty="0"/>
          </a:p>
        </p:txBody>
      </p:sp>
      <p:graphicFrame>
        <p:nvGraphicFramePr>
          <p:cNvPr id="13" name="Content Placeholder 9"/>
          <p:cNvGraphicFramePr>
            <a:graphicFrameLocks noGrp="1"/>
          </p:cNvGraphicFramePr>
          <p:nvPr>
            <p:ph idx="1"/>
            <p:extLst/>
          </p:nvPr>
        </p:nvGraphicFramePr>
        <p:xfrm>
          <a:off x="1676400" y="2286000"/>
          <a:ext cx="8839200" cy="20320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1402848">
                  <a:extLst>
                    <a:ext uri="{9D8B030D-6E8A-4147-A177-3AD203B41FA5}">
                      <a16:colId xmlns:a16="http://schemas.microsoft.com/office/drawing/2014/main" val="20001"/>
                    </a:ext>
                  </a:extLst>
                </a:gridCol>
                <a:gridCol w="1589784">
                  <a:extLst>
                    <a:ext uri="{9D8B030D-6E8A-4147-A177-3AD203B41FA5}">
                      <a16:colId xmlns:a16="http://schemas.microsoft.com/office/drawing/2014/main" val="3282847950"/>
                    </a:ext>
                  </a:extLst>
                </a:gridCol>
                <a:gridCol w="1589784">
                  <a:extLst>
                    <a:ext uri="{9D8B030D-6E8A-4147-A177-3AD203B41FA5}">
                      <a16:colId xmlns:a16="http://schemas.microsoft.com/office/drawing/2014/main" val="20002"/>
                    </a:ext>
                  </a:extLst>
                </a:gridCol>
                <a:gridCol w="1589784">
                  <a:extLst>
                    <a:ext uri="{9D8B030D-6E8A-4147-A177-3AD203B41FA5}">
                      <a16:colId xmlns:a16="http://schemas.microsoft.com/office/drawing/2014/main" val="20003"/>
                    </a:ext>
                  </a:extLst>
                </a:gridCol>
              </a:tblGrid>
              <a:tr h="370840">
                <a:tc>
                  <a:txBody>
                    <a:bodyPr/>
                    <a:lstStyle/>
                    <a:p>
                      <a:endParaRPr lang="en-US" sz="1400" dirty="0">
                        <a:solidFill>
                          <a:schemeClr val="tx1"/>
                        </a:solidFill>
                      </a:endParaRPr>
                    </a:p>
                    <a:p>
                      <a:r>
                        <a:rPr lang="en-US" sz="1400" dirty="0">
                          <a:solidFill>
                            <a:schemeClr val="tx1"/>
                          </a:solidFill>
                        </a:rPr>
                        <a:t>Crop</a:t>
                      </a:r>
                    </a:p>
                  </a:txBody>
                  <a:tcPr>
                    <a:solidFill>
                      <a:schemeClr val="accent6">
                        <a:lumMod val="40000"/>
                        <a:lumOff val="60000"/>
                      </a:schemeClr>
                    </a:solidFill>
                  </a:tcPr>
                </a:tc>
                <a:tc>
                  <a:txBody>
                    <a:bodyPr/>
                    <a:lstStyle/>
                    <a:p>
                      <a:pPr algn="ctr"/>
                      <a:endParaRPr lang="en-US" sz="1400" dirty="0">
                        <a:solidFill>
                          <a:schemeClr val="tx1"/>
                        </a:solidFill>
                      </a:endParaRPr>
                    </a:p>
                    <a:p>
                      <a:pPr algn="ctr"/>
                      <a:r>
                        <a:rPr lang="en-US" sz="1400" dirty="0">
                          <a:solidFill>
                            <a:schemeClr val="tx1"/>
                          </a:solidFill>
                        </a:rPr>
                        <a:t>PLC Price</a:t>
                      </a:r>
                    </a:p>
                  </a:txBody>
                  <a:tcPr>
                    <a:solidFill>
                      <a:schemeClr val="accent6">
                        <a:lumMod val="40000"/>
                        <a:lumOff val="60000"/>
                      </a:schemeClr>
                    </a:solidFill>
                  </a:tcPr>
                </a:tc>
                <a:tc>
                  <a:txBody>
                    <a:bodyPr/>
                    <a:lstStyle/>
                    <a:p>
                      <a:pPr algn="ctr"/>
                      <a:r>
                        <a:rPr lang="en-US" sz="1400" dirty="0">
                          <a:solidFill>
                            <a:schemeClr val="tx1"/>
                          </a:solidFill>
                        </a:rPr>
                        <a:t>LDP Barton County</a:t>
                      </a:r>
                    </a:p>
                  </a:txBody>
                  <a:tcPr>
                    <a:solidFill>
                      <a:schemeClr val="accent6">
                        <a:lumMod val="40000"/>
                        <a:lumOff val="60000"/>
                      </a:schemeClr>
                    </a:solidFill>
                  </a:tcPr>
                </a:tc>
                <a:tc>
                  <a:txBody>
                    <a:bodyPr/>
                    <a:lstStyle/>
                    <a:p>
                      <a:pPr algn="ctr"/>
                      <a:endParaRPr lang="en-US" sz="1400" dirty="0">
                        <a:solidFill>
                          <a:schemeClr val="tx1"/>
                        </a:solidFill>
                      </a:endParaRPr>
                    </a:p>
                    <a:p>
                      <a:pPr algn="ctr"/>
                      <a:r>
                        <a:rPr lang="en-US" sz="1400" dirty="0">
                          <a:solidFill>
                            <a:schemeClr val="tx1"/>
                          </a:solidFill>
                        </a:rPr>
                        <a:t>PLC Enrollment</a:t>
                      </a:r>
                    </a:p>
                  </a:txBody>
                  <a:tcPr>
                    <a:solidFill>
                      <a:schemeClr val="accent6">
                        <a:lumMod val="40000"/>
                        <a:lumOff val="60000"/>
                      </a:schemeClr>
                    </a:solidFill>
                  </a:tcPr>
                </a:tc>
                <a:tc>
                  <a:txBody>
                    <a:bodyPr/>
                    <a:lstStyle/>
                    <a:p>
                      <a:pPr algn="ctr"/>
                      <a:r>
                        <a:rPr lang="en-US" sz="1400" dirty="0">
                          <a:solidFill>
                            <a:schemeClr val="tx1"/>
                          </a:solidFill>
                        </a:rPr>
                        <a:t>ARC-CO Enrollment</a:t>
                      </a:r>
                    </a:p>
                  </a:txBody>
                  <a:tcPr>
                    <a:solidFill>
                      <a:schemeClr val="accent6">
                        <a:lumMod val="40000"/>
                        <a:lumOff val="60000"/>
                      </a:schemeClr>
                    </a:solidFill>
                  </a:tcPr>
                </a:tc>
                <a:extLst>
                  <a:ext uri="{0D108BD9-81ED-4DB2-BD59-A6C34878D82A}">
                    <a16:rowId xmlns:a16="http://schemas.microsoft.com/office/drawing/2014/main" val="10000"/>
                  </a:ext>
                </a:extLst>
              </a:tr>
              <a:tr h="370840">
                <a:tc>
                  <a:txBody>
                    <a:bodyPr/>
                    <a:lstStyle/>
                    <a:p>
                      <a:r>
                        <a:rPr lang="en-US" sz="1400" dirty="0"/>
                        <a:t>Corn</a:t>
                      </a:r>
                    </a:p>
                  </a:txBody>
                  <a:tcPr anchor="ctr">
                    <a:solidFill>
                      <a:schemeClr val="accent6">
                        <a:lumMod val="20000"/>
                        <a:lumOff val="80000"/>
                      </a:schemeClr>
                    </a:solidFill>
                  </a:tcPr>
                </a:tc>
                <a:tc>
                  <a:txBody>
                    <a:bodyPr/>
                    <a:lstStyle/>
                    <a:p>
                      <a:pPr algn="ctr"/>
                      <a:r>
                        <a:rPr lang="en-US" sz="1400" dirty="0"/>
                        <a:t>$3.70</a:t>
                      </a:r>
                    </a:p>
                  </a:txBody>
                  <a:tcPr anchor="ctr">
                    <a:solidFill>
                      <a:schemeClr val="accent6">
                        <a:lumMod val="20000"/>
                        <a:lumOff val="80000"/>
                      </a:schemeClr>
                    </a:solidFill>
                  </a:tcPr>
                </a:tc>
                <a:tc>
                  <a:txBody>
                    <a:bodyPr/>
                    <a:lstStyle/>
                    <a:p>
                      <a:pPr algn="ctr"/>
                      <a:r>
                        <a:rPr lang="en-US" sz="1400" dirty="0"/>
                        <a:t>$2.07</a:t>
                      </a:r>
                    </a:p>
                  </a:txBody>
                  <a:tcPr anchor="ctr">
                    <a:solidFill>
                      <a:schemeClr val="accent6">
                        <a:lumMod val="20000"/>
                        <a:lumOff val="80000"/>
                      </a:schemeClr>
                    </a:solidFill>
                  </a:tcPr>
                </a:tc>
                <a:tc>
                  <a:txBody>
                    <a:bodyPr/>
                    <a:lstStyle/>
                    <a:p>
                      <a:pPr algn="ctr"/>
                      <a:r>
                        <a:rPr lang="en-US" sz="1400" dirty="0"/>
                        <a:t>13%</a:t>
                      </a:r>
                    </a:p>
                  </a:txBody>
                  <a:tcPr anchor="ctr">
                    <a:solidFill>
                      <a:schemeClr val="accent6">
                        <a:lumMod val="20000"/>
                        <a:lumOff val="80000"/>
                      </a:schemeClr>
                    </a:solidFill>
                  </a:tcPr>
                </a:tc>
                <a:tc>
                  <a:txBody>
                    <a:bodyPr/>
                    <a:lstStyle/>
                    <a:p>
                      <a:pPr algn="ctr"/>
                      <a:r>
                        <a:rPr lang="en-US" sz="1400" dirty="0"/>
                        <a:t>86%</a:t>
                      </a:r>
                    </a:p>
                  </a:txBody>
                  <a:tcPr anchor="ctr">
                    <a:solidFill>
                      <a:schemeClr val="accent6">
                        <a:lumMod val="20000"/>
                        <a:lumOff val="80000"/>
                      </a:schemeClr>
                    </a:solidFill>
                  </a:tcPr>
                </a:tc>
                <a:extLst>
                  <a:ext uri="{0D108BD9-81ED-4DB2-BD59-A6C34878D82A}">
                    <a16:rowId xmlns:a16="http://schemas.microsoft.com/office/drawing/2014/main" val="10001"/>
                  </a:ext>
                </a:extLst>
              </a:tr>
              <a:tr h="401320">
                <a:tc>
                  <a:txBody>
                    <a:bodyPr/>
                    <a:lstStyle/>
                    <a:p>
                      <a:r>
                        <a:rPr lang="en-US" sz="1400" dirty="0"/>
                        <a:t>Sorghum</a:t>
                      </a:r>
                    </a:p>
                  </a:txBody>
                  <a:tcPr anchor="ctr">
                    <a:solidFill>
                      <a:schemeClr val="accent6">
                        <a:lumMod val="20000"/>
                        <a:lumOff val="80000"/>
                      </a:schemeClr>
                    </a:solidFill>
                  </a:tcPr>
                </a:tc>
                <a:tc>
                  <a:txBody>
                    <a:bodyPr/>
                    <a:lstStyle/>
                    <a:p>
                      <a:pPr algn="ctr"/>
                      <a:r>
                        <a:rPr lang="en-US" sz="1400" dirty="0"/>
                        <a:t>$3.95</a:t>
                      </a:r>
                    </a:p>
                  </a:txBody>
                  <a:tcPr anchor="ctr">
                    <a:solidFill>
                      <a:schemeClr val="accent6">
                        <a:lumMod val="20000"/>
                        <a:lumOff val="80000"/>
                      </a:schemeClr>
                    </a:solidFill>
                  </a:tcPr>
                </a:tc>
                <a:tc>
                  <a:txBody>
                    <a:bodyPr/>
                    <a:lstStyle/>
                    <a:p>
                      <a:pPr algn="ctr"/>
                      <a:r>
                        <a:rPr lang="en-US" sz="1400" dirty="0"/>
                        <a:t>$3.31</a:t>
                      </a:r>
                    </a:p>
                  </a:txBody>
                  <a:tcPr anchor="ctr">
                    <a:solidFill>
                      <a:schemeClr val="accent6">
                        <a:lumMod val="20000"/>
                        <a:lumOff val="80000"/>
                      </a:schemeClr>
                    </a:solidFill>
                  </a:tcPr>
                </a:tc>
                <a:tc>
                  <a:txBody>
                    <a:bodyPr/>
                    <a:lstStyle/>
                    <a:p>
                      <a:pPr algn="ctr"/>
                      <a:r>
                        <a:rPr lang="en-US" sz="1400" dirty="0"/>
                        <a:t>54%</a:t>
                      </a:r>
                    </a:p>
                  </a:txBody>
                  <a:tcPr anchor="ctr">
                    <a:solidFill>
                      <a:schemeClr val="accent6">
                        <a:lumMod val="20000"/>
                        <a:lumOff val="80000"/>
                      </a:schemeClr>
                    </a:solidFill>
                  </a:tcPr>
                </a:tc>
                <a:tc>
                  <a:txBody>
                    <a:bodyPr/>
                    <a:lstStyle/>
                    <a:p>
                      <a:pPr algn="ctr"/>
                      <a:r>
                        <a:rPr lang="en-US" sz="1400" dirty="0"/>
                        <a:t>46%</a:t>
                      </a:r>
                    </a:p>
                  </a:txBody>
                  <a:tcPr anchor="ct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r>
                        <a:rPr lang="en-US" sz="1400" dirty="0"/>
                        <a:t>Soybean</a:t>
                      </a:r>
                    </a:p>
                  </a:txBody>
                  <a:tcPr anchor="ctr">
                    <a:solidFill>
                      <a:schemeClr val="accent6">
                        <a:lumMod val="20000"/>
                        <a:lumOff val="80000"/>
                      </a:schemeClr>
                    </a:solidFill>
                  </a:tcPr>
                </a:tc>
                <a:tc>
                  <a:txBody>
                    <a:bodyPr/>
                    <a:lstStyle/>
                    <a:p>
                      <a:pPr algn="ctr"/>
                      <a:r>
                        <a:rPr lang="en-US" sz="1400" dirty="0"/>
                        <a:t>$8.40</a:t>
                      </a:r>
                    </a:p>
                  </a:txBody>
                  <a:tcPr anchor="ctr">
                    <a:solidFill>
                      <a:schemeClr val="accent6">
                        <a:lumMod val="20000"/>
                        <a:lumOff val="80000"/>
                      </a:schemeClr>
                    </a:solidFill>
                  </a:tcPr>
                </a:tc>
                <a:tc>
                  <a:txBody>
                    <a:bodyPr/>
                    <a:lstStyle/>
                    <a:p>
                      <a:pPr algn="ctr"/>
                      <a:r>
                        <a:rPr lang="en-US" sz="1400" dirty="0"/>
                        <a:t>$4.85</a:t>
                      </a:r>
                    </a:p>
                  </a:txBody>
                  <a:tcPr anchor="ctr">
                    <a:solidFill>
                      <a:schemeClr val="accent6">
                        <a:lumMod val="20000"/>
                        <a:lumOff val="80000"/>
                      </a:schemeClr>
                    </a:solidFill>
                  </a:tcPr>
                </a:tc>
                <a:tc>
                  <a:txBody>
                    <a:bodyPr/>
                    <a:lstStyle/>
                    <a:p>
                      <a:pPr algn="ctr"/>
                      <a:r>
                        <a:rPr lang="en-US" sz="1400" dirty="0"/>
                        <a:t>10%</a:t>
                      </a:r>
                    </a:p>
                  </a:txBody>
                  <a:tcPr anchor="ctr">
                    <a:solidFill>
                      <a:schemeClr val="accent6">
                        <a:lumMod val="20000"/>
                        <a:lumOff val="80000"/>
                      </a:schemeClr>
                    </a:solidFill>
                  </a:tcPr>
                </a:tc>
                <a:tc>
                  <a:txBody>
                    <a:bodyPr/>
                    <a:lstStyle/>
                    <a:p>
                      <a:pPr algn="ctr"/>
                      <a:r>
                        <a:rPr lang="en-US" sz="1400" dirty="0"/>
                        <a:t>89%</a:t>
                      </a:r>
                    </a:p>
                  </a:txBody>
                  <a:tcPr anchor="ctr">
                    <a:solidFill>
                      <a:schemeClr val="accent6">
                        <a:lumMod val="20000"/>
                        <a:lumOff val="80000"/>
                      </a:schemeClr>
                    </a:solidFill>
                  </a:tcPr>
                </a:tc>
                <a:extLst>
                  <a:ext uri="{0D108BD9-81ED-4DB2-BD59-A6C34878D82A}">
                    <a16:rowId xmlns:a16="http://schemas.microsoft.com/office/drawing/2014/main" val="10003"/>
                  </a:ext>
                </a:extLst>
              </a:tr>
              <a:tr h="370840">
                <a:tc>
                  <a:txBody>
                    <a:bodyPr/>
                    <a:lstStyle/>
                    <a:p>
                      <a:r>
                        <a:rPr lang="en-US" sz="1400" dirty="0"/>
                        <a:t>Wheat</a:t>
                      </a:r>
                    </a:p>
                  </a:txBody>
                  <a:tcPr anchor="ctr">
                    <a:solidFill>
                      <a:schemeClr val="accent6">
                        <a:lumMod val="20000"/>
                        <a:lumOff val="80000"/>
                      </a:schemeClr>
                    </a:solidFill>
                  </a:tcPr>
                </a:tc>
                <a:tc>
                  <a:txBody>
                    <a:bodyPr/>
                    <a:lstStyle/>
                    <a:p>
                      <a:pPr algn="ctr"/>
                      <a:r>
                        <a:rPr lang="en-US" sz="1400" dirty="0"/>
                        <a:t>$5.50</a:t>
                      </a:r>
                    </a:p>
                  </a:txBody>
                  <a:tcPr anchor="ctr">
                    <a:solidFill>
                      <a:schemeClr val="accent6">
                        <a:lumMod val="20000"/>
                        <a:lumOff val="80000"/>
                      </a:schemeClr>
                    </a:solidFill>
                  </a:tcPr>
                </a:tc>
                <a:tc>
                  <a:txBody>
                    <a:bodyPr/>
                    <a:lstStyle/>
                    <a:p>
                      <a:pPr algn="ctr"/>
                      <a:r>
                        <a:rPr lang="en-US" sz="1400" dirty="0"/>
                        <a:t>$3.14</a:t>
                      </a:r>
                    </a:p>
                  </a:txBody>
                  <a:tcPr anchor="ctr">
                    <a:solidFill>
                      <a:schemeClr val="accent6">
                        <a:lumMod val="20000"/>
                        <a:lumOff val="80000"/>
                      </a:schemeClr>
                    </a:solidFill>
                  </a:tcPr>
                </a:tc>
                <a:tc>
                  <a:txBody>
                    <a:bodyPr/>
                    <a:lstStyle/>
                    <a:p>
                      <a:pPr algn="ctr"/>
                      <a:r>
                        <a:rPr lang="en-US" sz="1400" dirty="0"/>
                        <a:t>24%</a:t>
                      </a:r>
                    </a:p>
                  </a:txBody>
                  <a:tcPr anchor="ctr">
                    <a:solidFill>
                      <a:schemeClr val="accent6">
                        <a:lumMod val="20000"/>
                        <a:lumOff val="80000"/>
                      </a:schemeClr>
                    </a:solidFill>
                  </a:tcPr>
                </a:tc>
                <a:tc>
                  <a:txBody>
                    <a:bodyPr/>
                    <a:lstStyle/>
                    <a:p>
                      <a:pPr algn="ctr"/>
                      <a:r>
                        <a:rPr lang="en-US" sz="1400" dirty="0"/>
                        <a:t>75%</a:t>
                      </a:r>
                    </a:p>
                  </a:txBody>
                  <a:tcPr anchor="c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561105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DISTRESS TRANSACTIONS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62" y="0"/>
            <a:ext cx="4235938" cy="3025670"/>
          </a:xfrm>
          <a:prstGeom prst="rect">
            <a:avLst/>
          </a:prstGeom>
        </p:spPr>
      </p:pic>
    </p:spTree>
    <p:extLst>
      <p:ext uri="{BB962C8B-B14F-4D97-AF65-F5344CB8AC3E}">
        <p14:creationId xmlns:p14="http://schemas.microsoft.com/office/powerpoint/2010/main" val="23242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Distress Transactions</a:t>
            </a:r>
          </a:p>
        </p:txBody>
      </p:sp>
      <p:sp>
        <p:nvSpPr>
          <p:cNvPr id="3" name="Content Placeholder 2"/>
          <p:cNvSpPr>
            <a:spLocks noGrp="1"/>
          </p:cNvSpPr>
          <p:nvPr>
            <p:ph idx="1"/>
          </p:nvPr>
        </p:nvSpPr>
        <p:spPr>
          <a:xfrm>
            <a:off x="914400" y="1803400"/>
            <a:ext cx="9956800" cy="5298440"/>
          </a:xfrm>
        </p:spPr>
        <p:txBody>
          <a:bodyPr/>
          <a:lstStyle/>
          <a:p>
            <a:r>
              <a:rPr lang="en-US" dirty="0">
                <a:latin typeface="Calibri" panose="020F0502020204030204" pitchFamily="34" charset="0"/>
                <a:cs typeface="Calibri" panose="020F0502020204030204" pitchFamily="34" charset="0"/>
              </a:rPr>
              <a:t>Tax avoidance strategies in the past may catch up in times of distress</a:t>
            </a:r>
          </a:p>
          <a:p>
            <a:pPr lvl="1"/>
            <a:r>
              <a:rPr lang="en-US" dirty="0">
                <a:latin typeface="Calibri" panose="020F0502020204030204" pitchFamily="34" charset="0"/>
                <a:cs typeface="Calibri" panose="020F0502020204030204" pitchFamily="34" charset="0"/>
              </a:rPr>
              <a:t>§179 deduction or bonus depreciation on financed equipment creates low or zero basis assets, </a:t>
            </a:r>
            <a:r>
              <a:rPr lang="en-US" dirty="0" smtClean="0">
                <a:latin typeface="Calibri" panose="020F0502020204030204" pitchFamily="34" charset="0"/>
                <a:cs typeface="Calibri" panose="020F0502020204030204" pitchFamily="34" charset="0"/>
              </a:rPr>
              <a:t>potentially </a:t>
            </a:r>
            <a:r>
              <a:rPr lang="en-US" dirty="0">
                <a:latin typeface="Calibri" panose="020F0502020204030204" pitchFamily="34" charset="0"/>
                <a:cs typeface="Calibri" panose="020F0502020204030204" pitchFamily="34" charset="0"/>
              </a:rPr>
              <a:t>with debt equal to FMV</a:t>
            </a:r>
          </a:p>
          <a:p>
            <a:pPr lvl="1"/>
            <a:r>
              <a:rPr lang="en-US" dirty="0">
                <a:latin typeface="Calibri" panose="020F0502020204030204" pitchFamily="34" charset="0"/>
                <a:cs typeface="Calibri" panose="020F0502020204030204" pitchFamily="34" charset="0"/>
              </a:rPr>
              <a:t>Little to no cash left after sale to pay tax on recapture</a:t>
            </a:r>
          </a:p>
          <a:p>
            <a:r>
              <a:rPr lang="en-US" dirty="0">
                <a:latin typeface="Calibri" panose="020F0502020204030204" pitchFamily="34" charset="0"/>
                <a:cs typeface="Calibri" panose="020F0502020204030204" pitchFamily="34" charset="0"/>
              </a:rPr>
              <a:t>Property surrendered to lender to satisfy debt</a:t>
            </a:r>
          </a:p>
          <a:p>
            <a:pPr lvl="1"/>
            <a:r>
              <a:rPr lang="en-US" dirty="0">
                <a:latin typeface="Calibri" panose="020F0502020204030204" pitchFamily="34" charset="0"/>
                <a:cs typeface="Calibri" panose="020F0502020204030204" pitchFamily="34" charset="0"/>
              </a:rPr>
              <a:t>Treated as if asset were sold</a:t>
            </a:r>
          </a:p>
          <a:p>
            <a:pPr lvl="1"/>
            <a:r>
              <a:rPr lang="en-US" dirty="0">
                <a:latin typeface="Calibri" panose="020F0502020204030204" pitchFamily="34" charset="0"/>
                <a:cs typeface="Calibri" panose="020F0502020204030204" pitchFamily="34" charset="0"/>
              </a:rPr>
              <a:t>Debt &gt; FMV may be taxable cancellation of debt</a:t>
            </a:r>
          </a:p>
          <a:p>
            <a:pPr lvl="1"/>
            <a:r>
              <a:rPr lang="en-US" dirty="0">
                <a:latin typeface="Calibri" panose="020F0502020204030204" pitchFamily="34" charset="0"/>
                <a:cs typeface="Calibri" panose="020F0502020204030204" pitchFamily="34" charset="0"/>
              </a:rPr>
              <a:t>FMV &gt; basis is taxable depreciation recapture</a:t>
            </a: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53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a:xfrm>
            <a:off x="914400" y="1803400"/>
            <a:ext cx="9956800" cy="3454400"/>
          </a:xfrm>
        </p:spPr>
        <p:txBody>
          <a:bodyPr/>
          <a:lstStyle/>
          <a:p>
            <a:pPr marL="0" indent="0">
              <a:buNone/>
            </a:pPr>
            <a:endParaRPr lang="en-US" dirty="0" smtClean="0">
              <a:latin typeface="Calibri" panose="020F0502020204030204" pitchFamily="34" charset="0"/>
              <a:cs typeface="Calibri" panose="020F0502020204030204" pitchFamily="34" charset="0"/>
            </a:endParaRPr>
          </a:p>
          <a:p>
            <a:pPr marL="0" indent="0">
              <a:buNone/>
            </a:pPr>
            <a:r>
              <a:rPr lang="en-US" dirty="0" smtClean="0">
                <a:latin typeface="Calibri" panose="020F0502020204030204" pitchFamily="34" charset="0"/>
                <a:cs typeface="Calibri" panose="020F0502020204030204" pitchFamily="34" charset="0"/>
                <a:hlinkClick r:id="rId2"/>
              </a:rPr>
              <a:t>https</a:t>
            </a:r>
            <a:r>
              <a:rPr lang="en-US" dirty="0">
                <a:latin typeface="Calibri" panose="020F0502020204030204" pitchFamily="34" charset="0"/>
                <a:cs typeface="Calibri" panose="020F0502020204030204" pitchFamily="34" charset="0"/>
                <a:hlinkClick r:id="rId2"/>
              </a:rPr>
              <a:t>://</a:t>
            </a:r>
            <a:r>
              <a:rPr lang="en-US" dirty="0" smtClean="0">
                <a:latin typeface="Calibri" panose="020F0502020204030204" pitchFamily="34" charset="0"/>
                <a:cs typeface="Calibri" panose="020F0502020204030204" pitchFamily="34" charset="0"/>
                <a:hlinkClick r:id="rId2"/>
              </a:rPr>
              <a:t>www.agmanager.info/kfma/newsletters/september-2016</a:t>
            </a:r>
            <a:endParaRPr lang="en-US" dirty="0" smtClean="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smtClean="0">
                <a:latin typeface="Calibri" panose="020F0502020204030204" pitchFamily="34" charset="0"/>
                <a:cs typeface="Calibri" panose="020F0502020204030204" pitchFamily="34" charset="0"/>
                <a:hlinkClick r:id="rId3"/>
              </a:rPr>
              <a:t>http://www.agmanager.info/finance-business-planning/financial-management/income-tax-aspects-and-consequences-financial</a:t>
            </a:r>
            <a:r>
              <a:rPr lang="en-US" dirty="0" smtClean="0">
                <a:latin typeface="Calibri" panose="020F0502020204030204" pitchFamily="34" charset="0"/>
                <a:cs typeface="Calibri" panose="020F0502020204030204" pitchFamily="34" charset="0"/>
              </a:rPr>
              <a:t>  </a:t>
            </a:r>
          </a:p>
          <a:p>
            <a:pPr marL="0" indent="0">
              <a:buNone/>
            </a:pPr>
            <a:endParaRPr lang="en-US"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4294967295"/>
          </p:nvPr>
        </p:nvSpPr>
        <p:spPr>
          <a:xfrm>
            <a:off x="11176000" y="6421967"/>
            <a:ext cx="1016000" cy="36618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90AB27-0E74-472D-934E-741A49D69B7E}" type="slidenum">
              <a:rPr kumimoji="0" lang="en-US" sz="18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a:t>
            </a:fld>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3852384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QUESTIONS?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108" y="0"/>
            <a:ext cx="4618892" cy="5894586"/>
          </a:xfrm>
          <a:prstGeom prst="rect">
            <a:avLst/>
          </a:prstGeom>
        </p:spPr>
      </p:pic>
    </p:spTree>
    <p:extLst>
      <p:ext uri="{BB962C8B-B14F-4D97-AF65-F5344CB8AC3E}">
        <p14:creationId xmlns:p14="http://schemas.microsoft.com/office/powerpoint/2010/main" val="3750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1196705"/>
          </a:xfrm>
        </p:spPr>
        <p:txBody>
          <a:bodyPr>
            <a:normAutofit fontScale="90000"/>
          </a:bodyPr>
          <a:lstStyle/>
          <a:p>
            <a:r>
              <a:rPr lang="en-US" sz="4400" dirty="0" smtClean="0"/>
              <a:t>Is it Time to Retire?  What about the Next Generation?</a:t>
            </a:r>
            <a:endParaRPr lang="en-US" sz="4400" dirty="0"/>
          </a:p>
        </p:txBody>
      </p:sp>
      <p:sp>
        <p:nvSpPr>
          <p:cNvPr id="3" name="Subtitle 2"/>
          <p:cNvSpPr>
            <a:spLocks noGrp="1"/>
          </p:cNvSpPr>
          <p:nvPr>
            <p:ph type="subTitle" idx="1"/>
          </p:nvPr>
        </p:nvSpPr>
        <p:spPr>
          <a:xfrm>
            <a:off x="2131314" y="3734971"/>
            <a:ext cx="7891272" cy="2372912"/>
          </a:xfrm>
        </p:spPr>
        <p:txBody>
          <a:bodyPr>
            <a:normAutofit fontScale="55000" lnSpcReduction="20000"/>
          </a:bodyPr>
          <a:lstStyle/>
          <a:p>
            <a:r>
              <a:rPr lang="en-US" sz="3400" dirty="0" smtClean="0">
                <a:latin typeface="Arial" panose="020B0604020202020204" pitchFamily="34" charset="0"/>
                <a:cs typeface="Arial" panose="020B0604020202020204" pitchFamily="34" charset="0"/>
              </a:rPr>
              <a:t>Dr. Gregg Hadley</a:t>
            </a:r>
            <a:endParaRPr lang="en-US" sz="34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Department of Ag Economics-Kansas State University</a:t>
            </a:r>
          </a:p>
          <a:p>
            <a:pPr>
              <a:lnSpc>
                <a:spcPct val="120000"/>
              </a:lnSpc>
            </a:pPr>
            <a:r>
              <a:rPr lang="en-US" sz="2000" dirty="0">
                <a:latin typeface="Arial" panose="020B0604020202020204" pitchFamily="34" charset="0"/>
                <a:cs typeface="Arial" panose="020B0604020202020204" pitchFamily="34" charset="0"/>
              </a:rPr>
              <a:t>Gregg Hadley is the assistant director of extension agriculture, natural resources, and community development for K-State Research and Extension, beginning that role in September, 2011. Prior to that, he served as associate professor and extension farm management specialist at the University of Wisconsin–River Falls, Department of Agricultural Economics. His professional focus has been in farm financial performance, capital investment analysis, farm management, strategic management, farm business planning and human resource management. Areas of emphasis also have included team management, farm succession, international producer education and manure management economics. He earned Ph.D. and master’s degrees in ag economics at Michigan State, and a bachelor’s degree, also in agricultural economics, at Purdue University</a:t>
            </a:r>
            <a:r>
              <a:rPr lang="en-US" sz="2000" dirty="0" smtClean="0">
                <a:latin typeface="Arial" panose="020B0604020202020204" pitchFamily="34" charset="0"/>
                <a:cs typeface="Arial" panose="020B0604020202020204" pitchFamily="34" charset="0"/>
              </a:rPr>
              <a:t>.</a:t>
            </a:r>
          </a:p>
          <a:p>
            <a:pPr>
              <a:lnSpc>
                <a:spcPct val="120000"/>
              </a:lnSpc>
            </a:pPr>
            <a:r>
              <a:rPr lang="en-US" sz="2500" dirty="0" smtClean="0">
                <a:latin typeface="Arial" panose="020B0604020202020204" pitchFamily="34" charset="0"/>
                <a:cs typeface="Arial" panose="020B0604020202020204" pitchFamily="34" charset="0"/>
              </a:rPr>
              <a:t>Email: </a:t>
            </a:r>
            <a:r>
              <a:rPr lang="en-US" sz="2500" dirty="0" smtClean="0">
                <a:latin typeface="Arial" panose="020B0604020202020204" pitchFamily="34" charset="0"/>
                <a:cs typeface="Arial" panose="020B0604020202020204" pitchFamily="34" charset="0"/>
                <a:hlinkClick r:id="rId2"/>
              </a:rPr>
              <a:t>ghadley@k-state.edu</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Phone: 785-532-5838</a:t>
            </a:r>
            <a:endParaRPr lang="en-US" sz="2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5559" y="1496683"/>
            <a:ext cx="1310640" cy="1965960"/>
          </a:xfrm>
          <a:prstGeom prst="rect">
            <a:avLst/>
          </a:prstGeom>
        </p:spPr>
      </p:pic>
    </p:spTree>
    <p:extLst>
      <p:ext uri="{BB962C8B-B14F-4D97-AF65-F5344CB8AC3E}">
        <p14:creationId xmlns:p14="http://schemas.microsoft.com/office/powerpoint/2010/main" val="39843387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14013"/>
            <a:ext cx="10811934" cy="710142"/>
          </a:xfrm>
        </p:spPr>
        <p:txBody>
          <a:bodyPr/>
          <a:lstStyle/>
          <a:p>
            <a:r>
              <a:rPr lang="en-US" dirty="0" smtClean="0"/>
              <a:t>Is it time to retire?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4304" y="1980029"/>
            <a:ext cx="4567301" cy="3425476"/>
          </a:xfrm>
          <a:prstGeom prst="rect">
            <a:avLst/>
          </a:prstGeom>
          <a:solidFill>
            <a:srgbClr val="000000">
              <a:shade val="95000"/>
            </a:srgbClr>
          </a:solidFill>
          <a:ln w="444500" cap="sq">
            <a:solidFill>
              <a:schemeClr val="bg2">
                <a:lumMod val="90000"/>
              </a:schemeClr>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12076879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14013"/>
            <a:ext cx="10811934" cy="710142"/>
          </a:xfrm>
        </p:spPr>
        <p:txBody>
          <a:bodyPr/>
          <a:lstStyle/>
          <a:p>
            <a:r>
              <a:rPr lang="en-US" dirty="0" smtClean="0"/>
              <a:t>Is it time to retire?</a:t>
            </a:r>
            <a:endParaRPr lang="en-US" dirty="0"/>
          </a:p>
        </p:txBody>
      </p:sp>
      <p:sp>
        <p:nvSpPr>
          <p:cNvPr id="3" name="Content Placeholder 2"/>
          <p:cNvSpPr>
            <a:spLocks noGrp="1"/>
          </p:cNvSpPr>
          <p:nvPr>
            <p:ph idx="1"/>
          </p:nvPr>
        </p:nvSpPr>
        <p:spPr>
          <a:xfrm>
            <a:off x="838200" y="2094807"/>
            <a:ext cx="10811933" cy="3728719"/>
          </a:xfrm>
        </p:spPr>
        <p:txBody>
          <a:bodyPr>
            <a:normAutofit/>
          </a:bodyPr>
          <a:lstStyle/>
          <a:p>
            <a:r>
              <a:rPr lang="en-US" sz="3600" dirty="0" smtClean="0"/>
              <a:t>Yes!</a:t>
            </a:r>
            <a:endParaRPr lang="en-US" sz="3600" dirty="0"/>
          </a:p>
          <a:p>
            <a:r>
              <a:rPr lang="en-US" sz="3600" dirty="0" smtClean="0"/>
              <a:t>No!</a:t>
            </a:r>
            <a:endParaRPr lang="en-US" sz="3600" dirty="0"/>
          </a:p>
          <a:p>
            <a:r>
              <a:rPr lang="en-US" sz="3600" dirty="0" smtClean="0"/>
              <a:t>Maybe?</a:t>
            </a:r>
          </a:p>
          <a:p>
            <a:r>
              <a:rPr lang="en-US" sz="3600" dirty="0" smtClean="0"/>
              <a:t>I do not know!</a:t>
            </a:r>
            <a:endParaRPr lang="en-US" sz="3600" dirty="0"/>
          </a:p>
          <a:p>
            <a:pPr marL="0" indent="0">
              <a:buNone/>
            </a:pPr>
            <a:endParaRPr lang="en-US" sz="3600" dirty="0"/>
          </a:p>
        </p:txBody>
      </p:sp>
    </p:spTree>
    <p:extLst>
      <p:ext uri="{BB962C8B-B14F-4D97-AF65-F5344CB8AC3E}">
        <p14:creationId xmlns:p14="http://schemas.microsoft.com/office/powerpoint/2010/main" val="360826783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14013"/>
            <a:ext cx="10811934" cy="710142"/>
          </a:xfrm>
        </p:spPr>
        <p:txBody>
          <a:bodyPr/>
          <a:lstStyle/>
          <a:p>
            <a:r>
              <a:rPr lang="en-US" dirty="0" smtClean="0"/>
              <a:t>Is it time to retire?</a:t>
            </a:r>
            <a:endParaRPr lang="en-US" dirty="0"/>
          </a:p>
        </p:txBody>
      </p:sp>
      <p:sp>
        <p:nvSpPr>
          <p:cNvPr id="3" name="Content Placeholder 2"/>
          <p:cNvSpPr>
            <a:spLocks noGrp="1"/>
          </p:cNvSpPr>
          <p:nvPr>
            <p:ph idx="1"/>
          </p:nvPr>
        </p:nvSpPr>
        <p:spPr>
          <a:xfrm>
            <a:off x="838200" y="2094807"/>
            <a:ext cx="10811933" cy="3728719"/>
          </a:xfrm>
        </p:spPr>
        <p:txBody>
          <a:bodyPr/>
          <a:lstStyle/>
          <a:p>
            <a:r>
              <a:rPr lang="en-US" dirty="0"/>
              <a:t>Will I be useful if I turn over the reins?</a:t>
            </a:r>
          </a:p>
          <a:p>
            <a:r>
              <a:rPr lang="en-US" dirty="0"/>
              <a:t>What will I do?</a:t>
            </a:r>
          </a:p>
          <a:p>
            <a:r>
              <a:rPr lang="en-US" dirty="0"/>
              <a:t>Will I be able to afford to retire?</a:t>
            </a:r>
          </a:p>
          <a:p>
            <a:r>
              <a:rPr lang="en-US" dirty="0"/>
              <a:t>Given the change in commodity prices should I retire now?</a:t>
            </a:r>
          </a:p>
          <a:p>
            <a:pPr marL="0" indent="0">
              <a:buNone/>
            </a:pPr>
            <a:endParaRPr lang="en-US" dirty="0"/>
          </a:p>
        </p:txBody>
      </p:sp>
    </p:spTree>
    <p:extLst>
      <p:ext uri="{BB962C8B-B14F-4D97-AF65-F5344CB8AC3E}">
        <p14:creationId xmlns:p14="http://schemas.microsoft.com/office/powerpoint/2010/main" val="256658010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902" y="789075"/>
            <a:ext cx="10811934" cy="710142"/>
          </a:xfrm>
        </p:spPr>
        <p:txBody>
          <a:bodyPr/>
          <a:lstStyle/>
          <a:p>
            <a:r>
              <a:rPr lang="en-US" dirty="0" smtClean="0"/>
              <a:t>Visualization:</a:t>
            </a:r>
            <a:endParaRPr lang="en-US" dirty="0"/>
          </a:p>
        </p:txBody>
      </p:sp>
      <p:sp>
        <p:nvSpPr>
          <p:cNvPr id="3" name="Content Placeholder 2"/>
          <p:cNvSpPr>
            <a:spLocks noGrp="1"/>
          </p:cNvSpPr>
          <p:nvPr>
            <p:ph idx="1"/>
          </p:nvPr>
        </p:nvSpPr>
        <p:spPr>
          <a:xfrm>
            <a:off x="838200" y="2202873"/>
            <a:ext cx="10811933" cy="3620653"/>
          </a:xfrm>
        </p:spPr>
        <p:txBody>
          <a:bodyPr/>
          <a:lstStyle/>
          <a:p>
            <a:pPr marL="0" indent="0">
              <a:buNone/>
            </a:pPr>
            <a:r>
              <a:rPr lang="en-US" dirty="0"/>
              <a:t>Many farmers’ identity is in their farms.</a:t>
            </a:r>
          </a:p>
          <a:p>
            <a:pPr lvl="0"/>
            <a:r>
              <a:rPr lang="en-US" dirty="0"/>
              <a:t> Occupation  is usually very diversified</a:t>
            </a:r>
          </a:p>
          <a:p>
            <a:pPr lvl="0"/>
            <a:r>
              <a:rPr lang="en-US" dirty="0"/>
              <a:t>Few farmers have hobbies</a:t>
            </a:r>
          </a:p>
          <a:p>
            <a:pPr lvl="0"/>
            <a:r>
              <a:rPr lang="en-US" dirty="0" smtClean="0"/>
              <a:t>1</a:t>
            </a:r>
            <a:r>
              <a:rPr lang="en-US" baseline="30000" dirty="0" smtClean="0"/>
              <a:t>st</a:t>
            </a:r>
            <a:r>
              <a:rPr lang="en-US" dirty="0" smtClean="0"/>
              <a:t> </a:t>
            </a:r>
            <a:r>
              <a:rPr lang="en-US" dirty="0"/>
              <a:t>step is to visualize what retirement will be.</a:t>
            </a:r>
          </a:p>
          <a:p>
            <a:pPr marL="0" indent="0">
              <a:buNone/>
            </a:pPr>
            <a:endParaRPr lang="en-US" dirty="0"/>
          </a:p>
        </p:txBody>
      </p:sp>
    </p:spTree>
    <p:extLst>
      <p:ext uri="{BB962C8B-B14F-4D97-AF65-F5344CB8AC3E}">
        <p14:creationId xmlns:p14="http://schemas.microsoft.com/office/powerpoint/2010/main" val="125841232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Retirement Visualization Exercise</a:t>
            </a:r>
            <a:endParaRPr lang="en-US" dirty="0"/>
          </a:p>
        </p:txBody>
      </p:sp>
      <p:sp>
        <p:nvSpPr>
          <p:cNvPr id="3" name="Content Placeholder 2"/>
          <p:cNvSpPr>
            <a:spLocks noGrp="1"/>
          </p:cNvSpPr>
          <p:nvPr>
            <p:ph idx="1"/>
          </p:nvPr>
        </p:nvSpPr>
        <p:spPr/>
        <p:txBody>
          <a:bodyPr/>
          <a:lstStyle/>
          <a:p>
            <a:r>
              <a:rPr lang="en-US" dirty="0" smtClean="0"/>
              <a:t>“It is not whether you are retiring. It is a matter of what you are retiring to”  - Stacey Warner</a:t>
            </a:r>
          </a:p>
          <a:p>
            <a:r>
              <a:rPr lang="en-US" dirty="0" smtClean="0"/>
              <a:t>Draw three to four things that represent your ideal retirement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04988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1600200" y="1905001"/>
            <a:ext cx="8991600" cy="4221163"/>
          </a:xfrm>
        </p:spPr>
        <p:txBody>
          <a:bodyPr>
            <a:normAutofit/>
          </a:bodyPr>
          <a:lstStyle/>
          <a:p>
            <a:pPr eaLnBrk="1" hangingPunct="1"/>
            <a:r>
              <a:rPr lang="en-US" sz="2400" dirty="0">
                <a:latin typeface="Calibri" pitchFamily="34" charset="0"/>
              </a:rPr>
              <a:t>Earlier in the year, prices rebounded allowing some marketing opportunities</a:t>
            </a:r>
          </a:p>
          <a:p>
            <a:pPr eaLnBrk="1" hangingPunct="1"/>
            <a:r>
              <a:rPr lang="en-US" sz="2400" dirty="0">
                <a:latin typeface="Calibri" pitchFamily="34" charset="0"/>
              </a:rPr>
              <a:t>Those opportunities are no longer there</a:t>
            </a:r>
          </a:p>
          <a:p>
            <a:pPr eaLnBrk="1" hangingPunct="1"/>
            <a:r>
              <a:rPr lang="en-US" sz="2400" dirty="0">
                <a:latin typeface="Calibri" pitchFamily="34" charset="0"/>
              </a:rPr>
              <a:t>It appears that the safety net using revenue products will continue to erode for corn and wheat, but will rebound a bit for soybeans</a:t>
            </a:r>
          </a:p>
          <a:p>
            <a:pPr eaLnBrk="1" hangingPunct="1"/>
            <a:r>
              <a:rPr lang="en-US" sz="2400" dirty="0">
                <a:latin typeface="Calibri" pitchFamily="34" charset="0"/>
              </a:rPr>
              <a:t>Wheat looks that it could rebound in 2018</a:t>
            </a:r>
          </a:p>
          <a:p>
            <a:pPr eaLnBrk="1" hangingPunct="1"/>
            <a:r>
              <a:rPr lang="en-US" sz="2400" dirty="0">
                <a:latin typeface="Calibri" pitchFamily="34" charset="0"/>
              </a:rPr>
              <a:t>LDPs may be in the future</a:t>
            </a:r>
          </a:p>
          <a:p>
            <a:pPr eaLnBrk="1" hangingPunct="1"/>
            <a:r>
              <a:rPr lang="en-US" sz="2400" dirty="0">
                <a:latin typeface="Calibri" pitchFamily="34" charset="0"/>
              </a:rPr>
              <a:t>How has this affected the land market?</a:t>
            </a:r>
          </a:p>
        </p:txBody>
      </p:sp>
    </p:spTree>
    <p:extLst>
      <p:ext uri="{BB962C8B-B14F-4D97-AF65-F5344CB8AC3E}">
        <p14:creationId xmlns:p14="http://schemas.microsoft.com/office/powerpoint/2010/main" val="30346032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Retirement Visualization Exercise</a:t>
            </a:r>
            <a:endParaRPr lang="en-US" dirty="0"/>
          </a:p>
        </p:txBody>
      </p:sp>
      <p:sp>
        <p:nvSpPr>
          <p:cNvPr id="3" name="Content Placeholder 2"/>
          <p:cNvSpPr>
            <a:spLocks noGrp="1"/>
          </p:cNvSpPr>
          <p:nvPr>
            <p:ph idx="1"/>
          </p:nvPr>
        </p:nvSpPr>
        <p:spPr/>
        <p:txBody>
          <a:bodyPr/>
          <a:lstStyle/>
          <a:p>
            <a:r>
              <a:rPr lang="en-US" dirty="0" smtClean="0"/>
              <a:t>Gregg’s retirement</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559" y="2530366"/>
            <a:ext cx="1970689" cy="1737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022" y="2530366"/>
            <a:ext cx="1705303" cy="1716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63" y="2530366"/>
            <a:ext cx="2288895" cy="1716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317" y="4513055"/>
            <a:ext cx="1836683" cy="1567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049216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39585"/>
            <a:ext cx="10811934" cy="1122219"/>
          </a:xfrm>
        </p:spPr>
        <p:txBody>
          <a:bodyPr>
            <a:normAutofit/>
          </a:bodyPr>
          <a:lstStyle/>
          <a:p>
            <a:r>
              <a:rPr lang="en-US" dirty="0" smtClean="0"/>
              <a:t>What Does Your Retirement Picture Tell You:</a:t>
            </a:r>
            <a:endParaRPr lang="en-US" dirty="0"/>
          </a:p>
        </p:txBody>
      </p:sp>
      <p:sp>
        <p:nvSpPr>
          <p:cNvPr id="3" name="Content Placeholder 2"/>
          <p:cNvSpPr>
            <a:spLocks noGrp="1"/>
          </p:cNvSpPr>
          <p:nvPr>
            <p:ph idx="1"/>
          </p:nvPr>
        </p:nvSpPr>
        <p:spPr>
          <a:xfrm>
            <a:off x="838200" y="2161309"/>
            <a:ext cx="10811933" cy="3662217"/>
          </a:xfrm>
        </p:spPr>
        <p:txBody>
          <a:bodyPr/>
          <a:lstStyle/>
          <a:p>
            <a:pPr lvl="0"/>
            <a:r>
              <a:rPr lang="en-US" dirty="0"/>
              <a:t>Does this picture involve opportunity?</a:t>
            </a:r>
          </a:p>
          <a:p>
            <a:pPr lvl="0"/>
            <a:r>
              <a:rPr lang="en-US" dirty="0"/>
              <a:t>Mentoring grandchildren</a:t>
            </a:r>
          </a:p>
          <a:p>
            <a:pPr lvl="0"/>
            <a:r>
              <a:rPr lang="en-US" dirty="0"/>
              <a:t>Opportunity to do things you always wished you had time to do before retirement. </a:t>
            </a:r>
          </a:p>
          <a:p>
            <a:pPr marL="0" indent="0">
              <a:buNone/>
            </a:pPr>
            <a:endParaRPr lang="en-US" dirty="0"/>
          </a:p>
        </p:txBody>
      </p:sp>
    </p:spTree>
    <p:extLst>
      <p:ext uri="{BB962C8B-B14F-4D97-AF65-F5344CB8AC3E}">
        <p14:creationId xmlns:p14="http://schemas.microsoft.com/office/powerpoint/2010/main" val="349254103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39585"/>
            <a:ext cx="10811934" cy="1122219"/>
          </a:xfrm>
        </p:spPr>
        <p:txBody>
          <a:bodyPr>
            <a:normAutofit/>
          </a:bodyPr>
          <a:lstStyle/>
          <a:p>
            <a:r>
              <a:rPr lang="en-US" dirty="0" smtClean="0"/>
              <a:t>Roles with community or faith organizations:</a:t>
            </a:r>
            <a:endParaRPr lang="en-US" dirty="0"/>
          </a:p>
        </p:txBody>
      </p:sp>
      <p:sp>
        <p:nvSpPr>
          <p:cNvPr id="3" name="Content Placeholder 2"/>
          <p:cNvSpPr>
            <a:spLocks noGrp="1"/>
          </p:cNvSpPr>
          <p:nvPr>
            <p:ph idx="1"/>
          </p:nvPr>
        </p:nvSpPr>
        <p:spPr>
          <a:xfrm>
            <a:off x="838200" y="2161309"/>
            <a:ext cx="10811933" cy="3662217"/>
          </a:xfrm>
        </p:spPr>
        <p:txBody>
          <a:bodyPr/>
          <a:lstStyle/>
          <a:p>
            <a:pPr lvl="0"/>
            <a:r>
              <a:rPr lang="en-US" dirty="0"/>
              <a:t>Improving relationships with old friends.</a:t>
            </a:r>
          </a:p>
          <a:p>
            <a:pPr lvl="0"/>
            <a:r>
              <a:rPr lang="en-US" dirty="0"/>
              <a:t>Seeing some other parts of the country or the world.</a:t>
            </a:r>
          </a:p>
          <a:p>
            <a:pPr lvl="0"/>
            <a:r>
              <a:rPr lang="en-US" dirty="0"/>
              <a:t>Maybe buy that sports car you always wanted when you were younger. </a:t>
            </a:r>
          </a:p>
          <a:p>
            <a:pPr marL="0" indent="0">
              <a:buNone/>
            </a:pPr>
            <a:endParaRPr lang="en-US" dirty="0"/>
          </a:p>
        </p:txBody>
      </p:sp>
    </p:spTree>
    <p:extLst>
      <p:ext uri="{BB962C8B-B14F-4D97-AF65-F5344CB8AC3E}">
        <p14:creationId xmlns:p14="http://schemas.microsoft.com/office/powerpoint/2010/main" val="1154021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831" y="461898"/>
            <a:ext cx="10811934" cy="1122219"/>
          </a:xfrm>
        </p:spPr>
        <p:txBody>
          <a:bodyPr>
            <a:normAutofit fontScale="90000"/>
          </a:bodyPr>
          <a:lstStyle/>
          <a:p>
            <a:r>
              <a:rPr lang="en-US" dirty="0" smtClean="0"/>
              <a:t>What do you want to contribute, give or help to bring about in retirement?</a:t>
            </a:r>
            <a:endParaRPr lang="en-US" dirty="0"/>
          </a:p>
        </p:txBody>
      </p:sp>
      <p:sp>
        <p:nvSpPr>
          <p:cNvPr id="3" name="Content Placeholder 2"/>
          <p:cNvSpPr>
            <a:spLocks noGrp="1"/>
          </p:cNvSpPr>
          <p:nvPr>
            <p:ph idx="1"/>
          </p:nvPr>
        </p:nvSpPr>
        <p:spPr>
          <a:xfrm>
            <a:off x="838200" y="2161309"/>
            <a:ext cx="10811933" cy="3662217"/>
          </a:xfrm>
        </p:spPr>
        <p:txBody>
          <a:bodyPr/>
          <a:lstStyle/>
          <a:p>
            <a:pPr lvl="0"/>
            <a:r>
              <a:rPr lang="en-US" dirty="0"/>
              <a:t>This could be financial or time related.</a:t>
            </a:r>
          </a:p>
          <a:p>
            <a:pPr lvl="0"/>
            <a:r>
              <a:rPr lang="en-US" dirty="0"/>
              <a:t>It could be political or social change related.</a:t>
            </a:r>
          </a:p>
          <a:p>
            <a:pPr lvl="0"/>
            <a:r>
              <a:rPr lang="en-US" dirty="0"/>
              <a:t>What are your passions to make a difference?</a:t>
            </a:r>
          </a:p>
        </p:txBody>
      </p:sp>
    </p:spTree>
    <p:extLst>
      <p:ext uri="{BB962C8B-B14F-4D97-AF65-F5344CB8AC3E}">
        <p14:creationId xmlns:p14="http://schemas.microsoft.com/office/powerpoint/2010/main" val="106791531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39585"/>
            <a:ext cx="10811934" cy="1122219"/>
          </a:xfrm>
        </p:spPr>
        <p:txBody>
          <a:bodyPr>
            <a:normAutofit/>
          </a:bodyPr>
          <a:lstStyle/>
          <a:p>
            <a:r>
              <a:rPr lang="en-US" dirty="0" smtClean="0"/>
              <a:t>Be Practical</a:t>
            </a:r>
            <a:endParaRPr lang="en-US" dirty="0"/>
          </a:p>
        </p:txBody>
      </p:sp>
      <p:sp>
        <p:nvSpPr>
          <p:cNvPr id="3" name="Content Placeholder 2"/>
          <p:cNvSpPr>
            <a:spLocks noGrp="1"/>
          </p:cNvSpPr>
          <p:nvPr>
            <p:ph idx="1"/>
          </p:nvPr>
        </p:nvSpPr>
        <p:spPr>
          <a:xfrm>
            <a:off x="838200" y="2161309"/>
            <a:ext cx="10811933" cy="3662217"/>
          </a:xfrm>
        </p:spPr>
        <p:txBody>
          <a:bodyPr/>
          <a:lstStyle/>
          <a:p>
            <a:pPr lvl="0"/>
            <a:r>
              <a:rPr lang="en-US" dirty="0"/>
              <a:t>How many of us know someone who sold the farm moved to town and passed away within a </a:t>
            </a:r>
            <a:r>
              <a:rPr lang="en-US" dirty="0" smtClean="0"/>
              <a:t>year? </a:t>
            </a:r>
            <a:endParaRPr lang="en-US" dirty="0"/>
          </a:p>
          <a:p>
            <a:pPr lvl="0"/>
            <a:r>
              <a:rPr lang="en-US" dirty="0"/>
              <a:t>Without a plan we feel our value is lost. </a:t>
            </a:r>
          </a:p>
          <a:p>
            <a:pPr lvl="0"/>
            <a:r>
              <a:rPr lang="en-US" dirty="0"/>
              <a:t>We all need to be needed. </a:t>
            </a:r>
          </a:p>
          <a:p>
            <a:pPr lvl="0"/>
            <a:r>
              <a:rPr lang="en-US" dirty="0" smtClean="0"/>
              <a:t>We </a:t>
            </a:r>
            <a:r>
              <a:rPr lang="en-US" dirty="0"/>
              <a:t>have worth to our community our family and our creator. </a:t>
            </a:r>
          </a:p>
        </p:txBody>
      </p:sp>
    </p:spTree>
    <p:extLst>
      <p:ext uri="{BB962C8B-B14F-4D97-AF65-F5344CB8AC3E}">
        <p14:creationId xmlns:p14="http://schemas.microsoft.com/office/powerpoint/2010/main" val="347807344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39585"/>
            <a:ext cx="10811934" cy="1122219"/>
          </a:xfrm>
        </p:spPr>
        <p:txBody>
          <a:bodyPr>
            <a:normAutofit/>
          </a:bodyPr>
          <a:lstStyle/>
          <a:p>
            <a:r>
              <a:rPr lang="en-US" dirty="0" smtClean="0"/>
              <a:t>Financial Groundwork</a:t>
            </a:r>
            <a:endParaRPr lang="en-US" dirty="0"/>
          </a:p>
        </p:txBody>
      </p:sp>
      <p:sp>
        <p:nvSpPr>
          <p:cNvPr id="3" name="Content Placeholder 2"/>
          <p:cNvSpPr>
            <a:spLocks noGrp="1"/>
          </p:cNvSpPr>
          <p:nvPr>
            <p:ph idx="1"/>
          </p:nvPr>
        </p:nvSpPr>
        <p:spPr>
          <a:xfrm>
            <a:off x="838200" y="2161309"/>
            <a:ext cx="10811933" cy="3662217"/>
          </a:xfrm>
        </p:spPr>
        <p:txBody>
          <a:bodyPr>
            <a:normAutofit fontScale="92500" lnSpcReduction="20000"/>
          </a:bodyPr>
          <a:lstStyle/>
          <a:p>
            <a:pPr marL="0" indent="0">
              <a:buNone/>
            </a:pPr>
            <a:r>
              <a:rPr lang="en-US" dirty="0"/>
              <a:t>What are the financial obligations?</a:t>
            </a:r>
          </a:p>
          <a:p>
            <a:pPr marL="457200" lvl="0"/>
            <a:r>
              <a:rPr lang="en-US" dirty="0"/>
              <a:t>Long term debt?</a:t>
            </a:r>
          </a:p>
          <a:p>
            <a:pPr marL="457200" lvl="0"/>
            <a:r>
              <a:rPr lang="en-US" dirty="0"/>
              <a:t>New investments to provide for the following generation?</a:t>
            </a:r>
          </a:p>
          <a:p>
            <a:pPr marL="457200" lvl="0"/>
            <a:r>
              <a:rPr lang="en-US" dirty="0"/>
              <a:t>Health Care issues</a:t>
            </a:r>
            <a:r>
              <a:rPr lang="en-US" dirty="0" smtClean="0"/>
              <a:t>?</a:t>
            </a:r>
          </a:p>
          <a:p>
            <a:pPr lvl="0" indent="0">
              <a:buNone/>
            </a:pPr>
            <a:endParaRPr lang="en-US" dirty="0"/>
          </a:p>
          <a:p>
            <a:pPr marL="0" indent="0">
              <a:buNone/>
            </a:pPr>
            <a:r>
              <a:rPr lang="en-US" dirty="0"/>
              <a:t>How do I factor in inflation and increasing life expectancies? </a:t>
            </a:r>
          </a:p>
          <a:p>
            <a:pPr marL="457200" lvl="0"/>
            <a:r>
              <a:rPr lang="en-US" dirty="0"/>
              <a:t>Is selling part of the farm the answer?</a:t>
            </a:r>
          </a:p>
          <a:p>
            <a:pPr marL="457200" lvl="0"/>
            <a:r>
              <a:rPr lang="en-US" dirty="0"/>
              <a:t>What about just selling/gifting the improvements?</a:t>
            </a:r>
          </a:p>
          <a:p>
            <a:pPr marL="457200" lvl="0"/>
            <a:r>
              <a:rPr lang="en-US" dirty="0"/>
              <a:t>Can I use my net worth to provide a suitable retirement?</a:t>
            </a:r>
          </a:p>
        </p:txBody>
      </p:sp>
    </p:spTree>
    <p:extLst>
      <p:ext uri="{BB962C8B-B14F-4D97-AF65-F5344CB8AC3E}">
        <p14:creationId xmlns:p14="http://schemas.microsoft.com/office/powerpoint/2010/main" val="286294950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6" y="839585"/>
            <a:ext cx="10811934" cy="1122219"/>
          </a:xfrm>
        </p:spPr>
        <p:txBody>
          <a:bodyPr>
            <a:normAutofit/>
          </a:bodyPr>
          <a:lstStyle/>
          <a:p>
            <a:r>
              <a:rPr lang="en-US" dirty="0" smtClean="0"/>
              <a:t>How do I analyze my options?</a:t>
            </a:r>
            <a:endParaRPr lang="en-US" dirty="0"/>
          </a:p>
        </p:txBody>
      </p:sp>
      <p:sp>
        <p:nvSpPr>
          <p:cNvPr id="3" name="Content Placeholder 2"/>
          <p:cNvSpPr>
            <a:spLocks noGrp="1"/>
          </p:cNvSpPr>
          <p:nvPr>
            <p:ph idx="1"/>
          </p:nvPr>
        </p:nvSpPr>
        <p:spPr>
          <a:xfrm>
            <a:off x="838200" y="2161309"/>
            <a:ext cx="10811933" cy="3662217"/>
          </a:xfrm>
        </p:spPr>
        <p:txBody>
          <a:bodyPr/>
          <a:lstStyle/>
          <a:p>
            <a:pPr lvl="0"/>
            <a:r>
              <a:rPr lang="en-US" dirty="0"/>
              <a:t>Social Security, what age do I take my SS?</a:t>
            </a:r>
          </a:p>
          <a:p>
            <a:pPr lvl="0"/>
            <a:r>
              <a:rPr lang="en-US" dirty="0"/>
              <a:t>Cash rent or crop share?</a:t>
            </a:r>
          </a:p>
          <a:p>
            <a:pPr lvl="0"/>
            <a:r>
              <a:rPr lang="en-US" dirty="0"/>
              <a:t>Sell the cows or lease them out?</a:t>
            </a:r>
          </a:p>
          <a:p>
            <a:pPr lvl="0"/>
            <a:r>
              <a:rPr lang="en-US" dirty="0"/>
              <a:t>Sell land on a 30 year contract to provide annual living expenses?</a:t>
            </a:r>
          </a:p>
        </p:txBody>
      </p:sp>
    </p:spTree>
    <p:extLst>
      <p:ext uri="{BB962C8B-B14F-4D97-AF65-F5344CB8AC3E}">
        <p14:creationId xmlns:p14="http://schemas.microsoft.com/office/powerpoint/2010/main" val="22548598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Analyze carefully to arrive at the answer.</a:t>
            </a:r>
          </a:p>
          <a:p>
            <a:r>
              <a:rPr lang="en-US" dirty="0"/>
              <a:t>Many are surprised after analyzing all the alternatives.</a:t>
            </a:r>
          </a:p>
          <a:p>
            <a:r>
              <a:rPr lang="en-US" dirty="0"/>
              <a:t>A productive retirement takes planning and time to implement.</a:t>
            </a:r>
          </a:p>
          <a:p>
            <a:r>
              <a:rPr lang="en-US" dirty="0"/>
              <a:t>Maybe NOW is the time to consider some form of retirement.</a:t>
            </a:r>
          </a:p>
          <a:p>
            <a:r>
              <a:rPr lang="en-US" dirty="0"/>
              <a:t>Commodity prices are low but any arrangement with a successor has to work for both parties. </a:t>
            </a:r>
          </a:p>
          <a:p>
            <a:r>
              <a:rPr lang="en-US" dirty="0"/>
              <a:t>You can’t start too early!</a:t>
            </a:r>
          </a:p>
          <a:p>
            <a:pPr marL="0" indent="0">
              <a:buNone/>
            </a:pPr>
            <a:endParaRPr lang="en-US" dirty="0"/>
          </a:p>
        </p:txBody>
      </p:sp>
    </p:spTree>
    <p:extLst>
      <p:ext uri="{BB962C8B-B14F-4D97-AF65-F5344CB8AC3E}">
        <p14:creationId xmlns:p14="http://schemas.microsoft.com/office/powerpoint/2010/main" val="194734376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Family Resource Management Program Focus Team</a:t>
            </a:r>
          </a:p>
          <a:p>
            <a:r>
              <a:rPr lang="en-US" dirty="0" smtClean="0"/>
              <a:t>Adult Development and Aging Program Focus Team</a:t>
            </a:r>
          </a:p>
          <a:p>
            <a:r>
              <a:rPr lang="en-US" dirty="0" smtClean="0"/>
              <a:t>Farm Management Program Focus Team</a:t>
            </a:r>
          </a:p>
          <a:p>
            <a:r>
              <a:rPr lang="en-US" dirty="0" smtClean="0"/>
              <a:t>Duane and the Farm Analyst Team</a:t>
            </a:r>
          </a:p>
          <a:p>
            <a:r>
              <a:rPr lang="en-US" dirty="0" smtClean="0"/>
              <a:t>KFMA Economists</a:t>
            </a:r>
            <a:endParaRPr lang="en-US" dirty="0"/>
          </a:p>
        </p:txBody>
      </p:sp>
    </p:spTree>
    <p:extLst>
      <p:ext uri="{BB962C8B-B14F-4D97-AF65-F5344CB8AC3E}">
        <p14:creationId xmlns:p14="http://schemas.microsoft.com/office/powerpoint/2010/main" val="254011501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39538"/>
            <a:ext cx="7772400" cy="1017036"/>
          </a:xfrm>
        </p:spPr>
        <p:txBody>
          <a:bodyPr>
            <a:normAutofit fontScale="90000"/>
          </a:bodyPr>
          <a:lstStyle/>
          <a:p>
            <a:r>
              <a:rPr lang="en-US" dirty="0" smtClean="0"/>
              <a:t/>
            </a:r>
            <a:br>
              <a:rPr lang="en-US" dirty="0" smtClean="0"/>
            </a:br>
            <a:r>
              <a:rPr lang="en-US" b="1" dirty="0"/>
              <a:t>What About The Next Generation?</a:t>
            </a:r>
            <a:endParaRPr lang="en-US" sz="3300" b="1" dirty="0"/>
          </a:p>
        </p:txBody>
      </p:sp>
      <p:sp>
        <p:nvSpPr>
          <p:cNvPr id="3" name="Subtitle 2"/>
          <p:cNvSpPr>
            <a:spLocks noGrp="1"/>
          </p:cNvSpPr>
          <p:nvPr>
            <p:ph type="subTitle" idx="1"/>
          </p:nvPr>
        </p:nvSpPr>
        <p:spPr>
          <a:xfrm>
            <a:off x="2667000" y="4163528"/>
            <a:ext cx="6858000" cy="1495399"/>
          </a:xfrm>
        </p:spPr>
        <p:txBody>
          <a:bodyPr>
            <a:normAutofit/>
          </a:bodyPr>
          <a:lstStyle/>
          <a:p>
            <a:endParaRPr lang="en-US" dirty="0"/>
          </a:p>
        </p:txBody>
      </p:sp>
    </p:spTree>
    <p:extLst>
      <p:ext uri="{BB962C8B-B14F-4D97-AF65-F5344CB8AC3E}">
        <p14:creationId xmlns:p14="http://schemas.microsoft.com/office/powerpoint/2010/main" val="2333321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752600" y="1828800"/>
          <a:ext cx="8686800" cy="414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Kansas Inflation-Adjusted Land Values</a:t>
            </a:r>
            <a:endParaRPr lang="en-US" dirty="0"/>
          </a:p>
        </p:txBody>
      </p:sp>
    </p:spTree>
    <p:extLst>
      <p:ext uri="{BB962C8B-B14F-4D97-AF65-F5344CB8AC3E}">
        <p14:creationId xmlns:p14="http://schemas.microsoft.com/office/powerpoint/2010/main" val="85276073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Critical Questions</a:t>
            </a:r>
            <a:endParaRPr lang="en-US" sz="6000" b="1" dirty="0"/>
          </a:p>
        </p:txBody>
      </p:sp>
      <p:sp>
        <p:nvSpPr>
          <p:cNvPr id="3" name="Content Placeholder 2"/>
          <p:cNvSpPr>
            <a:spLocks noGrp="1"/>
          </p:cNvSpPr>
          <p:nvPr>
            <p:ph idx="1"/>
          </p:nvPr>
        </p:nvSpPr>
        <p:spPr/>
        <p:txBody>
          <a:bodyPr>
            <a:normAutofit/>
          </a:bodyPr>
          <a:lstStyle/>
          <a:p>
            <a:r>
              <a:rPr lang="en-US" sz="3600" dirty="0" smtClean="0"/>
              <a:t>Is now </a:t>
            </a:r>
            <a:r>
              <a:rPr lang="en-US" sz="3600" b="1" i="1" u="sng" dirty="0" smtClean="0"/>
              <a:t>not</a:t>
            </a:r>
            <a:r>
              <a:rPr lang="en-US" sz="3600" dirty="0" smtClean="0"/>
              <a:t> the time for the next generation to come back?  </a:t>
            </a:r>
          </a:p>
          <a:p>
            <a:r>
              <a:rPr lang="en-US" sz="3600" dirty="0" smtClean="0"/>
              <a:t>What if the next generation already has come back and now the business can’t support them?</a:t>
            </a:r>
            <a:endParaRPr lang="en-US" sz="3600" dirty="0"/>
          </a:p>
        </p:txBody>
      </p:sp>
    </p:spTree>
    <p:extLst>
      <p:ext uri="{BB962C8B-B14F-4D97-AF65-F5344CB8AC3E}">
        <p14:creationId xmlns:p14="http://schemas.microsoft.com/office/powerpoint/2010/main" val="101122520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The Answers</a:t>
            </a:r>
            <a:endParaRPr lang="en-US" sz="6000" b="1" dirty="0"/>
          </a:p>
        </p:txBody>
      </p:sp>
      <p:sp>
        <p:nvSpPr>
          <p:cNvPr id="3" name="Content Placeholder 2"/>
          <p:cNvSpPr>
            <a:spLocks noGrp="1"/>
          </p:cNvSpPr>
          <p:nvPr>
            <p:ph idx="1"/>
          </p:nvPr>
        </p:nvSpPr>
        <p:spPr/>
        <p:txBody>
          <a:bodyPr>
            <a:normAutofit/>
          </a:bodyPr>
          <a:lstStyle/>
          <a:p>
            <a:r>
              <a:rPr lang="en-US" sz="4000" dirty="0" smtClean="0"/>
              <a:t>Is now </a:t>
            </a:r>
            <a:r>
              <a:rPr lang="en-US" sz="4000" b="1" i="1" u="sng" dirty="0" smtClean="0"/>
              <a:t>not</a:t>
            </a:r>
            <a:r>
              <a:rPr lang="en-US" sz="4000" dirty="0" smtClean="0"/>
              <a:t> the time for the next generation to come back?  </a:t>
            </a:r>
          </a:p>
          <a:p>
            <a:pPr lvl="1"/>
            <a:r>
              <a:rPr lang="en-US" sz="3600" dirty="0" smtClean="0"/>
              <a:t>Yes</a:t>
            </a:r>
          </a:p>
          <a:p>
            <a:pPr lvl="1"/>
            <a:r>
              <a:rPr lang="en-US" sz="3600" dirty="0" smtClean="0"/>
              <a:t>No</a:t>
            </a:r>
          </a:p>
          <a:p>
            <a:pPr lvl="1"/>
            <a:r>
              <a:rPr lang="en-US" sz="3600" dirty="0" smtClean="0"/>
              <a:t>Maybe</a:t>
            </a:r>
          </a:p>
          <a:p>
            <a:pPr lvl="1"/>
            <a:r>
              <a:rPr lang="en-US" sz="3600" dirty="0" smtClean="0"/>
              <a:t>I do not know!</a:t>
            </a:r>
            <a:endParaRPr lang="en-US" sz="3600" dirty="0"/>
          </a:p>
        </p:txBody>
      </p:sp>
    </p:spTree>
    <p:extLst>
      <p:ext uri="{BB962C8B-B14F-4D97-AF65-F5344CB8AC3E}">
        <p14:creationId xmlns:p14="http://schemas.microsoft.com/office/powerpoint/2010/main" val="314644430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1314588"/>
          </a:xfrm>
        </p:spPr>
        <p:txBody>
          <a:bodyPr>
            <a:normAutofit fontScale="90000"/>
          </a:bodyPr>
          <a:lstStyle/>
          <a:p>
            <a:pPr algn="ctr"/>
            <a:r>
              <a:rPr lang="en-US" sz="6700" b="1" dirty="0" smtClean="0"/>
              <a:t>Yes!</a:t>
            </a:r>
            <a:r>
              <a:rPr lang="en-US" dirty="0" smtClean="0"/>
              <a:t/>
            </a:r>
            <a:br>
              <a:rPr lang="en-US" dirty="0" smtClean="0"/>
            </a:br>
            <a:r>
              <a:rPr lang="en-US" sz="3600" dirty="0" smtClean="0"/>
              <a:t>Now Is Not The Time For The Next Generation To Come Back</a:t>
            </a:r>
            <a:br>
              <a:rPr lang="en-US" sz="3600" dirty="0" smtClean="0"/>
            </a:b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489200"/>
            <a:ext cx="4762500" cy="187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606330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991213"/>
          </a:xfrm>
        </p:spPr>
        <p:txBody>
          <a:bodyPr>
            <a:normAutofit fontScale="90000"/>
          </a:bodyPr>
          <a:lstStyle/>
          <a:p>
            <a:pPr algn="ctr"/>
            <a:r>
              <a:rPr lang="en-US" sz="6700" b="1" dirty="0" smtClean="0"/>
              <a:t>No!</a:t>
            </a:r>
            <a:r>
              <a:rPr lang="en-US" dirty="0" smtClean="0"/>
              <a:t/>
            </a:r>
            <a:br>
              <a:rPr lang="en-US" dirty="0" smtClean="0"/>
            </a:br>
            <a:r>
              <a:rPr lang="en-US" sz="3600" dirty="0" smtClean="0"/>
              <a:t>Now Is The Time For The Next Generation To Come Back.</a:t>
            </a:r>
            <a:br>
              <a:rPr lang="en-US" sz="3600" dirty="0" smtClean="0"/>
            </a:br>
            <a:endParaRPr lang="en-US" dirty="0"/>
          </a:p>
        </p:txBody>
      </p:sp>
      <p:pic>
        <p:nvPicPr>
          <p:cNvPr id="5" name="Picture 4"/>
          <p:cNvPicPr>
            <a:picLocks noChangeAspect="1"/>
          </p:cNvPicPr>
          <p:nvPr/>
        </p:nvPicPr>
        <p:blipFill>
          <a:blip r:embed="rId2"/>
          <a:stretch>
            <a:fillRect/>
          </a:stretch>
        </p:blipFill>
        <p:spPr>
          <a:xfrm>
            <a:off x="3626906" y="2195870"/>
            <a:ext cx="4938188" cy="3743268"/>
          </a:xfrm>
          <a:prstGeom prst="rect">
            <a:avLst/>
          </a:prstGeom>
        </p:spPr>
      </p:pic>
    </p:spTree>
    <p:extLst>
      <p:ext uri="{BB962C8B-B14F-4D97-AF65-F5344CB8AC3E}">
        <p14:creationId xmlns:p14="http://schemas.microsoft.com/office/powerpoint/2010/main" val="387781777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0466" y="365125"/>
            <a:ext cx="10811934" cy="1802634"/>
          </a:xfrm>
        </p:spPr>
        <p:txBody>
          <a:bodyPr>
            <a:noAutofit/>
          </a:bodyPr>
          <a:lstStyle/>
          <a:p>
            <a:pPr algn="ctr"/>
            <a:r>
              <a:rPr lang="en-US" b="1" dirty="0" smtClean="0"/>
              <a:t>Maybe!</a:t>
            </a:r>
            <a:r>
              <a:rPr lang="en-US" sz="2800" dirty="0" smtClean="0"/>
              <a:t/>
            </a:r>
            <a:br>
              <a:rPr lang="en-US" sz="2800" dirty="0" smtClean="0"/>
            </a:br>
            <a:r>
              <a:rPr lang="en-US" sz="2800" dirty="0" smtClean="0"/>
              <a:t>Now Might Or Might Not Be The Time For The Next Generation To Come Back.</a:t>
            </a:r>
            <a:br>
              <a:rPr lang="en-US" sz="2800" dirty="0" smtClean="0"/>
            </a:br>
            <a:endParaRPr lang="en-US" sz="2800" dirty="0"/>
          </a:p>
        </p:txBody>
      </p:sp>
      <p:sp>
        <p:nvSpPr>
          <p:cNvPr id="2" name="Content Placeholder 1"/>
          <p:cNvSpPr>
            <a:spLocks noGrp="1"/>
          </p:cNvSpPr>
          <p:nvPr>
            <p:ph idx="1"/>
          </p:nvPr>
        </p:nvSpPr>
        <p:spPr>
          <a:xfrm>
            <a:off x="885497" y="2286796"/>
            <a:ext cx="10811933" cy="4419599"/>
          </a:xfrm>
        </p:spPr>
        <p:txBody>
          <a:bodyPr/>
          <a:lstStyle/>
          <a:p>
            <a:r>
              <a:rPr lang="en-US" dirty="0" smtClean="0"/>
              <a:t>What problems do farm and ranch families typically have in a succession?</a:t>
            </a:r>
            <a:endParaRPr lang="en-US" dirty="0"/>
          </a:p>
        </p:txBody>
      </p:sp>
    </p:spTree>
    <p:extLst>
      <p:ext uri="{BB962C8B-B14F-4D97-AF65-F5344CB8AC3E}">
        <p14:creationId xmlns:p14="http://schemas.microsoft.com/office/powerpoint/2010/main" val="108872022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0466" y="365125"/>
            <a:ext cx="10811934" cy="1802634"/>
          </a:xfrm>
        </p:spPr>
        <p:txBody>
          <a:bodyPr>
            <a:noAutofit/>
          </a:bodyPr>
          <a:lstStyle/>
          <a:p>
            <a:pPr algn="ctr"/>
            <a:r>
              <a:rPr lang="en-US" b="1" dirty="0" smtClean="0"/>
              <a:t>Maybe!</a:t>
            </a:r>
            <a:r>
              <a:rPr lang="en-US" sz="2800" dirty="0" smtClean="0"/>
              <a:t/>
            </a:r>
            <a:br>
              <a:rPr lang="en-US" sz="2800" dirty="0" smtClean="0"/>
            </a:br>
            <a:r>
              <a:rPr lang="en-US" sz="2800" dirty="0" smtClean="0"/>
              <a:t>Now Might Or Might Not Be The Time For The Next Generation To Come Back.</a:t>
            </a:r>
            <a:br>
              <a:rPr lang="en-US" sz="2800" dirty="0" smtClean="0"/>
            </a:br>
            <a:endParaRPr lang="en-US" sz="2800" dirty="0"/>
          </a:p>
        </p:txBody>
      </p:sp>
      <p:pic>
        <p:nvPicPr>
          <p:cNvPr id="6" name="Content Placeholder 5"/>
          <p:cNvPicPr>
            <a:picLocks noGrp="1" noChangeAspect="1"/>
          </p:cNvPicPr>
          <p:nvPr>
            <p:ph idx="1"/>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3908507" y="1923612"/>
            <a:ext cx="44196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30099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0466" y="365126"/>
            <a:ext cx="10811934" cy="1132598"/>
          </a:xfrm>
        </p:spPr>
        <p:txBody>
          <a:bodyPr>
            <a:normAutofit fontScale="90000"/>
          </a:bodyPr>
          <a:lstStyle/>
          <a:p>
            <a:pPr algn="ctr"/>
            <a:r>
              <a:rPr lang="en-US" sz="4900" b="1" dirty="0" smtClean="0"/>
              <a:t>I Don’t Know!</a:t>
            </a:r>
            <a:r>
              <a:rPr lang="en-US" sz="3100" dirty="0" smtClean="0"/>
              <a:t/>
            </a:r>
            <a:br>
              <a:rPr lang="en-US" sz="3100" dirty="0" smtClean="0"/>
            </a:br>
            <a:r>
              <a:rPr lang="en-US" sz="3100" dirty="0" smtClean="0"/>
              <a:t>It Is Really Case Dependent</a:t>
            </a:r>
            <a:r>
              <a:rPr lang="en-US" dirty="0" smtClean="0"/>
              <a:t/>
            </a:r>
            <a:br>
              <a:rPr lang="en-US" dirty="0" smtClean="0"/>
            </a:br>
            <a:endParaRPr lang="en-US" dirty="0"/>
          </a:p>
        </p:txBody>
      </p:sp>
      <p:sp>
        <p:nvSpPr>
          <p:cNvPr id="2" name="Content Placeholder 1"/>
          <p:cNvSpPr>
            <a:spLocks noGrp="1"/>
          </p:cNvSpPr>
          <p:nvPr>
            <p:ph idx="1"/>
          </p:nvPr>
        </p:nvSpPr>
        <p:spPr>
          <a:xfrm>
            <a:off x="770466" y="1372397"/>
            <a:ext cx="10811933" cy="4886513"/>
          </a:xfrm>
        </p:spPr>
        <p:txBody>
          <a:bodyPr>
            <a:normAutofit/>
          </a:bodyPr>
          <a:lstStyle/>
          <a:p>
            <a:pPr lvl="1"/>
            <a:endParaRPr lang="en-US" dirty="0"/>
          </a:p>
        </p:txBody>
      </p:sp>
    </p:spTree>
    <p:extLst>
      <p:ext uri="{BB962C8B-B14F-4D97-AF65-F5344CB8AC3E}">
        <p14:creationId xmlns:p14="http://schemas.microsoft.com/office/powerpoint/2010/main" val="388322976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Me</a:t>
            </a:r>
            <a:endParaRPr lang="en-US" dirty="0"/>
          </a:p>
          <a:p>
            <a:r>
              <a:rPr lang="en-US" dirty="0"/>
              <a:t>Duane Hund and the Farm Analyst Team</a:t>
            </a:r>
          </a:p>
          <a:p>
            <a:r>
              <a:rPr lang="en-US" dirty="0"/>
              <a:t>Charlotte Olsen &amp; Charlie Griffin</a:t>
            </a:r>
          </a:p>
          <a:p>
            <a:r>
              <a:rPr lang="en-US" dirty="0"/>
              <a:t>Forrest Buhler and Char Henton from KAMS</a:t>
            </a:r>
          </a:p>
          <a:p>
            <a:r>
              <a:rPr lang="en-US" dirty="0"/>
              <a:t>Family Resource Management Program Focus Team</a:t>
            </a:r>
          </a:p>
          <a:p>
            <a:r>
              <a:rPr lang="en-US" dirty="0"/>
              <a:t>Farm Management Program Focus Team</a:t>
            </a:r>
          </a:p>
          <a:p>
            <a:r>
              <a:rPr lang="en-US" dirty="0"/>
              <a:t>KFMA Economists</a:t>
            </a:r>
          </a:p>
          <a:p>
            <a:r>
              <a:rPr lang="en-US" dirty="0"/>
              <a:t>Trained Agent and KAMS Mediator Succession Facilitators</a:t>
            </a:r>
          </a:p>
          <a:p>
            <a:r>
              <a:rPr lang="en-US" dirty="0">
                <a:hlinkClick r:id="rId2"/>
              </a:rPr>
              <a:t>http://www.ksre.k-state.edu/kams/succession/</a:t>
            </a:r>
            <a:endParaRPr lang="en-US" dirty="0"/>
          </a:p>
          <a:p>
            <a:pPr lvl="1"/>
            <a:r>
              <a:rPr lang="en-US" dirty="0"/>
              <a:t>Check out the Planning for the Future succession workshop series coming to Dodge and Lawrence this winter!</a:t>
            </a:r>
          </a:p>
          <a:p>
            <a:endParaRPr lang="en-US" dirty="0"/>
          </a:p>
        </p:txBody>
      </p:sp>
    </p:spTree>
    <p:extLst>
      <p:ext uri="{BB962C8B-B14F-4D97-AF65-F5344CB8AC3E}">
        <p14:creationId xmlns:p14="http://schemas.microsoft.com/office/powerpoint/2010/main" val="160909333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2502635" y="861629"/>
            <a:ext cx="7249789" cy="519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223168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9"/>
            <a:ext cx="9144000" cy="894780"/>
          </a:xfrm>
        </p:spPr>
        <p:txBody>
          <a:bodyPr>
            <a:normAutofit/>
          </a:bodyPr>
          <a:lstStyle/>
          <a:p>
            <a:r>
              <a:rPr lang="en-US" sz="4400" dirty="0" smtClean="0"/>
              <a:t>Family Living Expenses</a:t>
            </a:r>
            <a:endParaRPr lang="en-US" sz="4400" dirty="0"/>
          </a:p>
        </p:txBody>
      </p:sp>
      <p:sp>
        <p:nvSpPr>
          <p:cNvPr id="3" name="Subtitle 2"/>
          <p:cNvSpPr>
            <a:spLocks noGrp="1"/>
          </p:cNvSpPr>
          <p:nvPr>
            <p:ph type="subTitle" idx="1"/>
          </p:nvPr>
        </p:nvSpPr>
        <p:spPr>
          <a:xfrm>
            <a:off x="2131314" y="3734971"/>
            <a:ext cx="7891272" cy="2372912"/>
          </a:xfrm>
        </p:spPr>
        <p:txBody>
          <a:bodyPr>
            <a:normAutofit fontScale="62500" lnSpcReduction="20000"/>
          </a:bodyPr>
          <a:lstStyle/>
          <a:p>
            <a:r>
              <a:rPr lang="en-US" sz="3400" dirty="0" smtClean="0">
                <a:latin typeface="Arial" panose="020B0604020202020204" pitchFamily="34" charset="0"/>
                <a:cs typeface="Arial" panose="020B0604020202020204" pitchFamily="34" charset="0"/>
              </a:rPr>
              <a:t>Dr. Monte </a:t>
            </a:r>
            <a:r>
              <a:rPr lang="en-US" sz="3400" dirty="0" err="1" smtClean="0">
                <a:latin typeface="Arial" panose="020B0604020202020204" pitchFamily="34" charset="0"/>
                <a:cs typeface="Arial" panose="020B0604020202020204" pitchFamily="34" charset="0"/>
              </a:rPr>
              <a:t>Vandeveer</a:t>
            </a:r>
            <a:endParaRPr lang="en-US" sz="34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Department of Ag Economics-Kansas State University</a:t>
            </a:r>
          </a:p>
          <a:p>
            <a:pPr>
              <a:lnSpc>
                <a:spcPct val="120000"/>
              </a:lnSpc>
            </a:pPr>
            <a:r>
              <a:rPr lang="en-US" sz="1700" dirty="0">
                <a:latin typeface="Arial" panose="020B0604020202020204" pitchFamily="34" charset="0"/>
                <a:cs typeface="Arial" panose="020B0604020202020204" pitchFamily="34" charset="0"/>
              </a:rPr>
              <a:t>Monte </a:t>
            </a:r>
            <a:r>
              <a:rPr lang="en-US" sz="1700" dirty="0" err="1">
                <a:latin typeface="Arial" panose="020B0604020202020204" pitchFamily="34" charset="0"/>
                <a:cs typeface="Arial" panose="020B0604020202020204" pitchFamily="34" charset="0"/>
              </a:rPr>
              <a:t>Vandeveer</a:t>
            </a:r>
            <a:r>
              <a:rPr lang="en-US" sz="1700" dirty="0">
                <a:latin typeface="Arial" panose="020B0604020202020204" pitchFamily="34" charset="0"/>
                <a:cs typeface="Arial" panose="020B0604020202020204" pitchFamily="34" charset="0"/>
              </a:rPr>
              <a:t> joined the KSU Extension Farm Management team in February 2016 as the Southwest Area extension agricultural economist, based in Garden City.  He grew up on a farm in south-central Kansas with wheat and cow-calf operations.  He received B.S. and M.S. degrees in agricultural economics from Kansas State University and a Ph.D. in ag economics from Purdue University.  Besides working for K-State Research and Extension, he also has experience working with the Economic Research Service, (USDA), the University of Nebraska-Lincoln’s Extension Service, and volunteer service in Vietnam.  He has a special interest in risk management, particularly crop insurance</a:t>
            </a:r>
            <a:r>
              <a:rPr lang="en-US" sz="1700" dirty="0" smtClean="0">
                <a:latin typeface="Arial" panose="020B0604020202020204" pitchFamily="34" charset="0"/>
                <a:cs typeface="Arial" panose="020B0604020202020204" pitchFamily="34" charset="0"/>
              </a:rPr>
              <a:t>.</a:t>
            </a:r>
          </a:p>
          <a:p>
            <a:pPr>
              <a:lnSpc>
                <a:spcPct val="120000"/>
              </a:lnSpc>
            </a:pPr>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montev@ksu.edu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Phone: 620-275-9164</a:t>
            </a:r>
            <a:endParaRPr lang="en-US" sz="2200" dirty="0">
              <a:latin typeface="Arial" panose="020B0604020202020204" pitchFamily="34" charset="0"/>
              <a:cs typeface="Arial" panose="020B0604020202020204" pitchFamily="34" charset="0"/>
            </a:endParaRPr>
          </a:p>
        </p:txBody>
      </p:sp>
      <p:pic>
        <p:nvPicPr>
          <p:cNvPr id="5122" name="Picture 2" descr="http://www.agmanager.info/sites/default/files/styles/contributor_photo/public/Monte%20Vandeveer%200002%20smaller.jpg?itok=ut1U8V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99" y="1427970"/>
            <a:ext cx="1965960" cy="196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26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752600" y="1905000"/>
          <a:ext cx="86868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10134600" y="2971800"/>
            <a:ext cx="381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448800" y="3314700"/>
            <a:ext cx="1066800" cy="622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Kansas Inflation-Adjusted Land Values</a:t>
            </a:r>
            <a:endParaRPr lang="en-US" dirty="0"/>
          </a:p>
        </p:txBody>
      </p:sp>
    </p:spTree>
    <p:extLst>
      <p:ext uri="{BB962C8B-B14F-4D97-AF65-F5344CB8AC3E}">
        <p14:creationId xmlns:p14="http://schemas.microsoft.com/office/powerpoint/2010/main" val="132076028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39538"/>
            <a:ext cx="7772400" cy="1017036"/>
          </a:xfrm>
        </p:spPr>
        <p:txBody>
          <a:bodyPr>
            <a:normAutofit fontScale="90000"/>
          </a:bodyPr>
          <a:lstStyle/>
          <a:p>
            <a:r>
              <a:rPr lang="en-US" dirty="0"/>
              <a:t/>
            </a:r>
            <a:br>
              <a:rPr lang="en-US" dirty="0"/>
            </a:br>
            <a:r>
              <a:rPr lang="en-US" b="1" dirty="0">
                <a:latin typeface="+mn-lt"/>
              </a:rPr>
              <a:t>Can we tighten our belts?</a:t>
            </a:r>
            <a:r>
              <a:rPr lang="en-US" dirty="0"/>
              <a:t/>
            </a:r>
            <a:br>
              <a:rPr lang="en-US" dirty="0"/>
            </a:br>
            <a:r>
              <a:rPr lang="en-US" sz="3300" b="1" dirty="0"/>
              <a:t>Farm Household Income </a:t>
            </a:r>
            <a:br>
              <a:rPr lang="en-US" sz="3300" b="1" dirty="0"/>
            </a:br>
            <a:r>
              <a:rPr lang="en-US" sz="3300" b="1" dirty="0"/>
              <a:t>and Family Living Expenses</a:t>
            </a:r>
          </a:p>
        </p:txBody>
      </p:sp>
      <p:sp>
        <p:nvSpPr>
          <p:cNvPr id="3" name="Subtitle 2"/>
          <p:cNvSpPr>
            <a:spLocks noGrp="1"/>
          </p:cNvSpPr>
          <p:nvPr>
            <p:ph type="subTitle" idx="1"/>
          </p:nvPr>
        </p:nvSpPr>
        <p:spPr>
          <a:xfrm>
            <a:off x="2667000" y="4163529"/>
            <a:ext cx="6858000" cy="1241822"/>
          </a:xfrm>
        </p:spPr>
        <p:txBody>
          <a:bodyPr>
            <a:normAutofit fontScale="92500" lnSpcReduction="10000"/>
          </a:bodyPr>
          <a:lstStyle/>
          <a:p>
            <a:r>
              <a:rPr lang="en-US" dirty="0"/>
              <a:t>Dr. Monte Vandeveer</a:t>
            </a:r>
          </a:p>
          <a:p>
            <a:r>
              <a:rPr lang="en-US" dirty="0"/>
              <a:t>KSU Extension Agricultural Economist</a:t>
            </a:r>
          </a:p>
          <a:p>
            <a:r>
              <a:rPr lang="en-US" dirty="0"/>
              <a:t>Agent Update, November 2016</a:t>
            </a:r>
          </a:p>
        </p:txBody>
      </p:sp>
    </p:spTree>
    <p:extLst>
      <p:ext uri="{BB962C8B-B14F-4D97-AF65-F5344CB8AC3E}">
        <p14:creationId xmlns:p14="http://schemas.microsoft.com/office/powerpoint/2010/main" val="553071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04121"/>
            <a:ext cx="8229600" cy="1143000"/>
          </a:xfrm>
        </p:spPr>
        <p:txBody>
          <a:bodyPr>
            <a:normAutofit/>
          </a:bodyPr>
          <a:lstStyle/>
          <a:p>
            <a:r>
              <a:rPr lang="en-US" b="1" dirty="0"/>
              <a:t>Overview</a:t>
            </a:r>
          </a:p>
        </p:txBody>
      </p:sp>
      <p:sp>
        <p:nvSpPr>
          <p:cNvPr id="3" name="Content Placeholder 2"/>
          <p:cNvSpPr>
            <a:spLocks noGrp="1"/>
          </p:cNvSpPr>
          <p:nvPr>
            <p:ph idx="1"/>
          </p:nvPr>
        </p:nvSpPr>
        <p:spPr>
          <a:xfrm>
            <a:off x="838200" y="1956254"/>
            <a:ext cx="10515600" cy="4119796"/>
          </a:xfrm>
        </p:spPr>
        <p:txBody>
          <a:bodyPr/>
          <a:lstStyle/>
          <a:p>
            <a:r>
              <a:rPr lang="en-US" dirty="0"/>
              <a:t>How have farm incomes and living expenses changed over the past several years</a:t>
            </a:r>
            <a:r>
              <a:rPr lang="en-US" dirty="0" smtClean="0"/>
              <a:t>?</a:t>
            </a:r>
          </a:p>
          <a:p>
            <a:endParaRPr lang="en-US" dirty="0"/>
          </a:p>
          <a:p>
            <a:r>
              <a:rPr lang="en-US" dirty="0"/>
              <a:t>What categories of household spending might offer some promise for reduction</a:t>
            </a:r>
            <a:r>
              <a:rPr lang="en-US" dirty="0" smtClean="0"/>
              <a:t>?</a:t>
            </a:r>
          </a:p>
          <a:p>
            <a:endParaRPr lang="en-US" dirty="0"/>
          </a:p>
          <a:p>
            <a:r>
              <a:rPr lang="en-US" dirty="0"/>
              <a:t>Some simple tools for managing family spending decisions</a:t>
            </a:r>
          </a:p>
        </p:txBody>
      </p:sp>
    </p:spTree>
    <p:extLst>
      <p:ext uri="{BB962C8B-B14F-4D97-AF65-F5344CB8AC3E}">
        <p14:creationId xmlns:p14="http://schemas.microsoft.com/office/powerpoint/2010/main" val="29659105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504121"/>
            <a:ext cx="8810531" cy="1143000"/>
          </a:xfrm>
        </p:spPr>
        <p:txBody>
          <a:bodyPr>
            <a:normAutofit fontScale="90000"/>
          </a:bodyPr>
          <a:lstStyle/>
          <a:p>
            <a:r>
              <a:rPr lang="en-US" b="1" dirty="0"/>
              <a:t>KS farm household income and expenses</a:t>
            </a:r>
          </a:p>
        </p:txBody>
      </p:sp>
      <p:sp>
        <p:nvSpPr>
          <p:cNvPr id="3" name="Content Placeholder 2"/>
          <p:cNvSpPr>
            <a:spLocks noGrp="1"/>
          </p:cNvSpPr>
          <p:nvPr>
            <p:ph idx="1"/>
          </p:nvPr>
        </p:nvSpPr>
        <p:spPr>
          <a:xfrm>
            <a:off x="838200" y="1995442"/>
            <a:ext cx="10515600" cy="4119796"/>
          </a:xfrm>
        </p:spPr>
        <p:txBody>
          <a:bodyPr>
            <a:normAutofit/>
          </a:bodyPr>
          <a:lstStyle/>
          <a:p>
            <a:r>
              <a:rPr lang="en-US" dirty="0"/>
              <a:t>KFMA member records over 2004-2015</a:t>
            </a:r>
          </a:p>
          <a:p>
            <a:pPr lvl="2"/>
            <a:r>
              <a:rPr lang="en-US" dirty="0">
                <a:solidFill>
                  <a:srgbClr val="FF0000"/>
                </a:solidFill>
              </a:rPr>
              <a:t>≈ 1,200</a:t>
            </a:r>
            <a:r>
              <a:rPr lang="en-US" dirty="0"/>
              <a:t> members in 2015</a:t>
            </a:r>
          </a:p>
          <a:p>
            <a:pPr lvl="2"/>
            <a:r>
              <a:rPr lang="en-US" dirty="0">
                <a:solidFill>
                  <a:srgbClr val="FF0000"/>
                </a:solidFill>
              </a:rPr>
              <a:t>≈ 400</a:t>
            </a:r>
            <a:r>
              <a:rPr lang="en-US" dirty="0"/>
              <a:t> kept detailed records for family living expenses</a:t>
            </a:r>
          </a:p>
          <a:p>
            <a:endParaRPr lang="en-US" dirty="0"/>
          </a:p>
          <a:p>
            <a:r>
              <a:rPr lang="en-US" dirty="0"/>
              <a:t>Income:  farm and non-farm</a:t>
            </a:r>
          </a:p>
          <a:p>
            <a:r>
              <a:rPr lang="en-US" dirty="0"/>
              <a:t>Expenses:  17 expense categories</a:t>
            </a:r>
          </a:p>
          <a:p>
            <a:endParaRPr lang="en-US" dirty="0"/>
          </a:p>
          <a:p>
            <a:r>
              <a:rPr lang="en-US" dirty="0"/>
              <a:t>Caveat:  no household is “average”</a:t>
            </a:r>
          </a:p>
          <a:p>
            <a:endParaRPr lang="en-US" dirty="0"/>
          </a:p>
        </p:txBody>
      </p:sp>
    </p:spTree>
    <p:extLst>
      <p:ext uri="{BB962C8B-B14F-4D97-AF65-F5344CB8AC3E}">
        <p14:creationId xmlns:p14="http://schemas.microsoft.com/office/powerpoint/2010/main" val="294024687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41701"/>
            <a:ext cx="8229600" cy="1143000"/>
          </a:xfrm>
        </p:spPr>
        <p:txBody>
          <a:bodyPr>
            <a:normAutofit fontScale="90000"/>
          </a:bodyPr>
          <a:lstStyle/>
          <a:p>
            <a:pPr algn="ctr"/>
            <a:r>
              <a:rPr lang="en-US" b="1" dirty="0"/>
              <a:t>KFMA net farm incomes, 2004-2015</a:t>
            </a:r>
            <a:br>
              <a:rPr lang="en-US" b="1" dirty="0"/>
            </a:br>
            <a:r>
              <a:rPr lang="en-US" sz="3100" b="1" dirty="0"/>
              <a:t>two groups</a:t>
            </a:r>
          </a:p>
        </p:txBody>
      </p:sp>
      <p:graphicFrame>
        <p:nvGraphicFramePr>
          <p:cNvPr id="8" name="Content Placeholder 7"/>
          <p:cNvGraphicFramePr>
            <a:graphicFrameLocks noGrp="1"/>
          </p:cNvGraphicFramePr>
          <p:nvPr>
            <p:ph idx="1"/>
            <p:extLst/>
          </p:nvPr>
        </p:nvGraphicFramePr>
        <p:xfrm>
          <a:off x="1981200" y="1851401"/>
          <a:ext cx="8229600" cy="4274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611163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347978"/>
            <a:ext cx="8229600" cy="1143000"/>
          </a:xfrm>
        </p:spPr>
        <p:txBody>
          <a:bodyPr>
            <a:noAutofit/>
          </a:bodyPr>
          <a:lstStyle/>
          <a:p>
            <a:r>
              <a:rPr lang="en-US" sz="3200" b="1" dirty="0"/>
              <a:t>KFMA Total HH income (all sources), 2004-2015</a:t>
            </a:r>
            <a:br>
              <a:rPr lang="en-US" sz="3200" b="1" dirty="0"/>
            </a:br>
            <a:r>
              <a:rPr lang="en-US" sz="2000" b="1" dirty="0"/>
              <a:t>for ≈ 400 families with detailed records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4543679"/>
              </p:ext>
            </p:extLst>
          </p:nvPr>
        </p:nvGraphicFramePr>
        <p:xfrm>
          <a:off x="2152650" y="2101422"/>
          <a:ext cx="7886700" cy="35444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Tree>
    <p:extLst>
      <p:ext uri="{BB962C8B-B14F-4D97-AF65-F5344CB8AC3E}">
        <p14:creationId xmlns:p14="http://schemas.microsoft.com/office/powerpoint/2010/main" val="149661984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701" y="765187"/>
            <a:ext cx="7886700" cy="994172"/>
          </a:xfrm>
        </p:spPr>
        <p:txBody>
          <a:bodyPr>
            <a:normAutofit/>
          </a:bodyPr>
          <a:lstStyle/>
          <a:p>
            <a:r>
              <a:rPr lang="en-US" b="1" dirty="0"/>
              <a:t>Farm and non-farm income</a:t>
            </a:r>
            <a:endParaRPr lang="en-US" sz="2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23999871"/>
              </p:ext>
            </p:extLst>
          </p:nvPr>
        </p:nvGraphicFramePr>
        <p:xfrm>
          <a:off x="2133600" y="1853806"/>
          <a:ext cx="7886700" cy="386994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
        <p:nvSpPr>
          <p:cNvPr id="5" name="TextBox 1"/>
          <p:cNvSpPr txBox="1"/>
          <p:nvPr/>
        </p:nvSpPr>
        <p:spPr>
          <a:xfrm>
            <a:off x="4643510" y="3274768"/>
            <a:ext cx="1840464" cy="34989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t>Average = $91,579</a:t>
            </a:r>
          </a:p>
        </p:txBody>
      </p:sp>
      <p:sp>
        <p:nvSpPr>
          <p:cNvPr id="7" name="TextBox 1"/>
          <p:cNvSpPr txBox="1"/>
          <p:nvPr/>
        </p:nvSpPr>
        <p:spPr>
          <a:xfrm>
            <a:off x="6994306" y="3035221"/>
            <a:ext cx="1421752" cy="828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t>Max = $164,743</a:t>
            </a:r>
          </a:p>
          <a:p>
            <a:r>
              <a:rPr lang="en-US" sz="2000" b="1" dirty="0"/>
              <a:t>Min =    $12,165</a:t>
            </a:r>
          </a:p>
        </p:txBody>
      </p:sp>
    </p:spTree>
    <p:extLst>
      <p:ext uri="{BB962C8B-B14F-4D97-AF65-F5344CB8AC3E}">
        <p14:creationId xmlns:p14="http://schemas.microsoft.com/office/powerpoint/2010/main" val="422020330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701" y="717452"/>
            <a:ext cx="7886700" cy="994172"/>
          </a:xfrm>
        </p:spPr>
        <p:txBody>
          <a:bodyPr>
            <a:normAutofit fontScale="90000"/>
          </a:bodyPr>
          <a:lstStyle/>
          <a:p>
            <a:r>
              <a:rPr lang="en-US" sz="3600" b="1" dirty="0"/>
              <a:t>Spending: family living expenses &amp; taxes</a:t>
            </a:r>
          </a:p>
        </p:txBody>
      </p:sp>
      <p:graphicFrame>
        <p:nvGraphicFramePr>
          <p:cNvPr id="6" name="Content Placeholder 5"/>
          <p:cNvGraphicFramePr>
            <a:graphicFrameLocks noGrp="1"/>
          </p:cNvGraphicFramePr>
          <p:nvPr>
            <p:ph idx="1"/>
            <p:extLst/>
          </p:nvPr>
        </p:nvGraphicFramePr>
        <p:xfrm>
          <a:off x="2152650" y="1620029"/>
          <a:ext cx="7886700" cy="386994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
        <p:nvSpPr>
          <p:cNvPr id="5" name="TextBox 1"/>
          <p:cNvSpPr txBox="1"/>
          <p:nvPr/>
        </p:nvSpPr>
        <p:spPr>
          <a:xfrm>
            <a:off x="7716028" y="3236351"/>
            <a:ext cx="1840464" cy="34989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t>Average = $14,250</a:t>
            </a:r>
          </a:p>
        </p:txBody>
      </p:sp>
      <p:sp>
        <p:nvSpPr>
          <p:cNvPr id="7" name="TextBox 1"/>
          <p:cNvSpPr txBox="1"/>
          <p:nvPr/>
        </p:nvSpPr>
        <p:spPr>
          <a:xfrm>
            <a:off x="5628794" y="4018254"/>
            <a:ext cx="1421752" cy="63583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t>Max = $74,447</a:t>
            </a:r>
          </a:p>
          <a:p>
            <a:r>
              <a:rPr lang="en-US" sz="1800" b="1" dirty="0"/>
              <a:t>Min =  $41,985</a:t>
            </a:r>
          </a:p>
        </p:txBody>
      </p:sp>
    </p:spTree>
    <p:extLst>
      <p:ext uri="{BB962C8B-B14F-4D97-AF65-F5344CB8AC3E}">
        <p14:creationId xmlns:p14="http://schemas.microsoft.com/office/powerpoint/2010/main" val="414204962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701" y="861831"/>
            <a:ext cx="7886700" cy="994172"/>
          </a:xfrm>
        </p:spPr>
        <p:txBody>
          <a:bodyPr/>
          <a:lstStyle/>
          <a:p>
            <a:r>
              <a:rPr lang="en-US" b="1" dirty="0"/>
              <a:t>Inflow vs. Outflow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28056483"/>
              </p:ext>
            </p:extLst>
          </p:nvPr>
        </p:nvGraphicFramePr>
        <p:xfrm>
          <a:off x="2152650" y="1853806"/>
          <a:ext cx="7886700" cy="386994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Tree>
    <p:extLst>
      <p:ext uri="{BB962C8B-B14F-4D97-AF65-F5344CB8AC3E}">
        <p14:creationId xmlns:p14="http://schemas.microsoft.com/office/powerpoint/2010/main" val="200003744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 the situation is…</a:t>
            </a:r>
          </a:p>
        </p:txBody>
      </p:sp>
      <p:sp>
        <p:nvSpPr>
          <p:cNvPr id="3" name="Content Placeholder 2"/>
          <p:cNvSpPr>
            <a:spLocks noGrp="1"/>
          </p:cNvSpPr>
          <p:nvPr>
            <p:ph idx="1"/>
          </p:nvPr>
        </p:nvSpPr>
        <p:spPr>
          <a:xfrm>
            <a:off x="1066800" y="2129426"/>
            <a:ext cx="10088880" cy="4525963"/>
          </a:xfrm>
        </p:spPr>
        <p:txBody>
          <a:bodyPr>
            <a:normAutofit/>
          </a:bodyPr>
          <a:lstStyle/>
          <a:p>
            <a:r>
              <a:rPr lang="en-US" b="1" dirty="0"/>
              <a:t>On the income side:</a:t>
            </a:r>
          </a:p>
          <a:p>
            <a:pPr lvl="1"/>
            <a:r>
              <a:rPr lang="en-US" dirty="0"/>
              <a:t>Farm income represents the </a:t>
            </a:r>
            <a:r>
              <a:rPr lang="en-US" u="sng" dirty="0"/>
              <a:t>major source</a:t>
            </a:r>
            <a:r>
              <a:rPr lang="en-US" dirty="0"/>
              <a:t> of household income for KFMA </a:t>
            </a:r>
            <a:r>
              <a:rPr lang="en-US" dirty="0" smtClean="0"/>
              <a:t>families</a:t>
            </a:r>
          </a:p>
          <a:p>
            <a:pPr lvl="1"/>
            <a:endParaRPr lang="en-US" dirty="0"/>
          </a:p>
          <a:p>
            <a:pPr lvl="1"/>
            <a:r>
              <a:rPr lang="en-US" dirty="0"/>
              <a:t>Farm income is </a:t>
            </a:r>
            <a:r>
              <a:rPr lang="en-US" u="sng" dirty="0"/>
              <a:t>highly </a:t>
            </a:r>
            <a:r>
              <a:rPr lang="en-US" u="sng" dirty="0" smtClean="0"/>
              <a:t>variable</a:t>
            </a:r>
          </a:p>
          <a:p>
            <a:pPr lvl="1"/>
            <a:endParaRPr lang="en-US" u="sng" dirty="0"/>
          </a:p>
          <a:p>
            <a:pPr lvl="1"/>
            <a:r>
              <a:rPr lang="en-US" dirty="0"/>
              <a:t>Farm income was at </a:t>
            </a:r>
            <a:r>
              <a:rPr lang="en-US" u="sng" dirty="0"/>
              <a:t>record high</a:t>
            </a:r>
            <a:r>
              <a:rPr lang="en-US" dirty="0"/>
              <a:t> levels for several years, so there was an extended period with </a:t>
            </a:r>
            <a:r>
              <a:rPr lang="en-US" u="sng" dirty="0"/>
              <a:t>significant potential savings</a:t>
            </a:r>
          </a:p>
          <a:p>
            <a:pPr lvl="1"/>
            <a:endParaRPr lang="en-US" dirty="0"/>
          </a:p>
          <a:p>
            <a:endParaRPr lang="en-US" dirty="0"/>
          </a:p>
        </p:txBody>
      </p:sp>
    </p:spTree>
    <p:extLst>
      <p:ext uri="{BB962C8B-B14F-4D97-AF65-F5344CB8AC3E}">
        <p14:creationId xmlns:p14="http://schemas.microsoft.com/office/powerpoint/2010/main" val="262112374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 the situation is…</a:t>
            </a:r>
          </a:p>
        </p:txBody>
      </p:sp>
      <p:sp>
        <p:nvSpPr>
          <p:cNvPr id="3" name="Content Placeholder 2"/>
          <p:cNvSpPr>
            <a:spLocks noGrp="1"/>
          </p:cNvSpPr>
          <p:nvPr>
            <p:ph idx="1"/>
          </p:nvPr>
        </p:nvSpPr>
        <p:spPr>
          <a:xfrm>
            <a:off x="455023" y="2028786"/>
            <a:ext cx="9943011" cy="4525963"/>
          </a:xfrm>
        </p:spPr>
        <p:txBody>
          <a:bodyPr>
            <a:normAutofit/>
          </a:bodyPr>
          <a:lstStyle/>
          <a:p>
            <a:r>
              <a:rPr lang="en-US" b="1" dirty="0"/>
              <a:t>On the income side:</a:t>
            </a:r>
          </a:p>
          <a:p>
            <a:pPr lvl="1"/>
            <a:r>
              <a:rPr lang="en-US" dirty="0"/>
              <a:t>Farm income has </a:t>
            </a:r>
            <a:r>
              <a:rPr lang="en-US" u="sng" dirty="0"/>
              <a:t>declined</a:t>
            </a:r>
            <a:r>
              <a:rPr lang="en-US" dirty="0"/>
              <a:t> 4 consecutive years from 2011 peak; 2016 probably will be 5</a:t>
            </a:r>
            <a:r>
              <a:rPr lang="en-US" baseline="30000" dirty="0"/>
              <a:t>th</a:t>
            </a:r>
            <a:r>
              <a:rPr lang="en-US" dirty="0"/>
              <a:t> </a:t>
            </a:r>
            <a:r>
              <a:rPr lang="en-US" dirty="0" smtClean="0"/>
              <a:t>year</a:t>
            </a:r>
          </a:p>
          <a:p>
            <a:pPr lvl="1"/>
            <a:r>
              <a:rPr lang="en-US" dirty="0" smtClean="0"/>
              <a:t>Farm </a:t>
            </a:r>
            <a:r>
              <a:rPr lang="en-US" dirty="0"/>
              <a:t>income prospects for </a:t>
            </a:r>
            <a:r>
              <a:rPr lang="en-US" u="sng" dirty="0"/>
              <a:t>next few years</a:t>
            </a:r>
            <a:r>
              <a:rPr lang="en-US" dirty="0"/>
              <a:t> are </a:t>
            </a:r>
            <a:r>
              <a:rPr lang="en-US" dirty="0" smtClean="0"/>
              <a:t>meager</a:t>
            </a:r>
          </a:p>
          <a:p>
            <a:pPr lvl="1"/>
            <a:r>
              <a:rPr lang="en-US" u="sng" dirty="0" smtClean="0"/>
              <a:t>Non-farm </a:t>
            </a:r>
            <a:r>
              <a:rPr lang="en-US" u="sng" dirty="0"/>
              <a:t>income</a:t>
            </a:r>
            <a:r>
              <a:rPr lang="en-US" dirty="0"/>
              <a:t> not sufficient to cover family living expenses for typical household</a:t>
            </a:r>
          </a:p>
          <a:p>
            <a:pPr lvl="1"/>
            <a:r>
              <a:rPr lang="en-US" dirty="0"/>
              <a:t>Significant increase in non-farm income is </a:t>
            </a:r>
            <a:r>
              <a:rPr lang="en-US" u="sng" dirty="0"/>
              <a:t>not likely</a:t>
            </a:r>
            <a:r>
              <a:rPr lang="en-US" dirty="0"/>
              <a:t> for many HH’s; limited off-farm income opportunities in many rural areas</a:t>
            </a:r>
          </a:p>
          <a:p>
            <a:pPr lvl="1"/>
            <a:endParaRPr lang="en-US" dirty="0"/>
          </a:p>
          <a:p>
            <a:pPr lvl="1"/>
            <a:endParaRPr lang="en-US" dirty="0"/>
          </a:p>
          <a:p>
            <a:endParaRPr lang="en-US" dirty="0"/>
          </a:p>
        </p:txBody>
      </p:sp>
    </p:spTree>
    <p:extLst>
      <p:ext uri="{BB962C8B-B14F-4D97-AF65-F5344CB8AC3E}">
        <p14:creationId xmlns:p14="http://schemas.microsoft.com/office/powerpoint/2010/main" val="2026773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Income per Crop Acre</a:t>
            </a:r>
            <a:endParaRPr lang="en-US" dirty="0"/>
          </a:p>
        </p:txBody>
      </p:sp>
      <p:graphicFrame>
        <p:nvGraphicFramePr>
          <p:cNvPr id="9" name="Content Placeholder 2"/>
          <p:cNvGraphicFramePr>
            <a:graphicFrameLocks noGrp="1"/>
          </p:cNvGraphicFramePr>
          <p:nvPr>
            <p:ph idx="1"/>
            <p:extLst/>
          </p:nvPr>
        </p:nvGraphicFramePr>
        <p:xfrm>
          <a:off x="1752600" y="1828801"/>
          <a:ext cx="8534400" cy="4119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5917247"/>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 the situation is…</a:t>
            </a:r>
          </a:p>
        </p:txBody>
      </p:sp>
      <p:sp>
        <p:nvSpPr>
          <p:cNvPr id="3" name="Content Placeholder 2"/>
          <p:cNvSpPr>
            <a:spLocks noGrp="1"/>
          </p:cNvSpPr>
          <p:nvPr>
            <p:ph idx="1"/>
          </p:nvPr>
        </p:nvSpPr>
        <p:spPr>
          <a:xfrm>
            <a:off x="681446" y="1969317"/>
            <a:ext cx="10515600" cy="4119796"/>
          </a:xfrm>
        </p:spPr>
        <p:txBody>
          <a:bodyPr>
            <a:normAutofit/>
          </a:bodyPr>
          <a:lstStyle/>
          <a:p>
            <a:r>
              <a:rPr lang="en-US" b="1" dirty="0"/>
              <a:t>On the spending side:</a:t>
            </a:r>
          </a:p>
          <a:p>
            <a:pPr lvl="1"/>
            <a:r>
              <a:rPr lang="en-US" dirty="0"/>
              <a:t>Household spending increased significantly (over 70%) during this period; are there places to </a:t>
            </a:r>
            <a:r>
              <a:rPr lang="en-US" u="sng" dirty="0"/>
              <a:t>cut back</a:t>
            </a:r>
            <a:r>
              <a:rPr lang="en-US" dirty="0"/>
              <a:t>?</a:t>
            </a:r>
          </a:p>
          <a:p>
            <a:endParaRPr lang="en-US" dirty="0"/>
          </a:p>
          <a:p>
            <a:r>
              <a:rPr lang="en-US" b="1" dirty="0"/>
              <a:t>Where will we make up the </a:t>
            </a:r>
            <a:r>
              <a:rPr lang="en-US" b="1" u="sng" dirty="0"/>
              <a:t>difference?</a:t>
            </a:r>
          </a:p>
          <a:p>
            <a:pPr lvl="1"/>
            <a:r>
              <a:rPr lang="en-US" dirty="0"/>
              <a:t>Average household had a $40K deficit of spending over income</a:t>
            </a:r>
          </a:p>
          <a:p>
            <a:pPr lvl="1"/>
            <a:r>
              <a:rPr lang="en-US" dirty="0"/>
              <a:t>Consolation:  income taxes will decline as farm income declines</a:t>
            </a:r>
          </a:p>
          <a:p>
            <a:pPr lvl="1"/>
            <a:r>
              <a:rPr lang="en-US" dirty="0"/>
              <a:t>Need to take closer look at family living expenses…</a:t>
            </a:r>
          </a:p>
          <a:p>
            <a:endParaRPr lang="en-US" dirty="0"/>
          </a:p>
        </p:txBody>
      </p:sp>
    </p:spTree>
    <p:extLst>
      <p:ext uri="{BB962C8B-B14F-4D97-AF65-F5344CB8AC3E}">
        <p14:creationId xmlns:p14="http://schemas.microsoft.com/office/powerpoint/2010/main" val="197060490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701" y="717452"/>
            <a:ext cx="7886700" cy="994172"/>
          </a:xfrm>
        </p:spPr>
        <p:txBody>
          <a:bodyPr>
            <a:normAutofit fontScale="90000"/>
          </a:bodyPr>
          <a:lstStyle/>
          <a:p>
            <a:r>
              <a:rPr lang="en-US" sz="3600" b="1" dirty="0"/>
              <a:t>KFMA family living expenses, 2004-2015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89972479"/>
              </p:ext>
            </p:extLst>
          </p:nvPr>
        </p:nvGraphicFramePr>
        <p:xfrm>
          <a:off x="2152650" y="1853806"/>
          <a:ext cx="7886700" cy="386994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
        <p:nvSpPr>
          <p:cNvPr id="7" name="TextBox 1"/>
          <p:cNvSpPr txBox="1"/>
          <p:nvPr/>
        </p:nvSpPr>
        <p:spPr>
          <a:xfrm>
            <a:off x="8301725" y="2403942"/>
            <a:ext cx="1562676" cy="4062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t>Max = $74,447</a:t>
            </a:r>
          </a:p>
        </p:txBody>
      </p:sp>
      <p:sp>
        <p:nvSpPr>
          <p:cNvPr id="8" name="TextBox 1"/>
          <p:cNvSpPr txBox="1"/>
          <p:nvPr/>
        </p:nvSpPr>
        <p:spPr>
          <a:xfrm>
            <a:off x="3116755" y="3253265"/>
            <a:ext cx="1844446" cy="37627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t>Min =  $41,985</a:t>
            </a:r>
          </a:p>
        </p:txBody>
      </p:sp>
    </p:spTree>
    <p:extLst>
      <p:ext uri="{BB962C8B-B14F-4D97-AF65-F5344CB8AC3E}">
        <p14:creationId xmlns:p14="http://schemas.microsoft.com/office/powerpoint/2010/main" val="409161302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982" y="285047"/>
            <a:ext cx="8439912" cy="1143000"/>
          </a:xfrm>
        </p:spPr>
        <p:txBody>
          <a:bodyPr>
            <a:normAutofit fontScale="90000"/>
          </a:bodyPr>
          <a:lstStyle/>
          <a:p>
            <a:r>
              <a:rPr lang="en-US" b="1" dirty="0"/>
              <a:t>Family living expenses, by category</a:t>
            </a:r>
            <a:br>
              <a:rPr lang="en-US" b="1" dirty="0"/>
            </a:br>
            <a:r>
              <a:rPr lang="en-US" sz="2200" b="1" dirty="0"/>
              <a:t>Average household:  average expense, low, high, % difference over 2004-2015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2593343"/>
              </p:ext>
            </p:extLst>
          </p:nvPr>
        </p:nvGraphicFramePr>
        <p:xfrm>
          <a:off x="2152650" y="2076664"/>
          <a:ext cx="7886700" cy="2998470"/>
        </p:xfrm>
        <a:graphic>
          <a:graphicData uri="http://schemas.openxmlformats.org/drawingml/2006/table">
            <a:tbl>
              <a:tblPr firstRow="1" bandRow="1">
                <a:tableStyleId>{F5AB1C69-6EDB-4FF4-983F-18BD219EF322}</a:tableStyleId>
              </a:tblPr>
              <a:tblGrid>
                <a:gridCol w="2905319">
                  <a:extLst>
                    <a:ext uri="{9D8B030D-6E8A-4147-A177-3AD203B41FA5}">
                      <a16:colId xmlns:a16="http://schemas.microsoft.com/office/drawing/2014/main" val="3266134460"/>
                    </a:ext>
                  </a:extLst>
                </a:gridCol>
                <a:gridCol w="1224643">
                  <a:extLst>
                    <a:ext uri="{9D8B030D-6E8A-4147-A177-3AD203B41FA5}">
                      <a16:colId xmlns:a16="http://schemas.microsoft.com/office/drawing/2014/main" val="835316133"/>
                    </a:ext>
                  </a:extLst>
                </a:gridCol>
                <a:gridCol w="1259633">
                  <a:extLst>
                    <a:ext uri="{9D8B030D-6E8A-4147-A177-3AD203B41FA5}">
                      <a16:colId xmlns:a16="http://schemas.microsoft.com/office/drawing/2014/main" val="1996452146"/>
                    </a:ext>
                  </a:extLst>
                </a:gridCol>
                <a:gridCol w="1119673">
                  <a:extLst>
                    <a:ext uri="{9D8B030D-6E8A-4147-A177-3AD203B41FA5}">
                      <a16:colId xmlns:a16="http://schemas.microsoft.com/office/drawing/2014/main" val="102735216"/>
                    </a:ext>
                  </a:extLst>
                </a:gridCol>
                <a:gridCol w="1377432">
                  <a:extLst>
                    <a:ext uri="{9D8B030D-6E8A-4147-A177-3AD203B41FA5}">
                      <a16:colId xmlns:a16="http://schemas.microsoft.com/office/drawing/2014/main" val="2493386191"/>
                    </a:ext>
                  </a:extLst>
                </a:gridCol>
              </a:tblGrid>
              <a:tr h="480060">
                <a:tc>
                  <a:txBody>
                    <a:bodyPr/>
                    <a:lstStyle/>
                    <a:p>
                      <a:pPr algn="ctr"/>
                      <a:endParaRPr lang="en-US" sz="1400" dirty="0"/>
                    </a:p>
                    <a:p>
                      <a:pPr algn="ctr"/>
                      <a:r>
                        <a:rPr lang="en-US" sz="1400" dirty="0"/>
                        <a:t>Expense Category</a:t>
                      </a:r>
                    </a:p>
                  </a:txBody>
                  <a:tcPr marL="68580" marR="68580" marT="34290" marB="34290"/>
                </a:tc>
                <a:tc>
                  <a:txBody>
                    <a:bodyPr/>
                    <a:lstStyle/>
                    <a:p>
                      <a:pPr algn="ctr"/>
                      <a:endParaRPr lang="en-US" sz="1400" dirty="0"/>
                    </a:p>
                    <a:p>
                      <a:pPr algn="ctr"/>
                      <a:r>
                        <a:rPr lang="en-US" sz="1400" dirty="0"/>
                        <a:t>Average</a:t>
                      </a:r>
                    </a:p>
                  </a:txBody>
                  <a:tcPr marL="68580" marR="68580" marT="34290" marB="34290"/>
                </a:tc>
                <a:tc>
                  <a:txBody>
                    <a:bodyPr/>
                    <a:lstStyle/>
                    <a:p>
                      <a:pPr algn="ctr"/>
                      <a:endParaRPr lang="en-US" sz="1400" dirty="0"/>
                    </a:p>
                    <a:p>
                      <a:pPr algn="ctr"/>
                      <a:r>
                        <a:rPr lang="en-US" sz="1400" dirty="0"/>
                        <a:t>Lowest</a:t>
                      </a:r>
                    </a:p>
                  </a:txBody>
                  <a:tcPr marL="68580" marR="68580" marT="34290" marB="34290"/>
                </a:tc>
                <a:tc>
                  <a:txBody>
                    <a:bodyPr/>
                    <a:lstStyle/>
                    <a:p>
                      <a:pPr algn="ctr"/>
                      <a:endParaRPr lang="en-US" sz="1400" dirty="0"/>
                    </a:p>
                    <a:p>
                      <a:pPr algn="ctr"/>
                      <a:r>
                        <a:rPr lang="en-US" sz="1400" dirty="0"/>
                        <a:t>Highest</a:t>
                      </a:r>
                    </a:p>
                  </a:txBody>
                  <a:tcPr marL="68580" marR="68580" marT="34290" marB="34290"/>
                </a:tc>
                <a:tc>
                  <a:txBody>
                    <a:bodyPr/>
                    <a:lstStyle/>
                    <a:p>
                      <a:pPr algn="ctr"/>
                      <a:r>
                        <a:rPr lang="en-US" sz="1400" dirty="0"/>
                        <a:t>% difference, </a:t>
                      </a:r>
                    </a:p>
                    <a:p>
                      <a:pPr algn="ctr"/>
                      <a:r>
                        <a:rPr lang="en-US" sz="1400" dirty="0"/>
                        <a:t>Low to High</a:t>
                      </a:r>
                    </a:p>
                  </a:txBody>
                  <a:tcPr marL="68580" marR="68580" marT="34290" marB="34290"/>
                </a:tc>
                <a:extLst>
                  <a:ext uri="{0D108BD9-81ED-4DB2-BD59-A6C34878D82A}">
                    <a16:rowId xmlns:a16="http://schemas.microsoft.com/office/drawing/2014/main" val="4131363657"/>
                  </a:ext>
                </a:extLst>
              </a:tr>
              <a:tr h="278130">
                <a:tc>
                  <a:txBody>
                    <a:bodyPr/>
                    <a:lstStyle/>
                    <a:p>
                      <a:pPr algn="l" fontAlgn="b"/>
                      <a:r>
                        <a:rPr lang="en-US" sz="1500" b="1" u="none" strike="noStrike" dirty="0">
                          <a:effectLst/>
                        </a:rPr>
                        <a:t>Personal - Recreation</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8,994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6,212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11,535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85.7%</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41840388"/>
                  </a:ext>
                </a:extLst>
              </a:tr>
              <a:tr h="278130">
                <a:tc>
                  <a:txBody>
                    <a:bodyPr/>
                    <a:lstStyle/>
                    <a:p>
                      <a:pPr algn="l" fontAlgn="b"/>
                      <a:r>
                        <a:rPr lang="en-US" sz="1500" b="1" u="none" strike="noStrike" dirty="0">
                          <a:effectLst/>
                        </a:rPr>
                        <a:t>Household Operation</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7,409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5,131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9,997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94.8%</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12039145"/>
                  </a:ext>
                </a:extLst>
              </a:tr>
              <a:tr h="278130">
                <a:tc>
                  <a:txBody>
                    <a:bodyPr/>
                    <a:lstStyle/>
                    <a:p>
                      <a:pPr algn="l" fontAlgn="b"/>
                      <a:r>
                        <a:rPr lang="en-US" sz="1500" u="none" strike="noStrike" dirty="0">
                          <a:effectLst/>
                        </a:rPr>
                        <a:t>Food Purchased</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7,141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5,751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8,617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49.8%</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03757679"/>
                  </a:ext>
                </a:extLst>
              </a:tr>
              <a:tr h="278130">
                <a:tc>
                  <a:txBody>
                    <a:bodyPr/>
                    <a:lstStyle/>
                    <a:p>
                      <a:pPr algn="l" fontAlgn="b"/>
                      <a:r>
                        <a:rPr lang="en-US" sz="1500" b="1" u="none" strike="noStrike" dirty="0">
                          <a:effectLst/>
                        </a:rPr>
                        <a:t>Health Insurance</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6,006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4,153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8,320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100.3%</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25672248"/>
                  </a:ext>
                </a:extLst>
              </a:tr>
              <a:tr h="278130">
                <a:tc>
                  <a:txBody>
                    <a:bodyPr/>
                    <a:lstStyle/>
                    <a:p>
                      <a:pPr algn="l" fontAlgn="b"/>
                      <a:r>
                        <a:rPr lang="en-US" sz="1500" u="none" strike="noStrike" dirty="0">
                          <a:effectLst/>
                        </a:rPr>
                        <a:t>Doctor - Other Medical</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a:effectLst/>
                        </a:rPr>
                        <a:t> $        4,520 </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a:effectLst/>
                        </a:rPr>
                        <a:t> $        4,147 </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4,882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17.7%</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85917150"/>
                  </a:ext>
                </a:extLst>
              </a:tr>
              <a:tr h="278130">
                <a:tc>
                  <a:txBody>
                    <a:bodyPr/>
                    <a:lstStyle/>
                    <a:p>
                      <a:pPr algn="l" fontAlgn="b"/>
                      <a:r>
                        <a:rPr lang="en-US" sz="1500" b="1" u="none" strike="noStrike" dirty="0">
                          <a:effectLst/>
                        </a:rPr>
                        <a:t>Contributions</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4,106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2,492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5,608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125.0%</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44556917"/>
                  </a:ext>
                </a:extLst>
              </a:tr>
              <a:tr h="278130">
                <a:tc>
                  <a:txBody>
                    <a:bodyPr/>
                    <a:lstStyle/>
                    <a:p>
                      <a:pPr algn="l" fontAlgn="b"/>
                      <a:r>
                        <a:rPr lang="en-US" sz="1500" b="1" u="none" strike="noStrike" dirty="0">
                          <a:effectLst/>
                        </a:rPr>
                        <a:t>House Upkeep &amp; Repairs</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3,809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1,857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b="1" u="none" strike="noStrike" dirty="0">
                          <a:effectLst/>
                        </a:rPr>
                        <a:t> </a:t>
                      </a:r>
                      <a:r>
                        <a:rPr lang="en-US" sz="1500" b="0" u="none" strike="noStrike" dirty="0">
                          <a:effectLst/>
                        </a:rPr>
                        <a:t>$        6,490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249.5%</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70862934"/>
                  </a:ext>
                </a:extLst>
              </a:tr>
              <a:tr h="278130">
                <a:tc>
                  <a:txBody>
                    <a:bodyPr/>
                    <a:lstStyle/>
                    <a:p>
                      <a:pPr algn="l" fontAlgn="b"/>
                      <a:r>
                        <a:rPr lang="en-US" sz="1500" b="1" u="none" strike="noStrike" dirty="0">
                          <a:effectLst/>
                        </a:rPr>
                        <a:t>Gifts</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2,986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1,737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4,680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169.4%</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92915295"/>
                  </a:ext>
                </a:extLst>
              </a:tr>
              <a:tr h="278130">
                <a:tc>
                  <a:txBody>
                    <a:bodyPr/>
                    <a:lstStyle/>
                    <a:p>
                      <a:pPr algn="l" fontAlgn="b"/>
                      <a:r>
                        <a:rPr lang="en-US" sz="1500" u="none" strike="noStrike" dirty="0">
                          <a:effectLst/>
                        </a:rPr>
                        <a:t>Life Insurance</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a:effectLst/>
                        </a:rPr>
                        <a:t> $        2,985 </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2,237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3,816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70.6%</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5656886"/>
                  </a:ext>
                </a:extLst>
              </a:tr>
            </a:tbl>
          </a:graphicData>
        </a:graphic>
      </p:graphicFrame>
      <p:sp>
        <p:nvSpPr>
          <p:cNvPr id="5" name="TextBox 1"/>
          <p:cNvSpPr txBox="1"/>
          <p:nvPr/>
        </p:nvSpPr>
        <p:spPr>
          <a:xfrm>
            <a:off x="6483974" y="5196539"/>
            <a:ext cx="3601616" cy="40580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t>(</a:t>
            </a:r>
            <a:r>
              <a:rPr lang="en-US" sz="1500" b="1" dirty="0"/>
              <a:t>versus overall family living increase of 77%</a:t>
            </a:r>
            <a:r>
              <a:rPr lang="en-US" sz="1500" dirty="0"/>
              <a:t>)</a:t>
            </a:r>
          </a:p>
        </p:txBody>
      </p:sp>
      <p:sp>
        <p:nvSpPr>
          <p:cNvPr id="6" name="TextBox 5"/>
          <p:cNvSpPr txBox="1"/>
          <p:nvPr/>
        </p:nvSpPr>
        <p:spPr>
          <a:xfrm>
            <a:off x="1593982" y="5723751"/>
            <a:ext cx="4889993" cy="300082"/>
          </a:xfrm>
          <a:prstGeom prst="rect">
            <a:avLst/>
          </a:prstGeom>
          <a:noFill/>
        </p:spPr>
        <p:txBody>
          <a:bodyPr wrap="none" rtlCol="0">
            <a:spAutoFit/>
          </a:bodyPr>
          <a:lstStyle/>
          <a:p>
            <a:r>
              <a:rPr lang="en-US" sz="1350" dirty="0"/>
              <a:t>Source:  KFMA annual reports of family income and living expenses</a:t>
            </a:r>
          </a:p>
        </p:txBody>
      </p:sp>
    </p:spTree>
    <p:extLst>
      <p:ext uri="{BB962C8B-B14F-4D97-AF65-F5344CB8AC3E}">
        <p14:creationId xmlns:p14="http://schemas.microsoft.com/office/powerpoint/2010/main" val="284855215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507" y="485897"/>
            <a:ext cx="8364986" cy="1143000"/>
          </a:xfrm>
        </p:spPr>
        <p:txBody>
          <a:bodyPr>
            <a:normAutofit fontScale="90000"/>
          </a:bodyPr>
          <a:lstStyle/>
          <a:p>
            <a:r>
              <a:rPr lang="en-US" b="1" dirty="0"/>
              <a:t>Family living expenses, by category</a:t>
            </a:r>
            <a:br>
              <a:rPr lang="en-US" b="1" dirty="0"/>
            </a:br>
            <a:r>
              <a:rPr lang="en-US" sz="2200" b="1" dirty="0"/>
              <a:t>Average household:  average expense, low, high, % difference over 2004-2015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6332056"/>
              </p:ext>
            </p:extLst>
          </p:nvPr>
        </p:nvGraphicFramePr>
        <p:xfrm>
          <a:off x="2152650" y="2087068"/>
          <a:ext cx="7886700" cy="2720340"/>
        </p:xfrm>
        <a:graphic>
          <a:graphicData uri="http://schemas.openxmlformats.org/drawingml/2006/table">
            <a:tbl>
              <a:tblPr firstRow="1" bandRow="1">
                <a:tableStyleId>{F5AB1C69-6EDB-4FF4-983F-18BD219EF322}</a:tableStyleId>
              </a:tblPr>
              <a:tblGrid>
                <a:gridCol w="2905319">
                  <a:extLst>
                    <a:ext uri="{9D8B030D-6E8A-4147-A177-3AD203B41FA5}">
                      <a16:colId xmlns:a16="http://schemas.microsoft.com/office/drawing/2014/main" val="3266134460"/>
                    </a:ext>
                  </a:extLst>
                </a:gridCol>
                <a:gridCol w="1224643">
                  <a:extLst>
                    <a:ext uri="{9D8B030D-6E8A-4147-A177-3AD203B41FA5}">
                      <a16:colId xmlns:a16="http://schemas.microsoft.com/office/drawing/2014/main" val="835316133"/>
                    </a:ext>
                  </a:extLst>
                </a:gridCol>
                <a:gridCol w="1259633">
                  <a:extLst>
                    <a:ext uri="{9D8B030D-6E8A-4147-A177-3AD203B41FA5}">
                      <a16:colId xmlns:a16="http://schemas.microsoft.com/office/drawing/2014/main" val="1996452146"/>
                    </a:ext>
                  </a:extLst>
                </a:gridCol>
                <a:gridCol w="1119673">
                  <a:extLst>
                    <a:ext uri="{9D8B030D-6E8A-4147-A177-3AD203B41FA5}">
                      <a16:colId xmlns:a16="http://schemas.microsoft.com/office/drawing/2014/main" val="102735216"/>
                    </a:ext>
                  </a:extLst>
                </a:gridCol>
                <a:gridCol w="1377432">
                  <a:extLst>
                    <a:ext uri="{9D8B030D-6E8A-4147-A177-3AD203B41FA5}">
                      <a16:colId xmlns:a16="http://schemas.microsoft.com/office/drawing/2014/main" val="2493386191"/>
                    </a:ext>
                  </a:extLst>
                </a:gridCol>
              </a:tblGrid>
              <a:tr h="480060">
                <a:tc>
                  <a:txBody>
                    <a:bodyPr/>
                    <a:lstStyle/>
                    <a:p>
                      <a:pPr algn="ctr"/>
                      <a:endParaRPr lang="en-US" sz="1400" dirty="0"/>
                    </a:p>
                    <a:p>
                      <a:pPr algn="ctr"/>
                      <a:r>
                        <a:rPr lang="en-US" sz="1400" dirty="0"/>
                        <a:t>Expense Category</a:t>
                      </a:r>
                    </a:p>
                  </a:txBody>
                  <a:tcPr marL="68580" marR="68580" marT="34290" marB="34290"/>
                </a:tc>
                <a:tc>
                  <a:txBody>
                    <a:bodyPr/>
                    <a:lstStyle/>
                    <a:p>
                      <a:pPr algn="ctr"/>
                      <a:endParaRPr lang="en-US" sz="1400" dirty="0"/>
                    </a:p>
                    <a:p>
                      <a:pPr algn="ctr"/>
                      <a:r>
                        <a:rPr lang="en-US" sz="1400" dirty="0"/>
                        <a:t>Average</a:t>
                      </a:r>
                    </a:p>
                  </a:txBody>
                  <a:tcPr marL="68580" marR="68580" marT="34290" marB="34290"/>
                </a:tc>
                <a:tc>
                  <a:txBody>
                    <a:bodyPr/>
                    <a:lstStyle/>
                    <a:p>
                      <a:pPr algn="ctr"/>
                      <a:endParaRPr lang="en-US" sz="1400" dirty="0"/>
                    </a:p>
                    <a:p>
                      <a:pPr algn="ctr"/>
                      <a:r>
                        <a:rPr lang="en-US" sz="1400" dirty="0"/>
                        <a:t>Lowest</a:t>
                      </a:r>
                    </a:p>
                  </a:txBody>
                  <a:tcPr marL="68580" marR="68580" marT="34290" marB="34290"/>
                </a:tc>
                <a:tc>
                  <a:txBody>
                    <a:bodyPr/>
                    <a:lstStyle/>
                    <a:p>
                      <a:pPr algn="ctr"/>
                      <a:endParaRPr lang="en-US" sz="1400" dirty="0"/>
                    </a:p>
                    <a:p>
                      <a:pPr algn="ctr"/>
                      <a:r>
                        <a:rPr lang="en-US" sz="1400" dirty="0"/>
                        <a:t>Highest</a:t>
                      </a:r>
                    </a:p>
                  </a:txBody>
                  <a:tcPr marL="68580" marR="68580" marT="34290" marB="34290"/>
                </a:tc>
                <a:tc>
                  <a:txBody>
                    <a:bodyPr/>
                    <a:lstStyle/>
                    <a:p>
                      <a:pPr algn="ctr"/>
                      <a:r>
                        <a:rPr lang="en-US" sz="1400" dirty="0"/>
                        <a:t>% difference, </a:t>
                      </a:r>
                    </a:p>
                    <a:p>
                      <a:pPr algn="ctr"/>
                      <a:r>
                        <a:rPr lang="en-US" sz="1400" dirty="0"/>
                        <a:t>Low to High</a:t>
                      </a:r>
                    </a:p>
                  </a:txBody>
                  <a:tcPr marL="68580" marR="68580" marT="34290" marB="34290"/>
                </a:tc>
                <a:extLst>
                  <a:ext uri="{0D108BD9-81ED-4DB2-BD59-A6C34878D82A}">
                    <a16:rowId xmlns:a16="http://schemas.microsoft.com/office/drawing/2014/main" val="4131363657"/>
                  </a:ext>
                </a:extLst>
              </a:tr>
              <a:tr h="278130">
                <a:tc>
                  <a:txBody>
                    <a:bodyPr/>
                    <a:lstStyle/>
                    <a:p>
                      <a:pPr algn="l" fontAlgn="b"/>
                      <a:r>
                        <a:rPr lang="en-US" sz="1500" u="none" strike="noStrike" dirty="0">
                          <a:effectLst/>
                        </a:rPr>
                        <a:t>Auto Expense</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2,511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2,023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3,198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58.1%</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712499115"/>
                  </a:ext>
                </a:extLst>
              </a:tr>
              <a:tr h="278130">
                <a:tc>
                  <a:txBody>
                    <a:bodyPr/>
                    <a:lstStyle/>
                    <a:p>
                      <a:pPr algn="l" fontAlgn="b"/>
                      <a:r>
                        <a:rPr lang="en-US" sz="1500" u="none" strike="noStrike" dirty="0">
                          <a:effectLst/>
                        </a:rPr>
                        <a:t>Utilities - Telephone</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2,255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1,800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2,583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43.5%</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31184947"/>
                  </a:ext>
                </a:extLst>
              </a:tr>
              <a:tr h="278130">
                <a:tc>
                  <a:txBody>
                    <a:bodyPr/>
                    <a:lstStyle/>
                    <a:p>
                      <a:pPr algn="l" fontAlgn="b"/>
                      <a:r>
                        <a:rPr lang="en-US" sz="1500" u="none" strike="noStrike" dirty="0">
                          <a:effectLst/>
                        </a:rPr>
                        <a:t>Clothing</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1,717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1,428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2,000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40.1%</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85917150"/>
                  </a:ext>
                </a:extLst>
              </a:tr>
              <a:tr h="278130">
                <a:tc>
                  <a:txBody>
                    <a:bodyPr/>
                    <a:lstStyle/>
                    <a:p>
                      <a:pPr algn="l" fontAlgn="b"/>
                      <a:r>
                        <a:rPr lang="en-US" sz="1500" b="1" u="none" strike="noStrike" dirty="0">
                          <a:effectLst/>
                        </a:rPr>
                        <a:t>Furniture - Equipment</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1,520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1,045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1,913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83.1%</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44556917"/>
                  </a:ext>
                </a:extLst>
              </a:tr>
              <a:tr h="278130">
                <a:tc>
                  <a:txBody>
                    <a:bodyPr/>
                    <a:lstStyle/>
                    <a:p>
                      <a:pPr algn="l" fontAlgn="b"/>
                      <a:r>
                        <a:rPr lang="en-US" sz="1500" u="none" strike="noStrike" dirty="0">
                          <a:effectLst/>
                        </a:rPr>
                        <a:t>Education</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1,512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1,181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1,752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48.3%</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44170713"/>
                  </a:ext>
                </a:extLst>
              </a:tr>
              <a:tr h="278130">
                <a:tc>
                  <a:txBody>
                    <a:bodyPr/>
                    <a:lstStyle/>
                    <a:p>
                      <a:pPr algn="l" fontAlgn="b"/>
                      <a:r>
                        <a:rPr lang="en-US" sz="1500" b="1" u="none" strike="noStrike" dirty="0">
                          <a:effectLst/>
                        </a:rPr>
                        <a:t>Bank Interest</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554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363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698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92.3%</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5656886"/>
                  </a:ext>
                </a:extLst>
              </a:tr>
              <a:tr h="278130">
                <a:tc>
                  <a:txBody>
                    <a:bodyPr/>
                    <a:lstStyle/>
                    <a:p>
                      <a:pPr algn="l" fontAlgn="b"/>
                      <a:r>
                        <a:rPr lang="en-US" sz="1500" b="1" u="none" strike="noStrike" dirty="0">
                          <a:effectLst/>
                        </a:rPr>
                        <a:t>Miscellaneous Expense</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547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328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1,066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225.0%</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54371301"/>
                  </a:ext>
                </a:extLst>
              </a:tr>
              <a:tr h="278130">
                <a:tc>
                  <a:txBody>
                    <a:bodyPr/>
                    <a:lstStyle/>
                    <a:p>
                      <a:pPr algn="l" fontAlgn="b"/>
                      <a:r>
                        <a:rPr lang="en-US" sz="1500" b="1" u="none" strike="noStrike" dirty="0">
                          <a:effectLst/>
                        </a:rPr>
                        <a:t>Child Care</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340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192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500" u="none" strike="noStrike" dirty="0">
                          <a:effectLst/>
                        </a:rPr>
                        <a:t> $            652 </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239.6%</a:t>
                      </a:r>
                      <a:endParaRPr lang="en-US" sz="1500" b="1" i="0" u="none" strike="noStrike" dirty="0">
                        <a:solidFill>
                          <a:schemeClr val="tx1"/>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74746487"/>
                  </a:ext>
                </a:extLst>
              </a:tr>
            </a:tbl>
          </a:graphicData>
        </a:graphic>
      </p:graphicFrame>
      <p:sp>
        <p:nvSpPr>
          <p:cNvPr id="5" name="TextBox 1"/>
          <p:cNvSpPr txBox="1"/>
          <p:nvPr/>
        </p:nvSpPr>
        <p:spPr>
          <a:xfrm>
            <a:off x="6483974" y="5060096"/>
            <a:ext cx="3601616" cy="40580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t>(versus overall family living increase of </a:t>
            </a:r>
            <a:r>
              <a:rPr lang="en-US" sz="1500" b="1" dirty="0"/>
              <a:t>77%</a:t>
            </a:r>
            <a:r>
              <a:rPr lang="en-US" sz="1500" dirty="0"/>
              <a:t>)</a:t>
            </a:r>
          </a:p>
        </p:txBody>
      </p:sp>
      <p:sp>
        <p:nvSpPr>
          <p:cNvPr id="6" name="TextBox 5"/>
          <p:cNvSpPr txBox="1"/>
          <p:nvPr/>
        </p:nvSpPr>
        <p:spPr>
          <a:xfrm>
            <a:off x="1593981" y="5112959"/>
            <a:ext cx="4889993" cy="300082"/>
          </a:xfrm>
          <a:prstGeom prst="rect">
            <a:avLst/>
          </a:prstGeom>
          <a:noFill/>
        </p:spPr>
        <p:txBody>
          <a:bodyPr wrap="none" rtlCol="0">
            <a:spAutoFit/>
          </a:bodyPr>
          <a:lstStyle/>
          <a:p>
            <a:r>
              <a:rPr lang="en-US" sz="1350" dirty="0"/>
              <a:t>Source:  KFMA annual reports of family income and living expenses</a:t>
            </a:r>
          </a:p>
        </p:txBody>
      </p:sp>
    </p:spTree>
    <p:extLst>
      <p:ext uri="{BB962C8B-B14F-4D97-AF65-F5344CB8AC3E}">
        <p14:creationId xmlns:p14="http://schemas.microsoft.com/office/powerpoint/2010/main" val="344651863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endParaRPr lang="en-US" dirty="0"/>
          </a:p>
        </p:txBody>
      </p:sp>
      <p:pic>
        <p:nvPicPr>
          <p:cNvPr id="44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1" y="0"/>
            <a:ext cx="595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90955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948" y="651443"/>
            <a:ext cx="8229600" cy="1143000"/>
          </a:xfrm>
        </p:spPr>
        <p:txBody>
          <a:bodyPr>
            <a:normAutofit/>
          </a:bodyPr>
          <a:lstStyle/>
          <a:p>
            <a:r>
              <a:rPr lang="en-US" sz="3600" b="1" dirty="0"/>
              <a:t>Some households already in deep water:</a:t>
            </a:r>
            <a:br>
              <a:rPr lang="en-US" sz="3600" b="1" dirty="0"/>
            </a:br>
            <a:r>
              <a:rPr lang="en-US" sz="2700" b="1" dirty="0"/>
              <a:t>KFMA 2015 net farm income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3069853"/>
              </p:ext>
            </p:extLst>
          </p:nvPr>
        </p:nvGraphicFramePr>
        <p:xfrm>
          <a:off x="3705226" y="2000575"/>
          <a:ext cx="4781551" cy="3339986"/>
        </p:xfrm>
        <a:graphic>
          <a:graphicData uri="http://schemas.openxmlformats.org/drawingml/2006/table">
            <a:tbl>
              <a:tblPr firstRow="1" bandRow="1">
                <a:tableStyleId>{F5AB1C69-6EDB-4FF4-983F-18BD219EF322}</a:tableStyleId>
              </a:tblPr>
              <a:tblGrid>
                <a:gridCol w="3363695">
                  <a:extLst>
                    <a:ext uri="{9D8B030D-6E8A-4147-A177-3AD203B41FA5}">
                      <a16:colId xmlns:a16="http://schemas.microsoft.com/office/drawing/2014/main" val="3266134460"/>
                    </a:ext>
                  </a:extLst>
                </a:gridCol>
                <a:gridCol w="1417856">
                  <a:extLst>
                    <a:ext uri="{9D8B030D-6E8A-4147-A177-3AD203B41FA5}">
                      <a16:colId xmlns:a16="http://schemas.microsoft.com/office/drawing/2014/main" val="835316133"/>
                    </a:ext>
                  </a:extLst>
                </a:gridCol>
              </a:tblGrid>
              <a:tr h="862466">
                <a:tc>
                  <a:txBody>
                    <a:bodyPr/>
                    <a:lstStyle/>
                    <a:p>
                      <a:pPr algn="ctr"/>
                      <a:endParaRPr lang="en-US" sz="1400" dirty="0"/>
                    </a:p>
                    <a:p>
                      <a:pPr algn="ctr"/>
                      <a:r>
                        <a:rPr lang="en-US" sz="2400" dirty="0"/>
                        <a:t>Net Income Range</a:t>
                      </a:r>
                    </a:p>
                  </a:txBody>
                  <a:tcPr marL="68580" marR="68580" marT="34290" marB="34290"/>
                </a:tc>
                <a:tc>
                  <a:txBody>
                    <a:bodyPr/>
                    <a:lstStyle/>
                    <a:p>
                      <a:pPr algn="ctr"/>
                      <a:endParaRPr lang="en-US" sz="1400" dirty="0"/>
                    </a:p>
                    <a:p>
                      <a:pPr algn="ctr"/>
                      <a:r>
                        <a:rPr lang="en-US" sz="2000" dirty="0"/>
                        <a:t>%</a:t>
                      </a:r>
                      <a:r>
                        <a:rPr lang="en-US" sz="2000" baseline="0" dirty="0"/>
                        <a:t> of</a:t>
                      </a:r>
                    </a:p>
                    <a:p>
                      <a:pPr algn="ctr"/>
                      <a:r>
                        <a:rPr lang="en-US" sz="2000" baseline="0" dirty="0"/>
                        <a:t>Farms</a:t>
                      </a:r>
                      <a:endParaRPr lang="en-US" sz="2000" dirty="0"/>
                    </a:p>
                  </a:txBody>
                  <a:tcPr marL="68580" marR="68580" marT="34290" marB="34290"/>
                </a:tc>
                <a:extLst>
                  <a:ext uri="{0D108BD9-81ED-4DB2-BD59-A6C34878D82A}">
                    <a16:rowId xmlns:a16="http://schemas.microsoft.com/office/drawing/2014/main" val="4131363657"/>
                  </a:ext>
                </a:extLst>
              </a:tr>
              <a:tr h="349778">
                <a:tc>
                  <a:txBody>
                    <a:bodyPr/>
                    <a:lstStyle/>
                    <a:p>
                      <a:pPr algn="l" fontAlgn="b"/>
                      <a:r>
                        <a:rPr lang="en-US" sz="1500" u="none" strike="noStrike" dirty="0">
                          <a:effectLst/>
                        </a:rPr>
                        <a:t>Over $300K</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2.77</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712499115"/>
                  </a:ext>
                </a:extLst>
              </a:tr>
              <a:tr h="349778">
                <a:tc>
                  <a:txBody>
                    <a:bodyPr/>
                    <a:lstStyle/>
                    <a:p>
                      <a:pPr algn="l" fontAlgn="b"/>
                      <a:r>
                        <a:rPr lang="en-US" sz="1500" u="none" strike="noStrike" dirty="0">
                          <a:effectLst/>
                        </a:rPr>
                        <a:t>$200K to $300K</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3.45</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31184947"/>
                  </a:ext>
                </a:extLst>
              </a:tr>
              <a:tr h="349778">
                <a:tc>
                  <a:txBody>
                    <a:bodyPr/>
                    <a:lstStyle/>
                    <a:p>
                      <a:pPr algn="l" fontAlgn="b"/>
                      <a:r>
                        <a:rPr lang="en-US" sz="1500" u="none" strike="noStrike" dirty="0">
                          <a:effectLst/>
                        </a:rPr>
                        <a:t>$100K to $200K</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10.09</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85917150"/>
                  </a:ext>
                </a:extLst>
              </a:tr>
              <a:tr h="349778">
                <a:tc>
                  <a:txBody>
                    <a:bodyPr/>
                    <a:lstStyle/>
                    <a:p>
                      <a:pPr algn="l" fontAlgn="b"/>
                      <a:r>
                        <a:rPr lang="en-US" sz="1500" u="none" strike="noStrike" dirty="0">
                          <a:effectLst/>
                        </a:rPr>
                        <a:t>$50</a:t>
                      </a:r>
                      <a:r>
                        <a:rPr lang="en-US" sz="1500" u="none" strike="noStrike" baseline="0" dirty="0">
                          <a:effectLst/>
                        </a:rPr>
                        <a:t>K to $100K</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14.58</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44556917"/>
                  </a:ext>
                </a:extLst>
              </a:tr>
              <a:tr h="349778">
                <a:tc>
                  <a:txBody>
                    <a:bodyPr/>
                    <a:lstStyle/>
                    <a:p>
                      <a:pPr algn="l" fontAlgn="b"/>
                      <a:r>
                        <a:rPr lang="en-US" sz="1500" u="none" strike="noStrike" dirty="0">
                          <a:effectLst/>
                        </a:rPr>
                        <a:t>$0 to $50K</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u="none" strike="noStrike" dirty="0">
                          <a:effectLst/>
                        </a:rPr>
                        <a:t>24.68</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44170713"/>
                  </a:ext>
                </a:extLst>
              </a:tr>
              <a:tr h="349778">
                <a:tc>
                  <a:txBody>
                    <a:bodyPr/>
                    <a:lstStyle/>
                    <a:p>
                      <a:pPr algn="l" fontAlgn="b"/>
                      <a:r>
                        <a:rPr lang="en-US" sz="1500" b="1" u="none" strike="noStrike" dirty="0">
                          <a:effectLst/>
                        </a:rPr>
                        <a:t>$0 to $50K loss</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21.66</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92915295"/>
                  </a:ext>
                </a:extLst>
              </a:tr>
              <a:tr h="349778">
                <a:tc>
                  <a:txBody>
                    <a:bodyPr/>
                    <a:lstStyle/>
                    <a:p>
                      <a:pPr algn="l" fontAlgn="b"/>
                      <a:r>
                        <a:rPr lang="en-US" sz="1500" b="1" u="none" strike="noStrike" dirty="0">
                          <a:effectLst/>
                        </a:rPr>
                        <a:t>More than $50K loss</a:t>
                      </a:r>
                      <a:endParaRPr lang="en-US" sz="15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1" u="none" strike="noStrike" dirty="0">
                          <a:effectLst/>
                        </a:rPr>
                        <a:t>22.78</a:t>
                      </a:r>
                      <a:endParaRPr lang="en-US" sz="15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5656886"/>
                  </a:ext>
                </a:extLst>
              </a:tr>
            </a:tbl>
          </a:graphicData>
        </a:graphic>
      </p:graphicFrame>
      <p:sp>
        <p:nvSpPr>
          <p:cNvPr id="6" name="TextBox 5"/>
          <p:cNvSpPr txBox="1"/>
          <p:nvPr/>
        </p:nvSpPr>
        <p:spPr>
          <a:xfrm>
            <a:off x="1585792" y="5546693"/>
            <a:ext cx="4510209" cy="300082"/>
          </a:xfrm>
          <a:prstGeom prst="rect">
            <a:avLst/>
          </a:prstGeom>
          <a:noFill/>
        </p:spPr>
        <p:txBody>
          <a:bodyPr wrap="none" rtlCol="0">
            <a:spAutoFit/>
          </a:bodyPr>
          <a:lstStyle/>
          <a:p>
            <a:r>
              <a:rPr lang="en-US" sz="1350" dirty="0"/>
              <a:t>Source:  KFMA Executive Summary, 2015 </a:t>
            </a:r>
            <a:r>
              <a:rPr lang="en-US" sz="1350" i="1" dirty="0"/>
              <a:t>PROFITLINK</a:t>
            </a:r>
            <a:r>
              <a:rPr lang="en-US" sz="1350" dirty="0"/>
              <a:t> Analysis</a:t>
            </a:r>
          </a:p>
        </p:txBody>
      </p:sp>
      <p:sp>
        <p:nvSpPr>
          <p:cNvPr id="3" name="TextBox 2"/>
          <p:cNvSpPr txBox="1"/>
          <p:nvPr/>
        </p:nvSpPr>
        <p:spPr>
          <a:xfrm>
            <a:off x="7017848" y="5396964"/>
            <a:ext cx="1468928" cy="300082"/>
          </a:xfrm>
          <a:prstGeom prst="rect">
            <a:avLst/>
          </a:prstGeom>
          <a:noFill/>
        </p:spPr>
        <p:txBody>
          <a:bodyPr wrap="none" rtlCol="0">
            <a:spAutoFit/>
          </a:bodyPr>
          <a:lstStyle/>
          <a:p>
            <a:r>
              <a:rPr lang="en-US" sz="1350" b="1" dirty="0"/>
              <a:t>(44.44% negative)</a:t>
            </a:r>
          </a:p>
        </p:txBody>
      </p:sp>
    </p:spTree>
    <p:extLst>
      <p:ext uri="{BB962C8B-B14F-4D97-AF65-F5344CB8AC3E}">
        <p14:creationId xmlns:p14="http://schemas.microsoft.com/office/powerpoint/2010/main" val="12055326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8189"/>
            <a:ext cx="8229600" cy="1143000"/>
          </a:xfrm>
        </p:spPr>
        <p:txBody>
          <a:bodyPr/>
          <a:lstStyle/>
          <a:p>
            <a:r>
              <a:rPr lang="en-US" b="1" dirty="0"/>
              <a:t>Getting a handle on HH spending</a:t>
            </a:r>
          </a:p>
        </p:txBody>
      </p:sp>
      <p:sp>
        <p:nvSpPr>
          <p:cNvPr id="3" name="Content Placeholder 2"/>
          <p:cNvSpPr>
            <a:spLocks noGrp="1"/>
          </p:cNvSpPr>
          <p:nvPr>
            <p:ph idx="1"/>
          </p:nvPr>
        </p:nvSpPr>
        <p:spPr>
          <a:xfrm>
            <a:off x="1981200" y="2155307"/>
            <a:ext cx="8229600" cy="4525963"/>
          </a:xfrm>
        </p:spPr>
        <p:txBody>
          <a:bodyPr/>
          <a:lstStyle/>
          <a:p>
            <a:r>
              <a:rPr lang="en-US" dirty="0"/>
              <a:t>Better records!</a:t>
            </a:r>
          </a:p>
          <a:p>
            <a:pPr lvl="2"/>
            <a:r>
              <a:rPr lang="en-US" dirty="0"/>
              <a:t>Gives us </a:t>
            </a:r>
            <a:r>
              <a:rPr lang="en-US" u="sng" dirty="0"/>
              <a:t>more information</a:t>
            </a:r>
            <a:r>
              <a:rPr lang="en-US" dirty="0"/>
              <a:t> on our actual spending</a:t>
            </a:r>
          </a:p>
          <a:p>
            <a:pPr lvl="2"/>
            <a:r>
              <a:rPr lang="en-US" dirty="0"/>
              <a:t>Better able to identify </a:t>
            </a:r>
            <a:r>
              <a:rPr lang="en-US" u="sng" dirty="0"/>
              <a:t>which expenses</a:t>
            </a:r>
            <a:r>
              <a:rPr lang="en-US" dirty="0"/>
              <a:t> to change, and </a:t>
            </a:r>
            <a:r>
              <a:rPr lang="en-US" u="sng" dirty="0"/>
              <a:t>how much</a:t>
            </a:r>
            <a:r>
              <a:rPr lang="en-US" dirty="0"/>
              <a:t> change might be possible</a:t>
            </a:r>
          </a:p>
          <a:p>
            <a:pPr lvl="2"/>
            <a:r>
              <a:rPr lang="en-US" dirty="0"/>
              <a:t>Software like </a:t>
            </a:r>
            <a:r>
              <a:rPr lang="en-US" b="1" dirty="0"/>
              <a:t>Quicken</a:t>
            </a:r>
            <a:r>
              <a:rPr lang="en-US" dirty="0"/>
              <a:t> is inexpensive and relatively easy to use</a:t>
            </a:r>
          </a:p>
        </p:txBody>
      </p:sp>
    </p:spTree>
    <p:extLst>
      <p:ext uri="{BB962C8B-B14F-4D97-AF65-F5344CB8AC3E}">
        <p14:creationId xmlns:p14="http://schemas.microsoft.com/office/powerpoint/2010/main" val="176598587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63909"/>
            <a:ext cx="8229600" cy="1143000"/>
          </a:xfrm>
        </p:spPr>
        <p:txBody>
          <a:bodyPr/>
          <a:lstStyle/>
          <a:p>
            <a:r>
              <a:rPr lang="en-US" b="1" dirty="0"/>
              <a:t>Household budgeting tools</a:t>
            </a:r>
          </a:p>
        </p:txBody>
      </p:sp>
      <p:sp>
        <p:nvSpPr>
          <p:cNvPr id="3" name="Content Placeholder 2"/>
          <p:cNvSpPr>
            <a:spLocks noGrp="1"/>
          </p:cNvSpPr>
          <p:nvPr>
            <p:ph idx="1"/>
          </p:nvPr>
        </p:nvSpPr>
        <p:spPr>
          <a:xfrm>
            <a:off x="149665" y="1816461"/>
            <a:ext cx="11892670" cy="4260490"/>
          </a:xfrm>
        </p:spPr>
        <p:txBody>
          <a:bodyPr>
            <a:normAutofit lnSpcReduction="10000"/>
          </a:bodyPr>
          <a:lstStyle/>
          <a:p>
            <a:r>
              <a:rPr lang="en-US" dirty="0"/>
              <a:t>Lots of resources available from extension</a:t>
            </a:r>
            <a:endParaRPr lang="en-US" i="1" dirty="0"/>
          </a:p>
          <a:p>
            <a:pPr lvl="1"/>
            <a:endParaRPr lang="en-US" dirty="0"/>
          </a:p>
          <a:p>
            <a:pPr lvl="1"/>
            <a:r>
              <a:rPr lang="en-US" dirty="0"/>
              <a:t>KSU:  </a:t>
            </a:r>
            <a:r>
              <a:rPr lang="en-US" i="1" dirty="0"/>
              <a:t>Spend Some, Save Some, Share Some: Family Budgeting </a:t>
            </a:r>
            <a:r>
              <a:rPr lang="en-US" dirty="0"/>
              <a:t>fact sheet (MF3306) and leader’s guide (MF3307) </a:t>
            </a:r>
          </a:p>
          <a:p>
            <a:pPr lvl="1"/>
            <a:endParaRPr lang="en-US" sz="2000" dirty="0"/>
          </a:p>
          <a:p>
            <a:pPr lvl="1"/>
            <a:r>
              <a:rPr lang="en-US" dirty="0"/>
              <a:t>Iowa State:  “</a:t>
            </a:r>
            <a:r>
              <a:rPr lang="en-US" i="1" dirty="0"/>
              <a:t>Managing Farm Family Finances</a:t>
            </a:r>
            <a:r>
              <a:rPr lang="en-US" dirty="0"/>
              <a:t>,” C3-51, </a:t>
            </a:r>
            <a:r>
              <a:rPr lang="en-US" sz="2000" dirty="0">
                <a:hlinkClick r:id="rId3"/>
              </a:rPr>
              <a:t>https://www.extension.iastate.edu/agdm/wholefarm/pdf/c3-51.pdf</a:t>
            </a:r>
            <a:endParaRPr lang="en-US" sz="2000" dirty="0"/>
          </a:p>
          <a:p>
            <a:pPr lvl="1"/>
            <a:endParaRPr lang="en-US" sz="2000" dirty="0"/>
          </a:p>
          <a:p>
            <a:pPr lvl="1"/>
            <a:r>
              <a:rPr lang="en-US" dirty="0"/>
              <a:t>Minnesota:  “</a:t>
            </a:r>
            <a:r>
              <a:rPr lang="en-US" i="1" dirty="0"/>
              <a:t>Live Healthy, Live Well</a:t>
            </a:r>
            <a:r>
              <a:rPr lang="en-US" dirty="0"/>
              <a:t>,” </a:t>
            </a:r>
            <a:r>
              <a:rPr lang="en-US" sz="2200" dirty="0">
                <a:hlinkClick r:id="rId4"/>
              </a:rPr>
              <a:t>http://www.extension.umn.edu/family/live-healthy-live-well</a:t>
            </a:r>
            <a:endParaRPr lang="en-US" sz="2200" dirty="0"/>
          </a:p>
          <a:p>
            <a:pPr lvl="2"/>
            <a:r>
              <a:rPr lang="en-US" dirty="0"/>
              <a:t>Healthy Wallets</a:t>
            </a:r>
          </a:p>
          <a:p>
            <a:pPr lvl="2"/>
            <a:r>
              <a:rPr lang="en-US" dirty="0"/>
              <a:t>Healthy Minds / Getting Through Tough Times</a:t>
            </a:r>
          </a:p>
        </p:txBody>
      </p:sp>
    </p:spTree>
    <p:extLst>
      <p:ext uri="{BB962C8B-B14F-4D97-AF65-F5344CB8AC3E}">
        <p14:creationId xmlns:p14="http://schemas.microsoft.com/office/powerpoint/2010/main" val="384206703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1" y="1"/>
            <a:ext cx="9144000" cy="6858000"/>
          </a:xfrm>
          <a:prstGeom prst="rect">
            <a:avLst/>
          </a:prstGeom>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5211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1" y="0"/>
            <a:ext cx="9144000" cy="6858000"/>
          </a:xfrm>
          <a:prstGeom prst="rect">
            <a:avLst/>
          </a:prstGeom>
        </p:spPr>
      </p:pic>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4551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Value Effects</a:t>
            </a:r>
            <a:endParaRPr lang="en-US" dirty="0"/>
          </a:p>
        </p:txBody>
      </p:sp>
      <p:sp>
        <p:nvSpPr>
          <p:cNvPr id="8" name="Content Placeholder 7"/>
          <p:cNvSpPr>
            <a:spLocks noGrp="1"/>
          </p:cNvSpPr>
          <p:nvPr>
            <p:ph idx="1"/>
          </p:nvPr>
        </p:nvSpPr>
        <p:spPr>
          <a:xfrm>
            <a:off x="1828800" y="1828801"/>
            <a:ext cx="8839200" cy="4297363"/>
          </a:xfrm>
        </p:spPr>
        <p:txBody>
          <a:bodyPr/>
          <a:lstStyle/>
          <a:p>
            <a:r>
              <a:rPr lang="en-US" dirty="0"/>
              <a:t>The long-run multiplier is 21.71 or an implied capitalization rate of 4.61%</a:t>
            </a:r>
          </a:p>
          <a:p>
            <a:pPr lvl="1"/>
            <a:r>
              <a:rPr lang="en-US" dirty="0"/>
              <a:t>Long-run elasticity is 96.9%</a:t>
            </a:r>
          </a:p>
          <a:p>
            <a:r>
              <a:rPr lang="en-US" dirty="0"/>
              <a:t>At a net farm income per acre of $46, the projected long-run Kansas land price is $999, a decline of about 50%</a:t>
            </a:r>
          </a:p>
        </p:txBody>
      </p:sp>
    </p:spTree>
    <p:extLst>
      <p:ext uri="{BB962C8B-B14F-4D97-AF65-F5344CB8AC3E}">
        <p14:creationId xmlns:p14="http://schemas.microsoft.com/office/powerpoint/2010/main" val="28191482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Closing observations….</a:t>
            </a:r>
          </a:p>
        </p:txBody>
      </p:sp>
      <p:sp>
        <p:nvSpPr>
          <p:cNvPr id="3" name="Content Placeholder 2"/>
          <p:cNvSpPr>
            <a:spLocks noGrp="1"/>
          </p:cNvSpPr>
          <p:nvPr>
            <p:ph idx="1"/>
          </p:nvPr>
        </p:nvSpPr>
        <p:spPr>
          <a:xfrm>
            <a:off x="1752600" y="2000251"/>
            <a:ext cx="8686800" cy="4525963"/>
          </a:xfrm>
        </p:spPr>
        <p:txBody>
          <a:bodyPr>
            <a:normAutofit/>
          </a:bodyPr>
          <a:lstStyle/>
          <a:p>
            <a:r>
              <a:rPr lang="en-US" dirty="0"/>
              <a:t>Farm income is down, and family living expenses will have to be cut for many farm households</a:t>
            </a:r>
          </a:p>
          <a:p>
            <a:endParaRPr lang="en-US" dirty="0"/>
          </a:p>
          <a:p>
            <a:r>
              <a:rPr lang="en-US" dirty="0"/>
              <a:t>Categories where spending may be reduced? Some good candidates:</a:t>
            </a:r>
          </a:p>
          <a:p>
            <a:pPr lvl="2"/>
            <a:r>
              <a:rPr lang="en-US" dirty="0"/>
              <a:t>Personal / recreation			• Gifts</a:t>
            </a:r>
          </a:p>
          <a:p>
            <a:pPr lvl="2"/>
            <a:r>
              <a:rPr lang="en-US" dirty="0"/>
              <a:t>Household operations 			• Furniture &amp; equipment </a:t>
            </a:r>
          </a:p>
          <a:p>
            <a:pPr lvl="2"/>
            <a:r>
              <a:rPr lang="en-US" dirty="0"/>
              <a:t>House upkeep &amp; repairs			• Contributions</a:t>
            </a:r>
          </a:p>
          <a:p>
            <a:endParaRPr lang="en-US" dirty="0"/>
          </a:p>
        </p:txBody>
      </p:sp>
    </p:spTree>
    <p:extLst>
      <p:ext uri="{BB962C8B-B14F-4D97-AF65-F5344CB8AC3E}">
        <p14:creationId xmlns:p14="http://schemas.microsoft.com/office/powerpoint/2010/main" val="274015618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Closing observations….</a:t>
            </a:r>
          </a:p>
        </p:txBody>
      </p:sp>
      <p:sp>
        <p:nvSpPr>
          <p:cNvPr id="3" name="Content Placeholder 2"/>
          <p:cNvSpPr>
            <a:spLocks noGrp="1"/>
          </p:cNvSpPr>
          <p:nvPr>
            <p:ph idx="1"/>
          </p:nvPr>
        </p:nvSpPr>
        <p:spPr>
          <a:xfrm>
            <a:off x="1114425" y="1926079"/>
            <a:ext cx="9963150" cy="3941322"/>
          </a:xfrm>
        </p:spPr>
        <p:txBody>
          <a:bodyPr>
            <a:normAutofit/>
          </a:bodyPr>
          <a:lstStyle/>
          <a:p>
            <a:r>
              <a:rPr lang="en-US" dirty="0"/>
              <a:t>Better records:  </a:t>
            </a:r>
            <a:r>
              <a:rPr lang="en-US" u="sng" dirty="0"/>
              <a:t>where</a:t>
            </a:r>
            <a:r>
              <a:rPr lang="en-US" dirty="0"/>
              <a:t> cuts are possible, </a:t>
            </a:r>
            <a:r>
              <a:rPr lang="en-US" u="sng" dirty="0"/>
              <a:t>how much</a:t>
            </a:r>
            <a:r>
              <a:rPr lang="en-US" dirty="0"/>
              <a:t> might be saved</a:t>
            </a:r>
          </a:p>
          <a:p>
            <a:endParaRPr lang="en-US" dirty="0"/>
          </a:p>
          <a:p>
            <a:r>
              <a:rPr lang="en-US" dirty="0"/>
              <a:t>Time for HH budget review; defer some spending</a:t>
            </a:r>
          </a:p>
          <a:p>
            <a:endParaRPr lang="en-US" dirty="0"/>
          </a:p>
          <a:p>
            <a:r>
              <a:rPr lang="en-US" dirty="0"/>
              <a:t>Cutting household expenses will not be sufficient for some families</a:t>
            </a:r>
          </a:p>
          <a:p>
            <a:pPr lvl="2"/>
            <a:r>
              <a:rPr lang="en-US" dirty="0"/>
              <a:t>Will have to draw upon savings or other resources to cover a share of family living expenses</a:t>
            </a:r>
          </a:p>
          <a:p>
            <a:endParaRPr lang="en-US" dirty="0"/>
          </a:p>
        </p:txBody>
      </p:sp>
    </p:spTree>
    <p:extLst>
      <p:ext uri="{BB962C8B-B14F-4D97-AF65-F5344CB8AC3E}">
        <p14:creationId xmlns:p14="http://schemas.microsoft.com/office/powerpoint/2010/main" val="369462367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60562" y="2912778"/>
            <a:ext cx="8229600" cy="164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Arial" charset="0"/>
              </a:defRPr>
            </a:lvl2pPr>
            <a:lvl3pPr algn="l" rtl="0" eaLnBrk="0" fontAlgn="base" hangingPunct="0">
              <a:spcBef>
                <a:spcPct val="0"/>
              </a:spcBef>
              <a:spcAft>
                <a:spcPct val="0"/>
              </a:spcAft>
              <a:defRPr sz="4000" b="1">
                <a:solidFill>
                  <a:schemeClr val="tx1"/>
                </a:solidFill>
                <a:latin typeface="Arial" charset="0"/>
              </a:defRPr>
            </a:lvl3pPr>
            <a:lvl4pPr algn="l" rtl="0" eaLnBrk="0" fontAlgn="base" hangingPunct="0">
              <a:spcBef>
                <a:spcPct val="0"/>
              </a:spcBef>
              <a:spcAft>
                <a:spcPct val="0"/>
              </a:spcAft>
              <a:defRPr sz="4000" b="1">
                <a:solidFill>
                  <a:schemeClr val="tx1"/>
                </a:solidFill>
                <a:latin typeface="Arial" charset="0"/>
              </a:defRPr>
            </a:lvl4pPr>
            <a:lvl5pPr algn="l" rtl="0" eaLnBrk="0" fontAlgn="base" hangingPunct="0">
              <a:spcBef>
                <a:spcPct val="0"/>
              </a:spcBef>
              <a:spcAft>
                <a:spcPct val="0"/>
              </a:spcAft>
              <a:defRPr sz="4000" b="1">
                <a:solidFill>
                  <a:schemeClr val="tx1"/>
                </a:solidFill>
                <a:latin typeface="Arial" charset="0"/>
              </a:defRPr>
            </a:lvl5pPr>
            <a:lvl6pPr marL="457200" algn="l" rtl="0" fontAlgn="base">
              <a:spcBef>
                <a:spcPct val="0"/>
              </a:spcBef>
              <a:spcAft>
                <a:spcPct val="0"/>
              </a:spcAft>
              <a:defRPr sz="4000" b="1">
                <a:solidFill>
                  <a:schemeClr val="tx1"/>
                </a:solidFill>
                <a:latin typeface="Arial" charset="0"/>
              </a:defRPr>
            </a:lvl6pPr>
            <a:lvl7pPr marL="914400" algn="l" rtl="0" fontAlgn="base">
              <a:spcBef>
                <a:spcPct val="0"/>
              </a:spcBef>
              <a:spcAft>
                <a:spcPct val="0"/>
              </a:spcAft>
              <a:defRPr sz="4000" b="1">
                <a:solidFill>
                  <a:schemeClr val="tx1"/>
                </a:solidFill>
                <a:latin typeface="Arial" charset="0"/>
              </a:defRPr>
            </a:lvl7pPr>
            <a:lvl8pPr marL="1371600" algn="l" rtl="0" fontAlgn="base">
              <a:spcBef>
                <a:spcPct val="0"/>
              </a:spcBef>
              <a:spcAft>
                <a:spcPct val="0"/>
              </a:spcAft>
              <a:defRPr sz="4000" b="1">
                <a:solidFill>
                  <a:schemeClr val="tx1"/>
                </a:solidFill>
                <a:latin typeface="Arial" charset="0"/>
              </a:defRPr>
            </a:lvl8pPr>
            <a:lvl9pPr marL="1828800" algn="l" rtl="0" fontAlgn="base">
              <a:spcBef>
                <a:spcPct val="0"/>
              </a:spcBef>
              <a:spcAft>
                <a:spcPct val="0"/>
              </a:spcAft>
              <a:defRPr sz="4000" b="1">
                <a:solidFill>
                  <a:schemeClr val="tx1"/>
                </a:solidFill>
                <a:latin typeface="Arial" charset="0"/>
              </a:defRPr>
            </a:lvl9pPr>
          </a:lstStyle>
          <a:p>
            <a:pPr>
              <a:defRPr/>
            </a:pPr>
            <a:r>
              <a:rPr lang="en-US" altLang="en-US" sz="3300" kern="0" dirty="0"/>
              <a:t>Dr. Monte Vandeveer</a:t>
            </a:r>
          </a:p>
          <a:p>
            <a:pPr>
              <a:defRPr/>
            </a:pPr>
            <a:r>
              <a:rPr lang="en-US" altLang="en-US" sz="2000" kern="0" dirty="0"/>
              <a:t>KSU Extension Agricultural Economist</a:t>
            </a:r>
          </a:p>
          <a:p>
            <a:pPr>
              <a:defRPr/>
            </a:pPr>
            <a:r>
              <a:rPr lang="en-US" sz="2000" kern="0" dirty="0"/>
              <a:t>Email:  </a:t>
            </a:r>
            <a:r>
              <a:rPr lang="en-US" sz="2000" kern="0" dirty="0">
                <a:hlinkClick r:id="rId2"/>
              </a:rPr>
              <a:t>montev@ksu.edu</a:t>
            </a:r>
            <a:endParaRPr lang="en-US" sz="2000" kern="0" dirty="0"/>
          </a:p>
          <a:p>
            <a:pPr>
              <a:defRPr/>
            </a:pPr>
            <a:r>
              <a:rPr lang="en-US" sz="2000" kern="0" dirty="0"/>
              <a:t>Phone:  620-275-91641</a:t>
            </a:r>
          </a:p>
          <a:p>
            <a:pPr>
              <a:defRPr/>
            </a:pPr>
            <a:endParaRPr lang="en-US" altLang="en-US" sz="3300" kern="0" dirty="0"/>
          </a:p>
        </p:txBody>
      </p:sp>
      <p:sp>
        <p:nvSpPr>
          <p:cNvPr id="3" name="TextBox 2"/>
          <p:cNvSpPr txBox="1"/>
          <p:nvPr/>
        </p:nvSpPr>
        <p:spPr>
          <a:xfrm>
            <a:off x="974221" y="0"/>
            <a:ext cx="4583367" cy="1569660"/>
          </a:xfrm>
          <a:prstGeom prst="rect">
            <a:avLst/>
          </a:prstGeom>
          <a:noFill/>
        </p:spPr>
        <p:txBody>
          <a:bodyPr wrap="square" rtlCol="0">
            <a:spAutoFit/>
          </a:bodyPr>
          <a:lstStyle/>
          <a:p>
            <a:r>
              <a:rPr lang="en-US" sz="3200" b="1" dirty="0"/>
              <a:t>Questions?</a:t>
            </a:r>
          </a:p>
          <a:p>
            <a:r>
              <a:rPr lang="en-US" sz="3200" b="1" dirty="0"/>
              <a:t>	Comments?</a:t>
            </a:r>
          </a:p>
          <a:p>
            <a:r>
              <a:rPr lang="en-US" sz="3200" b="1" dirty="0"/>
              <a:t>		Thank you!</a:t>
            </a:r>
          </a:p>
        </p:txBody>
      </p:sp>
      <p:sp>
        <p:nvSpPr>
          <p:cNvPr id="5" name="Rectangle 4"/>
          <p:cNvSpPr/>
          <p:nvPr/>
        </p:nvSpPr>
        <p:spPr>
          <a:xfrm>
            <a:off x="1960563" y="4736208"/>
            <a:ext cx="8105859" cy="923330"/>
          </a:xfrm>
          <a:prstGeom prst="rect">
            <a:avLst/>
          </a:prstGeom>
        </p:spPr>
        <p:txBody>
          <a:bodyPr wrap="square">
            <a:spAutoFit/>
          </a:bodyPr>
          <a:lstStyle/>
          <a:p>
            <a:r>
              <a:rPr lang="en-US" dirty="0"/>
              <a:t>K-State Research and Extension is a statewide network of educators sharing unbiased, research-based information and expertise on issues important to Kansas. K-State Research and Extension is an equal opportunity provider and employer.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738" y="1068375"/>
            <a:ext cx="3313697" cy="3313697"/>
          </a:xfrm>
          <a:prstGeom prst="rect">
            <a:avLst/>
          </a:prstGeom>
        </p:spPr>
      </p:pic>
    </p:spTree>
    <p:extLst>
      <p:ext uri="{BB962C8B-B14F-4D97-AF65-F5344CB8AC3E}">
        <p14:creationId xmlns:p14="http://schemas.microsoft.com/office/powerpoint/2010/main" val="197532362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K-State Resources for Assistance</a:t>
            </a:r>
            <a:endParaRPr lang="en-US" dirty="0"/>
          </a:p>
        </p:txBody>
      </p:sp>
      <p:sp>
        <p:nvSpPr>
          <p:cNvPr id="3" name="Content Placeholder 2"/>
          <p:cNvSpPr>
            <a:spLocks noGrp="1"/>
          </p:cNvSpPr>
          <p:nvPr>
            <p:ph idx="1"/>
          </p:nvPr>
        </p:nvSpPr>
        <p:spPr/>
        <p:txBody>
          <a:bodyPr/>
          <a:lstStyle/>
          <a:p>
            <a:r>
              <a:rPr lang="en-US" dirty="0" smtClean="0"/>
              <a:t>Kansas Agricultural Mediation Center</a:t>
            </a:r>
          </a:p>
          <a:p>
            <a:r>
              <a:rPr lang="en-US" dirty="0" smtClean="0"/>
              <a:t>K-State Farm Analyst Program</a:t>
            </a:r>
          </a:p>
          <a:p>
            <a:r>
              <a:rPr lang="en-US" dirty="0" smtClean="0"/>
              <a:t>Kansas Farm Management Association</a:t>
            </a:r>
          </a:p>
          <a:p>
            <a:pPr marL="0" indent="0">
              <a:buNone/>
            </a:pPr>
            <a:endParaRPr lang="en-US" dirty="0"/>
          </a:p>
          <a:p>
            <a:pPr marL="0" indent="0">
              <a:buNone/>
            </a:pPr>
            <a:r>
              <a:rPr lang="en-US" dirty="0" smtClean="0"/>
              <a:t>Supplemental Publications:</a:t>
            </a:r>
          </a:p>
          <a:p>
            <a:pPr>
              <a:buFont typeface="Wingdings" panose="05000000000000000000" pitchFamily="2" charset="2"/>
              <a:buChar char="Ø"/>
            </a:pPr>
            <a:r>
              <a:rPr lang="en-US" dirty="0" smtClean="0"/>
              <a:t>Enterprise Diversification </a:t>
            </a:r>
          </a:p>
          <a:p>
            <a:pPr>
              <a:buFont typeface="Wingdings" panose="05000000000000000000" pitchFamily="2" charset="2"/>
              <a:buChar char="Ø"/>
            </a:pPr>
            <a:r>
              <a:rPr lang="en-US" dirty="0" smtClean="0"/>
              <a:t>Balance Sheet, Income Statement, Cash Flow, &amp; Financial Ratios</a:t>
            </a:r>
          </a:p>
        </p:txBody>
      </p:sp>
    </p:spTree>
    <p:extLst>
      <p:ext uri="{BB962C8B-B14F-4D97-AF65-F5344CB8AC3E}">
        <p14:creationId xmlns:p14="http://schemas.microsoft.com/office/powerpoint/2010/main" val="7758849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474" y="133350"/>
            <a:ext cx="2934955" cy="6619875"/>
          </a:xfr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904" y="133350"/>
            <a:ext cx="8836189" cy="6619875"/>
          </a:xfrm>
          <a:prstGeom prst="rect">
            <a:avLst/>
          </a:prstGeom>
        </p:spPr>
      </p:pic>
    </p:spTree>
    <p:extLst>
      <p:ext uri="{BB962C8B-B14F-4D97-AF65-F5344CB8AC3E}">
        <p14:creationId xmlns:p14="http://schemas.microsoft.com/office/powerpoint/2010/main" val="90269606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70" y="118028"/>
            <a:ext cx="5928696" cy="6660724"/>
          </a:xfrm>
          <a:prstGeom prst="rect">
            <a:avLst/>
          </a:prstGeom>
        </p:spPr>
      </p:pic>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886" y="118028"/>
            <a:ext cx="2661789" cy="6658102"/>
          </a:xfrm>
          <a:ln>
            <a:noFill/>
          </a:ln>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466" y="118028"/>
            <a:ext cx="1574384" cy="6667556"/>
          </a:xfrm>
          <a:prstGeom prst="rect">
            <a:avLst/>
          </a:prstGeom>
        </p:spPr>
      </p:pic>
    </p:spTree>
    <p:extLst>
      <p:ext uri="{BB962C8B-B14F-4D97-AF65-F5344CB8AC3E}">
        <p14:creationId xmlns:p14="http://schemas.microsoft.com/office/powerpoint/2010/main" val="242376886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65124"/>
            <a:ext cx="10515600" cy="1325563"/>
          </a:xfrm>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9450" y="67929"/>
            <a:ext cx="8848725" cy="6724725"/>
          </a:xfr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 y="0"/>
            <a:ext cx="2943225" cy="6792654"/>
          </a:xfrm>
          <a:prstGeom prst="rect">
            <a:avLst/>
          </a:prstGeom>
        </p:spPr>
      </p:pic>
    </p:spTree>
    <p:extLst>
      <p:ext uri="{BB962C8B-B14F-4D97-AF65-F5344CB8AC3E}">
        <p14:creationId xmlns:p14="http://schemas.microsoft.com/office/powerpoint/2010/main" val="224117903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8150"/>
            <a:ext cx="10515600" cy="1252538"/>
          </a:xfrm>
        </p:spPr>
        <p:txBody>
          <a:bodyPr/>
          <a:lstStyle/>
          <a:p>
            <a:pPr algn="ctr"/>
            <a:r>
              <a:rPr lang="en-US" dirty="0" smtClean="0"/>
              <a:t>Thank you for attending today!!!</a:t>
            </a:r>
            <a:endParaRPr lang="en-US" dirty="0"/>
          </a:p>
        </p:txBody>
      </p:sp>
    </p:spTree>
    <p:extLst>
      <p:ext uri="{BB962C8B-B14F-4D97-AF65-F5344CB8AC3E}">
        <p14:creationId xmlns:p14="http://schemas.microsoft.com/office/powerpoint/2010/main" val="1442673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1676400" y="1905001"/>
            <a:ext cx="8915400" cy="4221163"/>
          </a:xfrm>
        </p:spPr>
        <p:txBody>
          <a:bodyPr/>
          <a:lstStyle/>
          <a:p>
            <a:pPr eaLnBrk="1" hangingPunct="1"/>
            <a:r>
              <a:rPr lang="en-US" dirty="0">
                <a:latin typeface="Calibri" pitchFamily="34" charset="0"/>
              </a:rPr>
              <a:t>Land values are a concern</a:t>
            </a:r>
          </a:p>
          <a:p>
            <a:pPr lvl="1" eaLnBrk="1" hangingPunct="1"/>
            <a:r>
              <a:rPr lang="en-US" dirty="0">
                <a:latin typeface="Calibri" pitchFamily="34" charset="0"/>
              </a:rPr>
              <a:t>28% higher in inflation-adjusted terms than previous boom period</a:t>
            </a:r>
          </a:p>
          <a:p>
            <a:pPr lvl="1" eaLnBrk="1" hangingPunct="1"/>
            <a:r>
              <a:rPr lang="en-US" dirty="0">
                <a:latin typeface="Calibri" pitchFamily="34" charset="0"/>
              </a:rPr>
              <a:t>9% lower than two years ago in inflation-adjusted terms</a:t>
            </a:r>
          </a:p>
          <a:p>
            <a:pPr eaLnBrk="1" hangingPunct="1"/>
            <a:r>
              <a:rPr lang="en-US" dirty="0">
                <a:latin typeface="Calibri" pitchFamily="34" charset="0"/>
              </a:rPr>
              <a:t>Return to landlord follows sector income</a:t>
            </a:r>
          </a:p>
          <a:p>
            <a:pPr eaLnBrk="1" hangingPunct="1"/>
            <a:r>
              <a:rPr lang="en-US" dirty="0">
                <a:latin typeface="Calibri" pitchFamily="34" charset="0"/>
              </a:rPr>
              <a:t>Land market is not in balance with historical norms </a:t>
            </a:r>
          </a:p>
          <a:p>
            <a:pPr eaLnBrk="1" hangingPunct="1"/>
            <a:r>
              <a:rPr lang="en-US" dirty="0">
                <a:latin typeface="Calibri" pitchFamily="34" charset="0"/>
              </a:rPr>
              <a:t>With a concern of declining land values what is the debt picture?</a:t>
            </a:r>
          </a:p>
        </p:txBody>
      </p:sp>
    </p:spTree>
    <p:extLst>
      <p:ext uri="{BB962C8B-B14F-4D97-AF65-F5344CB8AC3E}">
        <p14:creationId xmlns:p14="http://schemas.microsoft.com/office/powerpoint/2010/main" val="3468577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Farm and Ranch Income</a:t>
            </a:r>
            <a:endParaRPr lang="en-US" dirty="0"/>
          </a:p>
        </p:txBody>
      </p:sp>
      <p:graphicFrame>
        <p:nvGraphicFramePr>
          <p:cNvPr id="3" name="Chart 2"/>
          <p:cNvGraphicFramePr>
            <a:graphicFrameLocks/>
          </p:cNvGraphicFramePr>
          <p:nvPr>
            <p:extLst/>
          </p:nvPr>
        </p:nvGraphicFramePr>
        <p:xfrm>
          <a:off x="1752600" y="2057401"/>
          <a:ext cx="8286750" cy="3781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9785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752600" y="1828800"/>
          <a:ext cx="8686800" cy="414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524000" y="365127"/>
            <a:ext cx="9220200" cy="1325563"/>
          </a:xfrm>
        </p:spPr>
        <p:txBody>
          <a:bodyPr/>
          <a:lstStyle/>
          <a:p>
            <a:r>
              <a:rPr lang="en-US" dirty="0" smtClean="0"/>
              <a:t>Kansas Farm Management Association Debt Levels</a:t>
            </a:r>
            <a:endParaRPr lang="en-US" dirty="0"/>
          </a:p>
        </p:txBody>
      </p:sp>
    </p:spTree>
    <p:extLst>
      <p:ext uri="{BB962C8B-B14F-4D97-AF65-F5344CB8AC3E}">
        <p14:creationId xmlns:p14="http://schemas.microsoft.com/office/powerpoint/2010/main" val="2370267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2133600" y="1397000"/>
          <a:ext cx="8115300" cy="501491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Change in Kansas Farm Debt 2013</a:t>
            </a:r>
            <a:endParaRPr lang="en-US" dirty="0"/>
          </a:p>
        </p:txBody>
      </p:sp>
    </p:spTree>
    <p:extLst>
      <p:ext uri="{BB962C8B-B14F-4D97-AF65-F5344CB8AC3E}">
        <p14:creationId xmlns:p14="http://schemas.microsoft.com/office/powerpoint/2010/main" val="2347936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2133600" y="1397000"/>
          <a:ext cx="8115300" cy="501491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Change in Kansas Farm Debt 2014</a:t>
            </a:r>
            <a:endParaRPr lang="en-US" dirty="0"/>
          </a:p>
        </p:txBody>
      </p:sp>
    </p:spTree>
    <p:extLst>
      <p:ext uri="{BB962C8B-B14F-4D97-AF65-F5344CB8AC3E}">
        <p14:creationId xmlns:p14="http://schemas.microsoft.com/office/powerpoint/2010/main" val="435817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676400" y="1905000"/>
          <a:ext cx="8572500" cy="450691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2"/>
          <p:cNvSpPr>
            <a:spLocks noGrp="1"/>
          </p:cNvSpPr>
          <p:nvPr>
            <p:ph type="title"/>
          </p:nvPr>
        </p:nvSpPr>
        <p:spPr/>
        <p:txBody>
          <a:bodyPr/>
          <a:lstStyle/>
          <a:p>
            <a:r>
              <a:rPr lang="en-US" dirty="0" smtClean="0"/>
              <a:t>Change in Kansas Farm Debt 2014</a:t>
            </a:r>
            <a:endParaRPr lang="en-US" dirty="0"/>
          </a:p>
        </p:txBody>
      </p:sp>
    </p:spTree>
    <p:extLst>
      <p:ext uri="{BB962C8B-B14F-4D97-AF65-F5344CB8AC3E}">
        <p14:creationId xmlns:p14="http://schemas.microsoft.com/office/powerpoint/2010/main" val="2354568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1981200" y="1905001"/>
            <a:ext cx="8229600" cy="4221163"/>
          </a:xfrm>
        </p:spPr>
        <p:txBody>
          <a:bodyPr>
            <a:normAutofit/>
          </a:bodyPr>
          <a:lstStyle/>
          <a:p>
            <a:pPr eaLnBrk="1" hangingPunct="1"/>
            <a:r>
              <a:rPr lang="en-US" dirty="0">
                <a:latin typeface="Calibri" pitchFamily="34" charset="0"/>
              </a:rPr>
              <a:t>Debt has increased</a:t>
            </a:r>
          </a:p>
          <a:p>
            <a:pPr eaLnBrk="1" hangingPunct="1"/>
            <a:r>
              <a:rPr lang="en-US" dirty="0">
                <a:latin typeface="Calibri" pitchFamily="34" charset="0"/>
              </a:rPr>
              <a:t>Majority of increase in current liabilities</a:t>
            </a:r>
          </a:p>
          <a:p>
            <a:pPr eaLnBrk="1" hangingPunct="1"/>
            <a:r>
              <a:rPr lang="en-US" dirty="0">
                <a:latin typeface="Calibri" pitchFamily="34" charset="0"/>
              </a:rPr>
              <a:t>Some indication of refinancing beginning to occur</a:t>
            </a:r>
          </a:p>
          <a:p>
            <a:pPr marL="0" indent="0">
              <a:buNone/>
            </a:pPr>
            <a:endParaRPr lang="en-US" dirty="0">
              <a:latin typeface="Calibri" pitchFamily="34" charset="0"/>
            </a:endParaRPr>
          </a:p>
        </p:txBody>
      </p:sp>
    </p:spTree>
    <p:extLst>
      <p:ext uri="{BB962C8B-B14F-4D97-AF65-F5344CB8AC3E}">
        <p14:creationId xmlns:p14="http://schemas.microsoft.com/office/powerpoint/2010/main" val="390660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in the Tails</a:t>
            </a:r>
            <a:endParaRPr lang="en-US" dirty="0"/>
          </a:p>
        </p:txBody>
      </p:sp>
      <p:sp>
        <p:nvSpPr>
          <p:cNvPr id="7171" name="Rectangle 9"/>
          <p:cNvSpPr>
            <a:spLocks noGrp="1" noChangeArrowheads="1"/>
          </p:cNvSpPr>
          <p:nvPr>
            <p:ph idx="1"/>
          </p:nvPr>
        </p:nvSpPr>
        <p:spPr>
          <a:xfrm>
            <a:off x="1676400" y="1905001"/>
            <a:ext cx="8991600" cy="4221163"/>
          </a:xfrm>
        </p:spPr>
        <p:txBody>
          <a:bodyPr/>
          <a:lstStyle/>
          <a:p>
            <a:pPr eaLnBrk="1" hangingPunct="1"/>
            <a:r>
              <a:rPr lang="en-US" dirty="0">
                <a:latin typeface="Calibri" pitchFamily="34" charset="0"/>
              </a:rPr>
              <a:t>During the last default, only 10.9% of loans originated during the critical period by a national lender defaulted</a:t>
            </a:r>
          </a:p>
          <a:p>
            <a:pPr eaLnBrk="1" hangingPunct="1"/>
            <a:r>
              <a:rPr lang="en-US" dirty="0">
                <a:latin typeface="Calibri" pitchFamily="34" charset="0"/>
              </a:rPr>
              <a:t>Most buyers of farmland are other farmers</a:t>
            </a:r>
          </a:p>
          <a:p>
            <a:pPr lvl="1" eaLnBrk="1" hangingPunct="1"/>
            <a:r>
              <a:rPr lang="en-US" dirty="0">
                <a:latin typeface="Calibri" pitchFamily="34" charset="0"/>
              </a:rPr>
              <a:t>Between 72% and 81% of Iowa farmland buyers are other farmers over period of 2008 to 2015</a:t>
            </a:r>
          </a:p>
          <a:p>
            <a:pPr lvl="1" eaLnBrk="1" hangingPunct="1"/>
            <a:r>
              <a:rPr lang="en-US" dirty="0">
                <a:latin typeface="Calibri" pitchFamily="34" charset="0"/>
              </a:rPr>
              <a:t>Last two years were 81% and 79%, respectively</a:t>
            </a:r>
          </a:p>
          <a:p>
            <a:pPr eaLnBrk="1" hangingPunct="1"/>
            <a:r>
              <a:rPr lang="en-US" dirty="0">
                <a:latin typeface="Calibri" pitchFamily="34" charset="0"/>
              </a:rPr>
              <a:t>The average will not drive a bust but the tails (margin) can</a:t>
            </a:r>
          </a:p>
          <a:p>
            <a:pPr eaLnBrk="1" hangingPunct="1"/>
            <a:r>
              <a:rPr lang="en-US" dirty="0">
                <a:latin typeface="Calibri" pitchFamily="34" charset="0"/>
              </a:rPr>
              <a:t>The tails (margin) will drive the average</a:t>
            </a:r>
          </a:p>
          <a:p>
            <a:pPr eaLnBrk="1" hangingPunct="1"/>
            <a:endParaRPr lang="en-US" dirty="0">
              <a:latin typeface="Calibri" pitchFamily="34" charset="0"/>
            </a:endParaRPr>
          </a:p>
        </p:txBody>
      </p:sp>
    </p:spTree>
    <p:extLst>
      <p:ext uri="{BB962C8B-B14F-4D97-AF65-F5344CB8AC3E}">
        <p14:creationId xmlns:p14="http://schemas.microsoft.com/office/powerpoint/2010/main" val="17088567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65127"/>
            <a:ext cx="8134350" cy="1325563"/>
          </a:xfrm>
        </p:spPr>
        <p:txBody>
          <a:bodyPr/>
          <a:lstStyle/>
          <a:p>
            <a:r>
              <a:rPr lang="en-US" dirty="0" smtClean="0"/>
              <a:t>Debt to Asset Ratio is Lower in 2015 than 1979</a:t>
            </a:r>
            <a:endParaRPr lang="en-US" dirty="0"/>
          </a:p>
        </p:txBody>
      </p:sp>
      <p:sp>
        <p:nvSpPr>
          <p:cNvPr id="8" name="Content Placeholder 7"/>
          <p:cNvSpPr>
            <a:spLocks noGrp="1"/>
          </p:cNvSpPr>
          <p:nvPr>
            <p:ph idx="1"/>
          </p:nvPr>
        </p:nvSpPr>
        <p:spPr>
          <a:xfrm>
            <a:off x="1828800" y="1828801"/>
            <a:ext cx="8534400" cy="4297363"/>
          </a:xfrm>
        </p:spPr>
        <p:txBody>
          <a:bodyPr>
            <a:normAutofit lnSpcReduction="10000"/>
          </a:bodyPr>
          <a:lstStyle/>
          <a:p>
            <a:r>
              <a:rPr lang="en-US" sz="2400" dirty="0"/>
              <a:t>Average debt to asset ratio for Kansas Farm Management Farms:</a:t>
            </a:r>
          </a:p>
          <a:p>
            <a:pPr marL="457200" lvl="1" indent="0">
              <a:buNone/>
            </a:pPr>
            <a:r>
              <a:rPr lang="en-US" sz="1800" dirty="0"/>
              <a:t>	1979 – 24.6%</a:t>
            </a:r>
          </a:p>
          <a:p>
            <a:pPr marL="457200" lvl="1" indent="0">
              <a:buNone/>
            </a:pPr>
            <a:r>
              <a:rPr lang="en-US" sz="1800" dirty="0"/>
              <a:t>	2014 – 19.7%</a:t>
            </a:r>
          </a:p>
          <a:p>
            <a:pPr marL="457200" lvl="1" indent="0">
              <a:buNone/>
            </a:pPr>
            <a:r>
              <a:rPr lang="en-US" sz="1800" dirty="0"/>
              <a:t>	2015 – 23.7%</a:t>
            </a:r>
          </a:p>
          <a:p>
            <a:r>
              <a:rPr lang="en-US" sz="2400" dirty="0"/>
              <a:t>Farms Greater than 40% debt to assets</a:t>
            </a:r>
          </a:p>
          <a:p>
            <a:pPr marL="457200" lvl="1" indent="0">
              <a:buNone/>
            </a:pPr>
            <a:r>
              <a:rPr lang="en-US" sz="1800" dirty="0"/>
              <a:t>	1979 – 19.4%</a:t>
            </a:r>
          </a:p>
          <a:p>
            <a:pPr marL="457200" lvl="1" indent="0">
              <a:buNone/>
            </a:pPr>
            <a:r>
              <a:rPr lang="en-US" sz="1800" dirty="0"/>
              <a:t>	2014 – 13.6%</a:t>
            </a:r>
          </a:p>
          <a:p>
            <a:pPr marL="457200" lvl="1" indent="0">
              <a:buNone/>
            </a:pPr>
            <a:r>
              <a:rPr lang="en-US" sz="1800" dirty="0"/>
              <a:t>	2015 – 20.3% </a:t>
            </a:r>
          </a:p>
          <a:p>
            <a:r>
              <a:rPr lang="en-US" sz="2400" dirty="0"/>
              <a:t>Farms Greater than 70% debt to assets</a:t>
            </a:r>
          </a:p>
          <a:p>
            <a:pPr marL="457200" lvl="1" indent="0">
              <a:buNone/>
            </a:pPr>
            <a:r>
              <a:rPr lang="en-US" sz="1800" dirty="0"/>
              <a:t>	1979 – 1.3%</a:t>
            </a:r>
          </a:p>
          <a:p>
            <a:pPr marL="457200" lvl="1" indent="0">
              <a:buNone/>
            </a:pPr>
            <a:r>
              <a:rPr lang="en-US" sz="1800" dirty="0"/>
              <a:t>	2014 – 2.3%</a:t>
            </a:r>
          </a:p>
          <a:p>
            <a:pPr marL="457200" lvl="1" indent="0">
              <a:buNone/>
            </a:pPr>
            <a:r>
              <a:rPr lang="en-US" sz="1800" dirty="0"/>
              <a:t>	2015 – 3.8%</a:t>
            </a:r>
            <a:endParaRPr lang="en-US" sz="2000" dirty="0"/>
          </a:p>
        </p:txBody>
      </p:sp>
    </p:spTree>
    <p:extLst>
      <p:ext uri="{BB962C8B-B14F-4D97-AF65-F5344CB8AC3E}">
        <p14:creationId xmlns:p14="http://schemas.microsoft.com/office/powerpoint/2010/main" val="344881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nvPr>
        </p:nvGraphicFramePr>
        <p:xfrm>
          <a:off x="1524000" y="1905001"/>
          <a:ext cx="9144000" cy="42858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828800" y="365127"/>
            <a:ext cx="8210550" cy="1325563"/>
          </a:xfrm>
        </p:spPr>
        <p:txBody>
          <a:bodyPr/>
          <a:lstStyle/>
          <a:p>
            <a:r>
              <a:rPr lang="en-US" dirty="0" smtClean="0"/>
              <a:t>Debt to Asset Ratio is Lower in 2015 than 1979</a:t>
            </a:r>
            <a:endParaRPr lang="en-US" dirty="0"/>
          </a:p>
        </p:txBody>
      </p:sp>
    </p:spTree>
    <p:extLst>
      <p:ext uri="{BB962C8B-B14F-4D97-AF65-F5344CB8AC3E}">
        <p14:creationId xmlns:p14="http://schemas.microsoft.com/office/powerpoint/2010/main" val="126282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nvPr>
        </p:nvGraphicFramePr>
        <p:xfrm>
          <a:off x="1524000" y="1905001"/>
          <a:ext cx="9144000" cy="42858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Distribution of Debt to Asset Under Land Value Declines</a:t>
            </a:r>
            <a:endParaRPr lang="en-US" dirty="0"/>
          </a:p>
        </p:txBody>
      </p:sp>
    </p:spTree>
    <p:extLst>
      <p:ext uri="{BB962C8B-B14F-4D97-AF65-F5344CB8AC3E}">
        <p14:creationId xmlns:p14="http://schemas.microsoft.com/office/powerpoint/2010/main" val="3804447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65127"/>
            <a:ext cx="8763000" cy="1325563"/>
          </a:xfrm>
        </p:spPr>
        <p:txBody>
          <a:bodyPr/>
          <a:lstStyle/>
          <a:p>
            <a:r>
              <a:rPr lang="en-US" dirty="0" smtClean="0"/>
              <a:t>Debt to Asset Ratios under Declining Land Values</a:t>
            </a:r>
            <a:endParaRPr lang="en-US" dirty="0"/>
          </a:p>
        </p:txBody>
      </p:sp>
      <p:graphicFrame>
        <p:nvGraphicFramePr>
          <p:cNvPr id="3" name="Content Placeholder 2"/>
          <p:cNvGraphicFramePr>
            <a:graphicFrameLocks noGrp="1"/>
          </p:cNvGraphicFramePr>
          <p:nvPr>
            <p:ph idx="1"/>
            <p:extLst/>
          </p:nvPr>
        </p:nvGraphicFramePr>
        <p:xfrm>
          <a:off x="1676400" y="1981200"/>
          <a:ext cx="8915400" cy="3657600"/>
        </p:xfrm>
        <a:graphic>
          <a:graphicData uri="http://schemas.openxmlformats.org/drawingml/2006/table">
            <a:tbl>
              <a:tblPr firstRow="1" bandRow="1">
                <a:tableStyleId>{284E427A-3D55-4303-BF80-6455036E1DE7}</a:tableStyleId>
              </a:tblPr>
              <a:tblGrid>
                <a:gridCol w="2228850">
                  <a:extLst>
                    <a:ext uri="{9D8B030D-6E8A-4147-A177-3AD203B41FA5}">
                      <a16:colId xmlns:a16="http://schemas.microsoft.com/office/drawing/2014/main" val="3945774040"/>
                    </a:ext>
                  </a:extLst>
                </a:gridCol>
                <a:gridCol w="2228850">
                  <a:extLst>
                    <a:ext uri="{9D8B030D-6E8A-4147-A177-3AD203B41FA5}">
                      <a16:colId xmlns:a16="http://schemas.microsoft.com/office/drawing/2014/main" val="557386725"/>
                    </a:ext>
                  </a:extLst>
                </a:gridCol>
                <a:gridCol w="2228850">
                  <a:extLst>
                    <a:ext uri="{9D8B030D-6E8A-4147-A177-3AD203B41FA5}">
                      <a16:colId xmlns:a16="http://schemas.microsoft.com/office/drawing/2014/main" val="1264196142"/>
                    </a:ext>
                  </a:extLst>
                </a:gridCol>
                <a:gridCol w="2228850">
                  <a:extLst>
                    <a:ext uri="{9D8B030D-6E8A-4147-A177-3AD203B41FA5}">
                      <a16:colId xmlns:a16="http://schemas.microsoft.com/office/drawing/2014/main" val="382463579"/>
                    </a:ext>
                  </a:extLst>
                </a:gridCol>
              </a:tblGrid>
              <a:tr h="609600">
                <a:tc>
                  <a:txBody>
                    <a:bodyPr/>
                    <a:lstStyle/>
                    <a:p>
                      <a:r>
                        <a:rPr lang="en-US" sz="1400" dirty="0"/>
                        <a:t>Scenario</a:t>
                      </a:r>
                    </a:p>
                  </a:txBody>
                  <a:tcPr anchor="ctr">
                    <a:solidFill>
                      <a:srgbClr val="673BB8"/>
                    </a:solidFill>
                  </a:tcPr>
                </a:tc>
                <a:tc>
                  <a:txBody>
                    <a:bodyPr/>
                    <a:lstStyle/>
                    <a:p>
                      <a:pPr algn="ctr"/>
                      <a:r>
                        <a:rPr lang="en-US" sz="1400" dirty="0"/>
                        <a:t>Average Debt/Asset Ratio</a:t>
                      </a:r>
                    </a:p>
                  </a:txBody>
                  <a:tcPr anchor="ctr">
                    <a:solidFill>
                      <a:srgbClr val="673BB8"/>
                    </a:solidFill>
                  </a:tcPr>
                </a:tc>
                <a:tc>
                  <a:txBody>
                    <a:bodyPr/>
                    <a:lstStyle/>
                    <a:p>
                      <a:pPr algn="ctr"/>
                      <a:r>
                        <a:rPr lang="en-US" sz="1400" dirty="0"/>
                        <a:t>% of Farms &gt; 40%</a:t>
                      </a:r>
                    </a:p>
                  </a:txBody>
                  <a:tcPr anchor="ctr">
                    <a:solidFill>
                      <a:srgbClr val="673BB8"/>
                    </a:solidFill>
                  </a:tcPr>
                </a:tc>
                <a:tc>
                  <a:txBody>
                    <a:bodyPr/>
                    <a:lstStyle/>
                    <a:p>
                      <a:pPr algn="ctr"/>
                      <a:r>
                        <a:rPr lang="en-US" sz="1400" dirty="0"/>
                        <a:t>% of Farms &gt; 70%</a:t>
                      </a:r>
                    </a:p>
                  </a:txBody>
                  <a:tcPr anchor="ctr">
                    <a:solidFill>
                      <a:srgbClr val="673BB8"/>
                    </a:solidFill>
                  </a:tcPr>
                </a:tc>
                <a:extLst>
                  <a:ext uri="{0D108BD9-81ED-4DB2-BD59-A6C34878D82A}">
                    <a16:rowId xmlns:a16="http://schemas.microsoft.com/office/drawing/2014/main" val="615569137"/>
                  </a:ext>
                </a:extLst>
              </a:tr>
              <a:tr h="609600">
                <a:tc>
                  <a:txBody>
                    <a:bodyPr/>
                    <a:lstStyle/>
                    <a:p>
                      <a:r>
                        <a:rPr lang="en-US" sz="1400" dirty="0"/>
                        <a:t>2015</a:t>
                      </a:r>
                    </a:p>
                  </a:txBody>
                  <a:tcPr anchor="ctr">
                    <a:solidFill>
                      <a:schemeClr val="accent6">
                        <a:lumMod val="60000"/>
                        <a:lumOff val="40000"/>
                        <a:alpha val="40000"/>
                      </a:schemeClr>
                    </a:solidFill>
                  </a:tcPr>
                </a:tc>
                <a:tc>
                  <a:txBody>
                    <a:bodyPr/>
                    <a:lstStyle/>
                    <a:p>
                      <a:pPr algn="ctr"/>
                      <a:r>
                        <a:rPr lang="en-US" sz="1400" dirty="0"/>
                        <a:t>23.7%</a:t>
                      </a:r>
                    </a:p>
                  </a:txBody>
                  <a:tcPr anchor="ctr">
                    <a:solidFill>
                      <a:schemeClr val="accent6">
                        <a:lumMod val="60000"/>
                        <a:lumOff val="40000"/>
                        <a:alpha val="40000"/>
                      </a:schemeClr>
                    </a:solidFill>
                  </a:tcPr>
                </a:tc>
                <a:tc>
                  <a:txBody>
                    <a:bodyPr/>
                    <a:lstStyle/>
                    <a:p>
                      <a:pPr algn="ctr"/>
                      <a:r>
                        <a:rPr lang="en-US" sz="1400" dirty="0"/>
                        <a:t>20.3%</a:t>
                      </a:r>
                    </a:p>
                  </a:txBody>
                  <a:tcPr anchor="ctr">
                    <a:solidFill>
                      <a:schemeClr val="accent6">
                        <a:lumMod val="60000"/>
                        <a:lumOff val="40000"/>
                        <a:alpha val="40000"/>
                      </a:schemeClr>
                    </a:solidFill>
                  </a:tcPr>
                </a:tc>
                <a:tc>
                  <a:txBody>
                    <a:bodyPr/>
                    <a:lstStyle/>
                    <a:p>
                      <a:pPr algn="ctr"/>
                      <a:r>
                        <a:rPr lang="en-US" sz="1400" dirty="0"/>
                        <a:t>3.8%</a:t>
                      </a:r>
                    </a:p>
                  </a:txBody>
                  <a:tcPr anchor="ctr">
                    <a:solidFill>
                      <a:schemeClr val="accent6">
                        <a:lumMod val="60000"/>
                        <a:lumOff val="40000"/>
                        <a:alpha val="40000"/>
                      </a:schemeClr>
                    </a:solidFill>
                  </a:tcPr>
                </a:tc>
                <a:extLst>
                  <a:ext uri="{0D108BD9-81ED-4DB2-BD59-A6C34878D82A}">
                    <a16:rowId xmlns:a16="http://schemas.microsoft.com/office/drawing/2014/main" val="989824523"/>
                  </a:ext>
                </a:extLst>
              </a:tr>
              <a:tr h="609600">
                <a:tc>
                  <a:txBody>
                    <a:bodyPr/>
                    <a:lstStyle/>
                    <a:p>
                      <a:r>
                        <a:rPr lang="en-US" sz="1400" dirty="0"/>
                        <a:t>2015 (-7.7%)</a:t>
                      </a:r>
                    </a:p>
                  </a:txBody>
                  <a:tcPr anchor="ctr">
                    <a:solidFill>
                      <a:schemeClr val="accent6">
                        <a:lumMod val="20000"/>
                        <a:lumOff val="80000"/>
                      </a:schemeClr>
                    </a:solidFill>
                  </a:tcPr>
                </a:tc>
                <a:tc>
                  <a:txBody>
                    <a:bodyPr/>
                    <a:lstStyle/>
                    <a:p>
                      <a:pPr algn="ctr"/>
                      <a:r>
                        <a:rPr lang="en-US" sz="1400" dirty="0"/>
                        <a:t>24.4%</a:t>
                      </a:r>
                    </a:p>
                  </a:txBody>
                  <a:tcPr anchor="ctr">
                    <a:solidFill>
                      <a:schemeClr val="accent6">
                        <a:lumMod val="20000"/>
                        <a:lumOff val="80000"/>
                      </a:schemeClr>
                    </a:solidFill>
                  </a:tcPr>
                </a:tc>
                <a:tc>
                  <a:txBody>
                    <a:bodyPr/>
                    <a:lstStyle/>
                    <a:p>
                      <a:pPr algn="ctr"/>
                      <a:r>
                        <a:rPr lang="en-US" sz="1400" dirty="0"/>
                        <a:t>22.1%</a:t>
                      </a:r>
                    </a:p>
                  </a:txBody>
                  <a:tcPr anchor="ctr">
                    <a:solidFill>
                      <a:schemeClr val="accent6">
                        <a:lumMod val="20000"/>
                        <a:lumOff val="80000"/>
                      </a:schemeClr>
                    </a:solidFill>
                  </a:tcPr>
                </a:tc>
                <a:tc>
                  <a:txBody>
                    <a:bodyPr/>
                    <a:lstStyle/>
                    <a:p>
                      <a:pPr algn="ctr"/>
                      <a:r>
                        <a:rPr lang="en-US" sz="1400" dirty="0"/>
                        <a:t>4.2%</a:t>
                      </a:r>
                    </a:p>
                  </a:txBody>
                  <a:tcPr anchor="ctr">
                    <a:solidFill>
                      <a:schemeClr val="accent6">
                        <a:lumMod val="20000"/>
                        <a:lumOff val="80000"/>
                      </a:schemeClr>
                    </a:solidFill>
                  </a:tcPr>
                </a:tc>
                <a:extLst>
                  <a:ext uri="{0D108BD9-81ED-4DB2-BD59-A6C34878D82A}">
                    <a16:rowId xmlns:a16="http://schemas.microsoft.com/office/drawing/2014/main" val="3115420289"/>
                  </a:ext>
                </a:extLst>
              </a:tr>
              <a:tr h="609600">
                <a:tc>
                  <a:txBody>
                    <a:bodyPr/>
                    <a:lstStyle/>
                    <a:p>
                      <a:r>
                        <a:rPr lang="en-US" sz="1400" dirty="0"/>
                        <a:t>2015 (-10%)</a:t>
                      </a:r>
                    </a:p>
                  </a:txBody>
                  <a:tcPr anchor="ctr">
                    <a:solidFill>
                      <a:schemeClr val="accent6">
                        <a:lumMod val="60000"/>
                        <a:lumOff val="40000"/>
                        <a:alpha val="40000"/>
                      </a:schemeClr>
                    </a:solidFill>
                  </a:tcPr>
                </a:tc>
                <a:tc>
                  <a:txBody>
                    <a:bodyPr/>
                    <a:lstStyle/>
                    <a:p>
                      <a:pPr algn="ctr"/>
                      <a:r>
                        <a:rPr lang="en-US" sz="1400" dirty="0"/>
                        <a:t>24.7%</a:t>
                      </a:r>
                    </a:p>
                  </a:txBody>
                  <a:tcPr anchor="ctr">
                    <a:solidFill>
                      <a:schemeClr val="accent6">
                        <a:lumMod val="60000"/>
                        <a:lumOff val="40000"/>
                        <a:alpha val="40000"/>
                      </a:schemeClr>
                    </a:solidFill>
                  </a:tcPr>
                </a:tc>
                <a:tc>
                  <a:txBody>
                    <a:bodyPr/>
                    <a:lstStyle/>
                    <a:p>
                      <a:pPr algn="ctr"/>
                      <a:r>
                        <a:rPr lang="en-US" sz="1400" dirty="0"/>
                        <a:t>23.0%</a:t>
                      </a:r>
                    </a:p>
                  </a:txBody>
                  <a:tcPr anchor="ctr">
                    <a:solidFill>
                      <a:schemeClr val="accent6">
                        <a:lumMod val="60000"/>
                        <a:lumOff val="40000"/>
                        <a:alpha val="40000"/>
                      </a:schemeClr>
                    </a:solidFill>
                  </a:tcPr>
                </a:tc>
                <a:tc>
                  <a:txBody>
                    <a:bodyPr/>
                    <a:lstStyle/>
                    <a:p>
                      <a:pPr algn="ctr"/>
                      <a:r>
                        <a:rPr lang="en-US" sz="1400" dirty="0"/>
                        <a:t>4.3%</a:t>
                      </a:r>
                    </a:p>
                  </a:txBody>
                  <a:tcPr anchor="ctr">
                    <a:solidFill>
                      <a:schemeClr val="accent6">
                        <a:lumMod val="60000"/>
                        <a:lumOff val="40000"/>
                        <a:alpha val="40000"/>
                      </a:schemeClr>
                    </a:solidFill>
                  </a:tcPr>
                </a:tc>
                <a:extLst>
                  <a:ext uri="{0D108BD9-81ED-4DB2-BD59-A6C34878D82A}">
                    <a16:rowId xmlns:a16="http://schemas.microsoft.com/office/drawing/2014/main" val="2146238002"/>
                  </a:ext>
                </a:extLst>
              </a:tr>
              <a:tr h="609600">
                <a:tc>
                  <a:txBody>
                    <a:bodyPr/>
                    <a:lstStyle/>
                    <a:p>
                      <a:r>
                        <a:rPr lang="en-US" sz="1400" dirty="0"/>
                        <a:t>2015 (-20%)</a:t>
                      </a:r>
                    </a:p>
                  </a:txBody>
                  <a:tcPr anchor="ctr">
                    <a:solidFill>
                      <a:schemeClr val="accent6">
                        <a:lumMod val="20000"/>
                        <a:lumOff val="80000"/>
                      </a:schemeClr>
                    </a:solidFill>
                  </a:tcPr>
                </a:tc>
                <a:tc>
                  <a:txBody>
                    <a:bodyPr/>
                    <a:lstStyle/>
                    <a:p>
                      <a:pPr algn="ctr"/>
                      <a:r>
                        <a:rPr lang="en-US" sz="1400" dirty="0"/>
                        <a:t>25.8%</a:t>
                      </a:r>
                    </a:p>
                  </a:txBody>
                  <a:tcPr anchor="ctr">
                    <a:solidFill>
                      <a:schemeClr val="accent6">
                        <a:lumMod val="20000"/>
                        <a:lumOff val="80000"/>
                      </a:schemeClr>
                    </a:solidFill>
                  </a:tcPr>
                </a:tc>
                <a:tc>
                  <a:txBody>
                    <a:bodyPr/>
                    <a:lstStyle/>
                    <a:p>
                      <a:pPr algn="ctr"/>
                      <a:r>
                        <a:rPr lang="en-US" sz="1400" dirty="0"/>
                        <a:t>25.1%</a:t>
                      </a:r>
                    </a:p>
                  </a:txBody>
                  <a:tcPr anchor="ctr">
                    <a:solidFill>
                      <a:schemeClr val="accent6">
                        <a:lumMod val="20000"/>
                        <a:lumOff val="80000"/>
                      </a:schemeClr>
                    </a:solidFill>
                  </a:tcPr>
                </a:tc>
                <a:tc>
                  <a:txBody>
                    <a:bodyPr/>
                    <a:lstStyle/>
                    <a:p>
                      <a:pPr algn="ctr"/>
                      <a:r>
                        <a:rPr lang="en-US" sz="1400" dirty="0"/>
                        <a:t>5.1%</a:t>
                      </a:r>
                    </a:p>
                  </a:txBody>
                  <a:tcPr anchor="ctr">
                    <a:solidFill>
                      <a:schemeClr val="accent6">
                        <a:lumMod val="20000"/>
                        <a:lumOff val="80000"/>
                      </a:schemeClr>
                    </a:solidFill>
                  </a:tcPr>
                </a:tc>
                <a:extLst>
                  <a:ext uri="{0D108BD9-81ED-4DB2-BD59-A6C34878D82A}">
                    <a16:rowId xmlns:a16="http://schemas.microsoft.com/office/drawing/2014/main" val="109177037"/>
                  </a:ext>
                </a:extLst>
              </a:tr>
              <a:tr h="609600">
                <a:tc>
                  <a:txBody>
                    <a:bodyPr/>
                    <a:lstStyle/>
                    <a:p>
                      <a:r>
                        <a:rPr lang="en-US" sz="1400" dirty="0"/>
                        <a:t>2015 (-30%)</a:t>
                      </a:r>
                    </a:p>
                  </a:txBody>
                  <a:tcPr anchor="ctr">
                    <a:solidFill>
                      <a:schemeClr val="accent6">
                        <a:lumMod val="60000"/>
                        <a:lumOff val="40000"/>
                        <a:alpha val="40000"/>
                      </a:schemeClr>
                    </a:solidFill>
                  </a:tcPr>
                </a:tc>
                <a:tc>
                  <a:txBody>
                    <a:bodyPr/>
                    <a:lstStyle/>
                    <a:p>
                      <a:pPr algn="ctr"/>
                      <a:r>
                        <a:rPr lang="en-US" sz="1400" dirty="0"/>
                        <a:t>27.0%</a:t>
                      </a:r>
                    </a:p>
                  </a:txBody>
                  <a:tcPr anchor="ctr">
                    <a:solidFill>
                      <a:schemeClr val="accent6">
                        <a:lumMod val="60000"/>
                        <a:lumOff val="40000"/>
                        <a:alpha val="40000"/>
                      </a:schemeClr>
                    </a:solidFill>
                  </a:tcPr>
                </a:tc>
                <a:tc>
                  <a:txBody>
                    <a:bodyPr/>
                    <a:lstStyle/>
                    <a:p>
                      <a:pPr algn="ctr"/>
                      <a:r>
                        <a:rPr lang="en-US" sz="1400" dirty="0"/>
                        <a:t>27.0%</a:t>
                      </a:r>
                    </a:p>
                  </a:txBody>
                  <a:tcPr anchor="ctr">
                    <a:solidFill>
                      <a:schemeClr val="accent6">
                        <a:lumMod val="60000"/>
                        <a:lumOff val="40000"/>
                        <a:alpha val="40000"/>
                      </a:schemeClr>
                    </a:solidFill>
                  </a:tcPr>
                </a:tc>
                <a:tc>
                  <a:txBody>
                    <a:bodyPr/>
                    <a:lstStyle/>
                    <a:p>
                      <a:pPr algn="ctr"/>
                      <a:r>
                        <a:rPr lang="en-US" sz="1400" dirty="0"/>
                        <a:t>6.1%</a:t>
                      </a:r>
                    </a:p>
                  </a:txBody>
                  <a:tcPr anchor="ctr">
                    <a:solidFill>
                      <a:schemeClr val="accent6">
                        <a:lumMod val="60000"/>
                        <a:lumOff val="40000"/>
                        <a:alpha val="40000"/>
                      </a:schemeClr>
                    </a:solidFill>
                  </a:tcPr>
                </a:tc>
                <a:extLst>
                  <a:ext uri="{0D108BD9-81ED-4DB2-BD59-A6C34878D82A}">
                    <a16:rowId xmlns:a16="http://schemas.microsoft.com/office/drawing/2014/main" val="1877910948"/>
                  </a:ext>
                </a:extLst>
              </a:tr>
            </a:tbl>
          </a:graphicData>
        </a:graphic>
      </p:graphicFrame>
    </p:spTree>
    <p:extLst>
      <p:ext uri="{BB962C8B-B14F-4D97-AF65-F5344CB8AC3E}">
        <p14:creationId xmlns:p14="http://schemas.microsoft.com/office/powerpoint/2010/main" val="4273595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600200" y="1828800"/>
          <a:ext cx="89154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Distribution of 2014 and 2015 Kansas Farm Management Net Farm Income</a:t>
            </a:r>
          </a:p>
        </p:txBody>
      </p:sp>
    </p:spTree>
    <p:extLst>
      <p:ext uri="{BB962C8B-B14F-4D97-AF65-F5344CB8AC3E}">
        <p14:creationId xmlns:p14="http://schemas.microsoft.com/office/powerpoint/2010/main" val="331451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1676400" y="1981200"/>
            <a:ext cx="8839200" cy="4851400"/>
          </a:xfrm>
        </p:spPr>
        <p:txBody>
          <a:bodyPr>
            <a:normAutofit/>
          </a:bodyPr>
          <a:lstStyle/>
          <a:p>
            <a:pPr eaLnBrk="1" hangingPunct="1"/>
            <a:r>
              <a:rPr lang="en-US" sz="2400" dirty="0">
                <a:latin typeface="Calibri" pitchFamily="34" charset="0"/>
              </a:rPr>
              <a:t>Previous analysis has examined only a change in land values</a:t>
            </a:r>
          </a:p>
          <a:p>
            <a:pPr eaLnBrk="1" hangingPunct="1"/>
            <a:r>
              <a:rPr lang="en-US" sz="2400" dirty="0">
                <a:latin typeface="Calibri" pitchFamily="34" charset="0"/>
              </a:rPr>
              <a:t>Repayment capacity is a serious issue that could lead to additional borrowing</a:t>
            </a:r>
          </a:p>
          <a:p>
            <a:pPr eaLnBrk="1" hangingPunct="1"/>
            <a:r>
              <a:rPr lang="en-US" sz="2400" dirty="0">
                <a:latin typeface="Calibri" pitchFamily="34" charset="0"/>
              </a:rPr>
              <a:t>2016 will further erode working capital likely leading to increased debt</a:t>
            </a:r>
          </a:p>
          <a:p>
            <a:pPr eaLnBrk="1" hangingPunct="1"/>
            <a:r>
              <a:rPr lang="en-US" sz="2400" dirty="0">
                <a:latin typeface="Calibri" pitchFamily="34" charset="0"/>
              </a:rPr>
              <a:t>2017 could be more troublesome than 2016 if yields return to normal with no upward adjustment in price</a:t>
            </a:r>
          </a:p>
          <a:p>
            <a:pPr eaLnBrk="1" hangingPunct="1"/>
            <a:endParaRPr lang="en-US" sz="2400" dirty="0">
              <a:latin typeface="Calibri" pitchFamily="34" charset="0"/>
            </a:endParaRPr>
          </a:p>
        </p:txBody>
      </p:sp>
    </p:spTree>
    <p:extLst>
      <p:ext uri="{BB962C8B-B14F-4D97-AF65-F5344CB8AC3E}">
        <p14:creationId xmlns:p14="http://schemas.microsoft.com/office/powerpoint/2010/main" val="2218934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7171" name="Rectangle 9"/>
          <p:cNvSpPr>
            <a:spLocks noGrp="1" noChangeArrowheads="1"/>
          </p:cNvSpPr>
          <p:nvPr>
            <p:ph idx="1"/>
          </p:nvPr>
        </p:nvSpPr>
        <p:spPr>
          <a:xfrm>
            <a:off x="1828800" y="2051050"/>
            <a:ext cx="8229600" cy="4602163"/>
          </a:xfrm>
        </p:spPr>
        <p:txBody>
          <a:bodyPr>
            <a:normAutofit/>
          </a:bodyPr>
          <a:lstStyle/>
          <a:p>
            <a:pPr eaLnBrk="1" hangingPunct="1"/>
            <a:r>
              <a:rPr lang="en-US" sz="2400" dirty="0">
                <a:latin typeface="Calibri" pitchFamily="34" charset="0"/>
              </a:rPr>
              <a:t>2016 will be another difficult year income wise.</a:t>
            </a:r>
          </a:p>
          <a:p>
            <a:pPr eaLnBrk="1" hangingPunct="1"/>
            <a:r>
              <a:rPr lang="en-US" sz="2400" dirty="0">
                <a:latin typeface="Calibri" pitchFamily="34" charset="0"/>
              </a:rPr>
              <a:t>2017 will be a pivotal year in production agriculture</a:t>
            </a:r>
          </a:p>
          <a:p>
            <a:pPr eaLnBrk="1" hangingPunct="1"/>
            <a:r>
              <a:rPr lang="en-US" sz="2400" dirty="0">
                <a:latin typeface="Calibri" pitchFamily="34" charset="0"/>
              </a:rPr>
              <a:t>Average 2015 net farm income was the lowest they have been since 1985</a:t>
            </a:r>
          </a:p>
          <a:p>
            <a:pPr eaLnBrk="1" hangingPunct="1"/>
            <a:r>
              <a:rPr lang="en-US" sz="2400" dirty="0">
                <a:latin typeface="Calibri" pitchFamily="34" charset="0"/>
              </a:rPr>
              <a:t>Given the 2016 income levels, some agricultural producers and lenders to make difficult decisions before entering the spring of 2017</a:t>
            </a:r>
          </a:p>
        </p:txBody>
      </p:sp>
    </p:spTree>
    <p:extLst>
      <p:ext uri="{BB962C8B-B14F-4D97-AF65-F5344CB8AC3E}">
        <p14:creationId xmlns:p14="http://schemas.microsoft.com/office/powerpoint/2010/main" val="634640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9"/>
          <p:cNvSpPr>
            <a:spLocks noGrp="1" noChangeArrowheads="1"/>
          </p:cNvSpPr>
          <p:nvPr>
            <p:ph idx="1"/>
          </p:nvPr>
        </p:nvSpPr>
        <p:spPr>
          <a:xfrm>
            <a:off x="1981200" y="1447800"/>
            <a:ext cx="8534400" cy="4876800"/>
          </a:xfrm>
        </p:spPr>
        <p:txBody>
          <a:bodyPr/>
          <a:lstStyle/>
          <a:p>
            <a:pPr marL="0" indent="0" algn="ctr">
              <a:buNone/>
            </a:pPr>
            <a:endParaRPr lang="en-US" sz="3100" dirty="0">
              <a:latin typeface="Calibri" pitchFamily="34" charset="0"/>
            </a:endParaRPr>
          </a:p>
          <a:p>
            <a:pPr marL="0" indent="0" algn="ctr">
              <a:buNone/>
            </a:pPr>
            <a:endParaRPr lang="en-US" sz="3100" dirty="0">
              <a:latin typeface="Calibri" pitchFamily="34" charset="0"/>
            </a:endParaRPr>
          </a:p>
          <a:p>
            <a:pPr marL="0" indent="0" algn="ctr">
              <a:buNone/>
            </a:pPr>
            <a:r>
              <a:rPr lang="en-US" sz="4800" dirty="0">
                <a:latin typeface="Calibri" pitchFamily="34" charset="0"/>
              </a:rPr>
              <a:t>Questions?</a:t>
            </a:r>
          </a:p>
        </p:txBody>
      </p:sp>
    </p:spTree>
    <p:extLst>
      <p:ext uri="{BB962C8B-B14F-4D97-AF65-F5344CB8AC3E}">
        <p14:creationId xmlns:p14="http://schemas.microsoft.com/office/powerpoint/2010/main" val="40684987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762" y="192148"/>
            <a:ext cx="10437963" cy="843022"/>
          </a:xfrm>
        </p:spPr>
        <p:txBody>
          <a:bodyPr>
            <a:normAutofit/>
          </a:bodyPr>
          <a:lstStyle/>
          <a:p>
            <a:r>
              <a:rPr lang="en-US" sz="4400" dirty="0" smtClean="0"/>
              <a:t>Opportunities to Save on Cost of Production</a:t>
            </a:r>
            <a:endParaRPr lang="en-US" sz="4400" dirty="0"/>
          </a:p>
        </p:txBody>
      </p:sp>
      <p:sp>
        <p:nvSpPr>
          <p:cNvPr id="3" name="Subtitle 2"/>
          <p:cNvSpPr>
            <a:spLocks noGrp="1"/>
          </p:cNvSpPr>
          <p:nvPr>
            <p:ph type="subTitle" idx="1"/>
          </p:nvPr>
        </p:nvSpPr>
        <p:spPr>
          <a:xfrm>
            <a:off x="836761" y="3364302"/>
            <a:ext cx="10437963" cy="793632"/>
          </a:xfrm>
        </p:spPr>
        <p:txBody>
          <a:bodyPr>
            <a:normAutofit/>
          </a:bodyPr>
          <a:lstStyle/>
          <a:p>
            <a:r>
              <a:rPr lang="en-US" dirty="0" smtClean="0">
                <a:latin typeface="Arial" panose="020B0604020202020204" pitchFamily="34" charset="0"/>
                <a:cs typeface="Arial" panose="020B0604020202020204" pitchFamily="34" charset="0"/>
              </a:rPr>
              <a:t>Dr. Dustin </a:t>
            </a:r>
            <a:r>
              <a:rPr lang="en-US" dirty="0" err="1" smtClean="0">
                <a:latin typeface="Arial" panose="020B0604020202020204" pitchFamily="34" charset="0"/>
                <a:cs typeface="Arial" panose="020B0604020202020204" pitchFamily="34" charset="0"/>
              </a:rPr>
              <a:t>Pendell</a:t>
            </a:r>
            <a:r>
              <a:rPr lang="en-US" dirty="0" smtClean="0">
                <a:latin typeface="Arial" panose="020B0604020202020204" pitchFamily="34" charset="0"/>
                <a:cs typeface="Arial" panose="020B0604020202020204" pitchFamily="34" charset="0"/>
              </a:rPr>
              <a:t> &amp; Dr. Mykel Taylor &amp; Robin Reid</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Department of Ag </a:t>
            </a:r>
            <a:r>
              <a:rPr lang="en-US" sz="1600" dirty="0" smtClean="0">
                <a:latin typeface="Arial" panose="020B0604020202020204" pitchFamily="34" charset="0"/>
                <a:cs typeface="Arial" panose="020B0604020202020204" pitchFamily="34" charset="0"/>
              </a:rPr>
              <a:t>Economics-Kansas State University</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02253" y="1271825"/>
            <a:ext cx="1306978" cy="1965694"/>
          </a:xfrm>
          <a:prstGeom prst="rect">
            <a:avLst/>
          </a:prstGeom>
        </p:spPr>
      </p:pic>
      <p:sp>
        <p:nvSpPr>
          <p:cNvPr id="6" name="TextBox 5"/>
          <p:cNvSpPr txBox="1"/>
          <p:nvPr/>
        </p:nvSpPr>
        <p:spPr>
          <a:xfrm>
            <a:off x="6167887" y="4147570"/>
            <a:ext cx="5253486" cy="1723549"/>
          </a:xfrm>
          <a:prstGeom prst="rect">
            <a:avLst/>
          </a:prstGeom>
          <a:noFill/>
          <a:ln>
            <a:solidFill>
              <a:schemeClr val="tx1"/>
            </a:solidFill>
          </a:ln>
        </p:spPr>
        <p:txBody>
          <a:bodyPr wrap="square" rtlCol="0">
            <a:spAutoFit/>
          </a:bodyPr>
          <a:lstStyle/>
          <a:p>
            <a:pPr lvl="0">
              <a:defRPr/>
            </a:pPr>
            <a:r>
              <a:rPr lang="en-US" sz="1200" dirty="0" smtClean="0">
                <a:solidFill>
                  <a:prstClr val="black"/>
                </a:solidFill>
                <a:latin typeface="Arial" panose="020B0604020202020204" pitchFamily="34" charset="0"/>
                <a:cs typeface="Arial" panose="020B0604020202020204" pitchFamily="34" charset="0"/>
              </a:rPr>
              <a:t>Robin </a:t>
            </a:r>
            <a:r>
              <a:rPr lang="en-US" sz="1200" dirty="0">
                <a:solidFill>
                  <a:prstClr val="black"/>
                </a:solidFill>
                <a:latin typeface="Arial" panose="020B0604020202020204" pitchFamily="34" charset="0"/>
                <a:cs typeface="Arial" panose="020B0604020202020204" pitchFamily="34" charset="0"/>
              </a:rPr>
              <a:t>Reid joined the Agricultural Economics Department at K-State as the Commercial Agriculture Economist in August, 2014.  She previously worked for four years as an Extension Agent in the River Valley District, with a focus on livestock production and farm management.  Robin grew up on a farm in Wisconsin and earned a B.S. in Agricultural Business from UW-River Falls.  She also holds a M.S. in Agricultural Economics from K-State.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Email: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3"/>
              </a:rPr>
              <a:t>robinreid@ksu.edu</a:t>
            </a:r>
            <a:r>
              <a:rPr kumimoji="0" lang="en-US" sz="1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Phone: 785-532-0964</a:t>
            </a:r>
          </a:p>
        </p:txBody>
      </p:sp>
      <p:sp>
        <p:nvSpPr>
          <p:cNvPr id="7" name="TextBox 6"/>
          <p:cNvSpPr txBox="1"/>
          <p:nvPr/>
        </p:nvSpPr>
        <p:spPr>
          <a:xfrm>
            <a:off x="914401" y="4147570"/>
            <a:ext cx="5253486" cy="1738938"/>
          </a:xfrm>
          <a:prstGeom prst="rect">
            <a:avLst/>
          </a:prstGeom>
          <a:noFill/>
          <a:ln>
            <a:solidFill>
              <a:schemeClr val="tx1"/>
            </a:solidFill>
          </a:ln>
        </p:spPr>
        <p:txBody>
          <a:bodyPr wrap="square" rtlCol="0">
            <a:spAutoFit/>
          </a:bodyPr>
          <a:lstStyle/>
          <a:p>
            <a:pPr lvl="0">
              <a:defRPr/>
            </a:pPr>
            <a:r>
              <a:rPr lang="en-US" sz="1200" dirty="0">
                <a:solidFill>
                  <a:prstClr val="black"/>
                </a:solidFill>
                <a:latin typeface="Arial" panose="020B0604020202020204" pitchFamily="34" charset="0"/>
                <a:cs typeface="Arial" panose="020B0604020202020204" pitchFamily="34" charset="0"/>
              </a:rPr>
              <a:t>Dustin </a:t>
            </a:r>
            <a:r>
              <a:rPr lang="en-US" sz="1200" dirty="0" err="1">
                <a:solidFill>
                  <a:prstClr val="black"/>
                </a:solidFill>
                <a:latin typeface="Arial" panose="020B0604020202020204" pitchFamily="34" charset="0"/>
                <a:cs typeface="Arial" panose="020B0604020202020204" pitchFamily="34" charset="0"/>
              </a:rPr>
              <a:t>Pendell</a:t>
            </a:r>
            <a:r>
              <a:rPr lang="en-US" sz="1200" dirty="0">
                <a:solidFill>
                  <a:prstClr val="black"/>
                </a:solidFill>
                <a:latin typeface="Arial" panose="020B0604020202020204" pitchFamily="34" charset="0"/>
                <a:cs typeface="Arial" panose="020B0604020202020204" pitchFamily="34" charset="0"/>
              </a:rPr>
              <a:t> joined the Department of Agricultural Economics as an Associate Professor in 2015. He received his BS in Agribusiness from Illinois State University, MS in Agribusiness Economics from Southern Illinois University and PhD in Agricultural Economics from Kansas State. His research and extension programs are focused in the areas animal health and livestock production economics. He teaches a course at the undergraduate level in data analysis and </a:t>
            </a:r>
            <a:r>
              <a:rPr lang="en-US" sz="1200" dirty="0" smtClean="0">
                <a:solidFill>
                  <a:prstClr val="black"/>
                </a:solidFill>
                <a:latin typeface="Arial" panose="020B0604020202020204" pitchFamily="34" charset="0"/>
                <a:cs typeface="Arial" panose="020B0604020202020204" pitchFamily="34" charset="0"/>
              </a:rPr>
              <a:t>optimization.</a:t>
            </a:r>
          </a:p>
          <a:p>
            <a:pPr lvl="0">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Email: </a:t>
            </a:r>
            <a:r>
              <a:rPr lang="en-US" sz="1400" dirty="0" smtClean="0">
                <a:solidFill>
                  <a:prstClr val="black"/>
                </a:solidFill>
                <a:latin typeface="Arial" panose="020B0604020202020204" pitchFamily="34" charset="0"/>
                <a:cs typeface="Arial" panose="020B0604020202020204" pitchFamily="34" charset="0"/>
                <a:hlinkClick r:id="rId4"/>
              </a:rPr>
              <a:t>dpendell@ksu.edu</a:t>
            </a:r>
            <a:r>
              <a:rPr lang="en-US" sz="1400" dirty="0" smtClean="0">
                <a:solidFill>
                  <a:prstClr val="black"/>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Phone: 785-532-3525</a:t>
            </a:r>
          </a:p>
        </p:txBody>
      </p:sp>
      <p:pic>
        <p:nvPicPr>
          <p:cNvPr id="1026" name="Picture 2" descr="Dustin Pend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2279" y="1271825"/>
            <a:ext cx="1307734" cy="1965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304" y="1271825"/>
            <a:ext cx="1308385" cy="1965960"/>
          </a:xfrm>
          <a:prstGeom prst="rect">
            <a:avLst/>
          </a:prstGeom>
        </p:spPr>
      </p:pic>
      <p:sp>
        <p:nvSpPr>
          <p:cNvPr id="8" name="TextBox 7"/>
          <p:cNvSpPr txBox="1"/>
          <p:nvPr/>
        </p:nvSpPr>
        <p:spPr>
          <a:xfrm>
            <a:off x="2096219" y="5886508"/>
            <a:ext cx="8324490" cy="276999"/>
          </a:xfrm>
          <a:prstGeom prst="rect">
            <a:avLst/>
          </a:prstGeom>
          <a:noFill/>
        </p:spPr>
        <p:txBody>
          <a:bodyPr wrap="square" rtlCol="0">
            <a:spAutoFit/>
          </a:bodyPr>
          <a:lstStyle/>
          <a:p>
            <a:pPr algn="ctr"/>
            <a:r>
              <a:rPr lang="en-US" sz="1200" i="1" dirty="0" smtClean="0">
                <a:latin typeface="Arial" panose="020B0604020202020204" pitchFamily="34" charset="0"/>
                <a:cs typeface="Arial" panose="020B0604020202020204" pitchFamily="34" charset="0"/>
              </a:rPr>
              <a:t>*Dr. Taylor’s bio and contact information are in section #5</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101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807612"/>
            <a:ext cx="10515600" cy="2852737"/>
          </a:xfrm>
        </p:spPr>
        <p:txBody>
          <a:bodyPr>
            <a:normAutofit/>
          </a:bodyPr>
          <a:lstStyle/>
          <a:p>
            <a:pPr algn="ctr"/>
            <a:r>
              <a:rPr lang="en-US" sz="8000" dirty="0" smtClean="0"/>
              <a:t>Livestock</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13635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USDA Long-Term Projection</a:t>
            </a:r>
            <a:endParaRPr lang="en-US" dirty="0"/>
          </a:p>
        </p:txBody>
      </p:sp>
      <p:pic>
        <p:nvPicPr>
          <p:cNvPr id="7" name="Picture 6"/>
          <p:cNvPicPr>
            <a:picLocks noChangeAspect="1"/>
          </p:cNvPicPr>
          <p:nvPr/>
        </p:nvPicPr>
        <p:blipFill>
          <a:blip r:embed="rId3"/>
          <a:stretch>
            <a:fillRect/>
          </a:stretch>
        </p:blipFill>
        <p:spPr>
          <a:xfrm>
            <a:off x="294734" y="2064543"/>
            <a:ext cx="11602532" cy="3767090"/>
          </a:xfrm>
          <a:prstGeom prst="rect">
            <a:avLst/>
          </a:prstGeom>
        </p:spPr>
      </p:pic>
      <p:sp>
        <p:nvSpPr>
          <p:cNvPr id="8" name="Rectangle 7"/>
          <p:cNvSpPr/>
          <p:nvPr/>
        </p:nvSpPr>
        <p:spPr>
          <a:xfrm>
            <a:off x="294734" y="3948088"/>
            <a:ext cx="11602532" cy="521275"/>
          </a:xfrm>
          <a:prstGeom prst="rect">
            <a:avLst/>
          </a:prstGeom>
          <a:noFill/>
          <a:ln w="444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7065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365125"/>
            <a:ext cx="11367911" cy="1325563"/>
          </a:xfrm>
        </p:spPr>
        <p:txBody>
          <a:bodyPr>
            <a:noAutofit/>
          </a:bodyPr>
          <a:lstStyle/>
          <a:p>
            <a:pPr>
              <a:defRPr sz="2160" b="1" i="0" u="none" strike="noStrike" kern="1200" baseline="0">
                <a:solidFill>
                  <a:prstClr val="black"/>
                </a:solidFill>
                <a:latin typeface="+mn-lt"/>
                <a:ea typeface="+mn-ea"/>
                <a:cs typeface="+mn-cs"/>
              </a:defRPr>
            </a:pPr>
            <a:r>
              <a:rPr lang="en-US" sz="3600" b="1" dirty="0" smtClean="0">
                <a:solidFill>
                  <a:prstClr val="black"/>
                </a:solidFill>
                <a:cs typeface="Arial" pitchFamily="34" charset="0"/>
              </a:rPr>
              <a:t>ESTIMATED AVERAGE COW CALF RETURNS</a:t>
            </a:r>
            <a:br>
              <a:rPr lang="en-US" sz="3600" b="1" dirty="0" smtClean="0">
                <a:solidFill>
                  <a:prstClr val="black"/>
                </a:solidFill>
                <a:cs typeface="Arial" pitchFamily="34" charset="0"/>
              </a:rPr>
            </a:br>
            <a:r>
              <a:rPr lang="en-US" sz="3600" dirty="0" err="1" smtClean="0">
                <a:solidFill>
                  <a:prstClr val="black"/>
                </a:solidFill>
              </a:rPr>
              <a:t>Returns</a:t>
            </a:r>
            <a:r>
              <a:rPr lang="en-US" sz="3600" dirty="0" smtClean="0">
                <a:solidFill>
                  <a:prstClr val="black"/>
                </a:solidFill>
              </a:rPr>
              <a:t> Over Cash Cost (Includes Pasture Rent), Annual</a:t>
            </a:r>
            <a:endParaRPr lang="en-US" sz="3600" dirty="0"/>
          </a:p>
        </p:txBody>
      </p:sp>
      <p:graphicFrame>
        <p:nvGraphicFramePr>
          <p:cNvPr id="3" name="Content Placeholder 3"/>
          <p:cNvGraphicFramePr>
            <a:graphicFrameLocks/>
          </p:cNvGraphicFramePr>
          <p:nvPr>
            <p:extLst/>
          </p:nvPr>
        </p:nvGraphicFramePr>
        <p:xfrm>
          <a:off x="237067" y="1851378"/>
          <a:ext cx="11683999" cy="49106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7"/>
          <p:cNvSpPr txBox="1">
            <a:spLocks noChangeArrowheads="1"/>
          </p:cNvSpPr>
          <p:nvPr/>
        </p:nvSpPr>
        <p:spPr bwMode="auto">
          <a:xfrm>
            <a:off x="0" y="6380946"/>
            <a:ext cx="4114800" cy="477054"/>
          </a:xfrm>
          <a:prstGeom prst="rect">
            <a:avLst/>
          </a:prstGeom>
          <a:noFill/>
          <a:ln w="9525">
            <a:noFill/>
            <a:miter lim="800000"/>
            <a:headEnd/>
            <a:tailEnd/>
          </a:ln>
        </p:spPr>
        <p:txBody>
          <a:bodyPr>
            <a:spAutoFit/>
          </a:bodyPr>
          <a:lstStyle/>
          <a:p>
            <a:pPr>
              <a:spcBef>
                <a:spcPct val="50000"/>
              </a:spcBef>
            </a:pPr>
            <a:r>
              <a:rPr lang="en-US" sz="1000" b="1" dirty="0">
                <a:solidFill>
                  <a:prstClr val="black"/>
                </a:solidFill>
              </a:rPr>
              <a:t>Data Source:  </a:t>
            </a:r>
            <a:r>
              <a:rPr lang="en-US" sz="1000" b="1" dirty="0" smtClean="0">
                <a:solidFill>
                  <a:prstClr val="black"/>
                </a:solidFill>
              </a:rPr>
              <a:t>USDA-NASS</a:t>
            </a:r>
            <a:endParaRPr lang="en-US" sz="1000" b="1" dirty="0">
              <a:solidFill>
                <a:prstClr val="black"/>
              </a:solidFill>
            </a:endParaRPr>
          </a:p>
          <a:p>
            <a:pPr>
              <a:spcBef>
                <a:spcPct val="50000"/>
              </a:spcBef>
            </a:pPr>
            <a:r>
              <a:rPr lang="en-US" sz="1000" b="1" dirty="0">
                <a:solidFill>
                  <a:prstClr val="black"/>
                </a:solidFill>
              </a:rPr>
              <a:t>Livestock Marketing Information Center</a:t>
            </a:r>
          </a:p>
        </p:txBody>
      </p:sp>
    </p:spTree>
    <p:extLst>
      <p:ext uri="{BB962C8B-B14F-4D97-AF65-F5344CB8AC3E}">
        <p14:creationId xmlns:p14="http://schemas.microsoft.com/office/powerpoint/2010/main" val="3028442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USDA Long-Term Projection</a:t>
            </a:r>
          </a:p>
        </p:txBody>
      </p:sp>
      <p:pic>
        <p:nvPicPr>
          <p:cNvPr id="3" name="Picture 2"/>
          <p:cNvPicPr>
            <a:picLocks noChangeAspect="1"/>
          </p:cNvPicPr>
          <p:nvPr/>
        </p:nvPicPr>
        <p:blipFill>
          <a:blip r:embed="rId3"/>
          <a:stretch>
            <a:fillRect/>
          </a:stretch>
        </p:blipFill>
        <p:spPr>
          <a:xfrm>
            <a:off x="282635" y="1928682"/>
            <a:ext cx="11626729" cy="3520396"/>
          </a:xfrm>
          <a:prstGeom prst="rect">
            <a:avLst/>
          </a:prstGeom>
        </p:spPr>
      </p:pic>
      <p:sp>
        <p:nvSpPr>
          <p:cNvPr id="5" name="TextBox 4"/>
          <p:cNvSpPr txBox="1"/>
          <p:nvPr/>
        </p:nvSpPr>
        <p:spPr>
          <a:xfrm>
            <a:off x="1053547" y="3540863"/>
            <a:ext cx="10426147" cy="2215991"/>
          </a:xfrm>
          <a:prstGeom prst="rect">
            <a:avLst/>
          </a:prstGeom>
          <a:gradFill>
            <a:gsLst>
              <a:gs pos="0">
                <a:schemeClr val="bg1">
                  <a:lumMod val="75000"/>
                </a:schemeClr>
              </a:gs>
              <a:gs pos="0">
                <a:schemeClr val="bg1">
                  <a:lumMod val="85000"/>
                </a:schemeClr>
              </a:gs>
              <a:gs pos="0">
                <a:schemeClr val="bg1">
                  <a:lumMod val="65000"/>
                </a:schemeClr>
              </a:gs>
              <a:gs pos="99000">
                <a:schemeClr val="bg1">
                  <a:lumMod val="85000"/>
                </a:schemeClr>
              </a:gs>
              <a:gs pos="100000">
                <a:schemeClr val="bg1">
                  <a:lumMod val="95000"/>
                </a:schemeClr>
              </a:gs>
            </a:gsLst>
            <a:lin ang="5400000" scaled="1"/>
          </a:gradFill>
        </p:spPr>
        <p:txBody>
          <a:bodyPr wrap="square" rtlCol="0">
            <a:spAutoFit/>
          </a:bodyPr>
          <a:lstStyle/>
          <a:p>
            <a:r>
              <a:rPr lang="en-US" sz="3000" u="sng" dirty="0" smtClean="0"/>
              <a:t>2015 vs. 2025</a:t>
            </a:r>
          </a:p>
          <a:p>
            <a:r>
              <a:rPr lang="en-US" sz="3000" dirty="0" smtClean="0"/>
              <a:t>Production: +17% </a:t>
            </a:r>
            <a:endParaRPr lang="en-US" sz="3000" dirty="0"/>
          </a:p>
          <a:p>
            <a:r>
              <a:rPr lang="en-US" sz="3000" dirty="0" smtClean="0"/>
              <a:t>Exports: +26% ( 9.5% of production in 2015 vs. 10.3% in 2025)</a:t>
            </a:r>
          </a:p>
          <a:p>
            <a:r>
              <a:rPr lang="en-US" sz="3000" dirty="0" smtClean="0"/>
              <a:t>Consumption: 3.9%</a:t>
            </a:r>
          </a:p>
          <a:p>
            <a:endParaRPr lang="en-US" dirty="0"/>
          </a:p>
        </p:txBody>
      </p:sp>
    </p:spTree>
    <p:extLst>
      <p:ext uri="{BB962C8B-B14F-4D97-AF65-F5344CB8AC3E}">
        <p14:creationId xmlns:p14="http://schemas.microsoft.com/office/powerpoint/2010/main" val="3944867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62" y="278021"/>
            <a:ext cx="10515600" cy="1325563"/>
          </a:xfrm>
        </p:spPr>
        <p:txBody>
          <a:bodyPr/>
          <a:lstStyle/>
          <a:p>
            <a:r>
              <a:rPr lang="en-US" dirty="0"/>
              <a:t>Managing Costs &amp; </a:t>
            </a:r>
            <a:r>
              <a:rPr lang="en-US" dirty="0" smtClean="0"/>
              <a:t/>
            </a:r>
            <a:br>
              <a:rPr lang="en-US" dirty="0" smtClean="0"/>
            </a:br>
            <a:r>
              <a:rPr lang="en-US" dirty="0" smtClean="0"/>
              <a:t>Returns</a:t>
            </a:r>
            <a:endParaRPr lang="en-US" dirty="0"/>
          </a:p>
        </p:txBody>
      </p:sp>
      <p:sp>
        <p:nvSpPr>
          <p:cNvPr id="3" name="Content Placeholder 2"/>
          <p:cNvSpPr>
            <a:spLocks noGrp="1"/>
          </p:cNvSpPr>
          <p:nvPr>
            <p:ph idx="1"/>
          </p:nvPr>
        </p:nvSpPr>
        <p:spPr>
          <a:xfrm>
            <a:off x="476397" y="2182580"/>
            <a:ext cx="4353178" cy="4050792"/>
          </a:xfrm>
        </p:spPr>
        <p:txBody>
          <a:bodyPr/>
          <a:lstStyle/>
          <a:p>
            <a:r>
              <a:rPr lang="en-US" dirty="0"/>
              <a:t>What are the cost-return categories that separate the top third profitable farms from the bottom third?</a:t>
            </a:r>
          </a:p>
        </p:txBody>
      </p:sp>
      <p:pic>
        <p:nvPicPr>
          <p:cNvPr id="4" name="Picture 3"/>
          <p:cNvPicPr>
            <a:picLocks noChangeAspect="1"/>
          </p:cNvPicPr>
          <p:nvPr/>
        </p:nvPicPr>
        <p:blipFill>
          <a:blip r:embed="rId2"/>
          <a:stretch>
            <a:fillRect/>
          </a:stretch>
        </p:blipFill>
        <p:spPr>
          <a:xfrm>
            <a:off x="5452534" y="80371"/>
            <a:ext cx="6739466" cy="6777629"/>
          </a:xfrm>
          <a:prstGeom prst="rect">
            <a:avLst/>
          </a:prstGeom>
        </p:spPr>
      </p:pic>
    </p:spTree>
    <p:extLst>
      <p:ext uri="{BB962C8B-B14F-4D97-AF65-F5344CB8AC3E}">
        <p14:creationId xmlns:p14="http://schemas.microsoft.com/office/powerpoint/2010/main" val="396531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62" y="278021"/>
            <a:ext cx="10515600" cy="1325563"/>
          </a:xfrm>
        </p:spPr>
        <p:txBody>
          <a:bodyPr/>
          <a:lstStyle/>
          <a:p>
            <a:r>
              <a:rPr lang="en-US" dirty="0"/>
              <a:t>Managing Costs &amp; </a:t>
            </a:r>
            <a:r>
              <a:rPr lang="en-US" dirty="0" smtClean="0"/>
              <a:t/>
            </a:r>
            <a:br>
              <a:rPr lang="en-US" dirty="0" smtClean="0"/>
            </a:br>
            <a:r>
              <a:rPr lang="en-US" dirty="0" smtClean="0"/>
              <a:t>Returns</a:t>
            </a:r>
            <a:endParaRPr lang="en-US" dirty="0"/>
          </a:p>
        </p:txBody>
      </p:sp>
      <p:sp>
        <p:nvSpPr>
          <p:cNvPr id="3" name="Content Placeholder 2"/>
          <p:cNvSpPr>
            <a:spLocks noGrp="1"/>
          </p:cNvSpPr>
          <p:nvPr>
            <p:ph idx="1"/>
          </p:nvPr>
        </p:nvSpPr>
        <p:spPr>
          <a:xfrm>
            <a:off x="476396" y="2182580"/>
            <a:ext cx="4705203" cy="4050792"/>
          </a:xfrm>
        </p:spPr>
        <p:txBody>
          <a:bodyPr/>
          <a:lstStyle/>
          <a:p>
            <a:r>
              <a:rPr lang="en-US" dirty="0" smtClean="0"/>
              <a:t>Price &amp; Weight - Not really</a:t>
            </a:r>
          </a:p>
          <a:p>
            <a:endParaRPr lang="en-US" dirty="0" smtClean="0"/>
          </a:p>
          <a:p>
            <a:r>
              <a:rPr lang="en-US" dirty="0" smtClean="0"/>
              <a:t>37.6% of difference </a:t>
            </a:r>
            <a:r>
              <a:rPr lang="en-US" dirty="0"/>
              <a:t>in net return to management between high- and low-profit </a:t>
            </a:r>
            <a:r>
              <a:rPr lang="en-US" dirty="0" smtClean="0"/>
              <a:t>farms is due to gross income</a:t>
            </a:r>
          </a:p>
          <a:p>
            <a:pPr lvl="1"/>
            <a:endParaRPr lang="en-US" dirty="0"/>
          </a:p>
        </p:txBody>
      </p:sp>
      <p:pic>
        <p:nvPicPr>
          <p:cNvPr id="5" name="Picture 4"/>
          <p:cNvPicPr>
            <a:picLocks noChangeAspect="1"/>
          </p:cNvPicPr>
          <p:nvPr/>
        </p:nvPicPr>
        <p:blipFill>
          <a:blip r:embed="rId2"/>
          <a:stretch>
            <a:fillRect/>
          </a:stretch>
        </p:blipFill>
        <p:spPr>
          <a:xfrm>
            <a:off x="5947714" y="203376"/>
            <a:ext cx="6244285" cy="6654624"/>
          </a:xfrm>
          <a:prstGeom prst="rect">
            <a:avLst/>
          </a:prstGeom>
        </p:spPr>
      </p:pic>
      <p:pic>
        <p:nvPicPr>
          <p:cNvPr id="6" name="Picture 5"/>
          <p:cNvPicPr>
            <a:picLocks noChangeAspect="1"/>
          </p:cNvPicPr>
          <p:nvPr/>
        </p:nvPicPr>
        <p:blipFill>
          <a:blip r:embed="rId3"/>
          <a:stretch>
            <a:fillRect/>
          </a:stretch>
        </p:blipFill>
        <p:spPr>
          <a:xfrm>
            <a:off x="5452534" y="80371"/>
            <a:ext cx="6739466" cy="6777629"/>
          </a:xfrm>
          <a:prstGeom prst="rect">
            <a:avLst/>
          </a:prstGeom>
        </p:spPr>
      </p:pic>
    </p:spTree>
    <p:extLst>
      <p:ext uri="{BB962C8B-B14F-4D97-AF65-F5344CB8AC3E}">
        <p14:creationId xmlns:p14="http://schemas.microsoft.com/office/powerpoint/2010/main" val="1096139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600200" y="1828800"/>
          <a:ext cx="89154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Distribution of 2014 and 2015 Kansas Farm Management Net Farm Income</a:t>
            </a:r>
          </a:p>
        </p:txBody>
      </p:sp>
    </p:spTree>
    <p:extLst>
      <p:ext uri="{BB962C8B-B14F-4D97-AF65-F5344CB8AC3E}">
        <p14:creationId xmlns:p14="http://schemas.microsoft.com/office/powerpoint/2010/main" val="9686520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62" y="278021"/>
            <a:ext cx="10515600" cy="1325563"/>
          </a:xfrm>
        </p:spPr>
        <p:txBody>
          <a:bodyPr/>
          <a:lstStyle/>
          <a:p>
            <a:r>
              <a:rPr lang="en-US" dirty="0"/>
              <a:t>Managing Costs &amp; </a:t>
            </a:r>
            <a:r>
              <a:rPr lang="en-US" dirty="0" smtClean="0"/>
              <a:t/>
            </a:r>
            <a:br>
              <a:rPr lang="en-US" dirty="0" smtClean="0"/>
            </a:br>
            <a:r>
              <a:rPr lang="en-US" dirty="0" smtClean="0"/>
              <a:t>Returns</a:t>
            </a:r>
            <a:endParaRPr lang="en-US" dirty="0"/>
          </a:p>
        </p:txBody>
      </p:sp>
      <p:sp>
        <p:nvSpPr>
          <p:cNvPr id="3" name="Content Placeholder 2"/>
          <p:cNvSpPr>
            <a:spLocks noGrp="1"/>
          </p:cNvSpPr>
          <p:nvPr>
            <p:ph idx="1"/>
          </p:nvPr>
        </p:nvSpPr>
        <p:spPr>
          <a:xfrm>
            <a:off x="420413" y="2168073"/>
            <a:ext cx="5336574" cy="4050792"/>
          </a:xfrm>
        </p:spPr>
        <p:txBody>
          <a:bodyPr>
            <a:normAutofit/>
          </a:bodyPr>
          <a:lstStyle/>
          <a:p>
            <a:r>
              <a:rPr lang="en-US" dirty="0" smtClean="0"/>
              <a:t>Price &amp; Weight – Not as much</a:t>
            </a:r>
          </a:p>
          <a:p>
            <a:endParaRPr lang="en-US" sz="1000" dirty="0" smtClean="0"/>
          </a:p>
          <a:p>
            <a:r>
              <a:rPr lang="en-US" dirty="0" smtClean="0"/>
              <a:t>37.6% of difference </a:t>
            </a:r>
            <a:r>
              <a:rPr lang="en-US" dirty="0"/>
              <a:t>in net return to management between high- and low-profit </a:t>
            </a:r>
            <a:r>
              <a:rPr lang="en-US" dirty="0" smtClean="0"/>
              <a:t>farms is due to gross income.</a:t>
            </a:r>
            <a:endParaRPr lang="en-US" sz="1000" dirty="0"/>
          </a:p>
          <a:p>
            <a:endParaRPr lang="en-US" sz="1000" dirty="0" smtClean="0"/>
          </a:p>
          <a:p>
            <a:r>
              <a:rPr lang="en-US" dirty="0" smtClean="0"/>
              <a:t>Where is the other 62.4% portion of net return differences?</a:t>
            </a:r>
          </a:p>
        </p:txBody>
      </p:sp>
      <p:pic>
        <p:nvPicPr>
          <p:cNvPr id="5" name="Picture 4"/>
          <p:cNvPicPr>
            <a:picLocks noChangeAspect="1"/>
          </p:cNvPicPr>
          <p:nvPr/>
        </p:nvPicPr>
        <p:blipFill>
          <a:blip r:embed="rId2"/>
          <a:stretch>
            <a:fillRect/>
          </a:stretch>
        </p:blipFill>
        <p:spPr>
          <a:xfrm>
            <a:off x="5947714" y="203376"/>
            <a:ext cx="6244285" cy="6654624"/>
          </a:xfrm>
          <a:prstGeom prst="rect">
            <a:avLst/>
          </a:prstGeom>
        </p:spPr>
      </p:pic>
      <p:pic>
        <p:nvPicPr>
          <p:cNvPr id="6" name="Picture 5"/>
          <p:cNvPicPr>
            <a:picLocks noChangeAspect="1"/>
          </p:cNvPicPr>
          <p:nvPr/>
        </p:nvPicPr>
        <p:blipFill>
          <a:blip r:embed="rId3"/>
          <a:stretch>
            <a:fillRect/>
          </a:stretch>
        </p:blipFill>
        <p:spPr>
          <a:xfrm>
            <a:off x="5947714" y="80371"/>
            <a:ext cx="6244286" cy="6777629"/>
          </a:xfrm>
          <a:prstGeom prst="rect">
            <a:avLst/>
          </a:prstGeom>
        </p:spPr>
      </p:pic>
    </p:spTree>
    <p:extLst>
      <p:ext uri="{BB962C8B-B14F-4D97-AF65-F5344CB8AC3E}">
        <p14:creationId xmlns:p14="http://schemas.microsoft.com/office/powerpoint/2010/main" val="3712608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497" y="298580"/>
            <a:ext cx="11396133" cy="1325563"/>
          </a:xfrm>
        </p:spPr>
        <p:txBody>
          <a:bodyPr>
            <a:normAutofit/>
          </a:bodyPr>
          <a:lstStyle/>
          <a:p>
            <a:pPr algn="ctr"/>
            <a:r>
              <a:rPr lang="en-US" b="1" dirty="0"/>
              <a:t>KFMA Cow-Calf Enterprise Variable </a:t>
            </a:r>
            <a:r>
              <a:rPr lang="en-US" b="1" dirty="0" smtClean="0"/>
              <a:t>Expenses</a:t>
            </a:r>
            <a:endParaRPr lang="en-US" b="1" dirty="0"/>
          </a:p>
        </p:txBody>
      </p:sp>
      <p:graphicFrame>
        <p:nvGraphicFramePr>
          <p:cNvPr id="5" name="Chart 4"/>
          <p:cNvGraphicFramePr>
            <a:graphicFrameLocks/>
          </p:cNvGraphicFramePr>
          <p:nvPr>
            <p:extLst/>
          </p:nvPr>
        </p:nvGraphicFramePr>
        <p:xfrm>
          <a:off x="835378" y="1828800"/>
          <a:ext cx="10227733" cy="44157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21409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497" y="298580"/>
            <a:ext cx="11396133" cy="1325563"/>
          </a:xfrm>
        </p:spPr>
        <p:txBody>
          <a:bodyPr>
            <a:normAutofit/>
          </a:bodyPr>
          <a:lstStyle/>
          <a:p>
            <a:pPr algn="ctr"/>
            <a:r>
              <a:rPr lang="en-US" b="1" dirty="0"/>
              <a:t>KFMA Cow-Calf Enterprise Variable </a:t>
            </a:r>
            <a:r>
              <a:rPr lang="en-US" b="1" dirty="0" smtClean="0"/>
              <a:t>Expenses:</a:t>
            </a:r>
            <a:br>
              <a:rPr lang="en-US" b="1" dirty="0" smtClean="0"/>
            </a:br>
            <a:r>
              <a:rPr lang="en-US" b="1" dirty="0" smtClean="0"/>
              <a:t>Differences between Top 1/3 and Bottom 1/3</a:t>
            </a:r>
            <a:endParaRPr lang="en-US" b="1" dirty="0"/>
          </a:p>
        </p:txBody>
      </p:sp>
      <p:graphicFrame>
        <p:nvGraphicFramePr>
          <p:cNvPr id="6" name="Chart 5"/>
          <p:cNvGraphicFramePr>
            <a:graphicFrameLocks/>
          </p:cNvGraphicFramePr>
          <p:nvPr>
            <p:extLst/>
          </p:nvPr>
        </p:nvGraphicFramePr>
        <p:xfrm>
          <a:off x="1083733" y="1851377"/>
          <a:ext cx="10397067" cy="4380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0547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KFMA Cow-Calf Enterprise </a:t>
            </a:r>
            <a:r>
              <a:rPr lang="en-US" b="1" dirty="0" smtClean="0"/>
              <a:t>Total Expenses</a:t>
            </a:r>
            <a:endParaRPr lang="en-US" dirty="0"/>
          </a:p>
        </p:txBody>
      </p:sp>
      <p:graphicFrame>
        <p:nvGraphicFramePr>
          <p:cNvPr id="4" name="Content Placeholder 3"/>
          <p:cNvGraphicFramePr>
            <a:graphicFrameLocks noGrp="1"/>
          </p:cNvGraphicFramePr>
          <p:nvPr>
            <p:ph idx="1"/>
          </p:nvPr>
        </p:nvGraphicFramePr>
        <p:xfrm>
          <a:off x="838200" y="1825625"/>
          <a:ext cx="10515600" cy="4276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522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Reduce Feed Costs</a:t>
            </a:r>
          </a:p>
        </p:txBody>
      </p:sp>
      <p:sp>
        <p:nvSpPr>
          <p:cNvPr id="3" name="Content Placeholder 2"/>
          <p:cNvSpPr>
            <a:spLocks noGrp="1"/>
          </p:cNvSpPr>
          <p:nvPr>
            <p:ph idx="1"/>
          </p:nvPr>
        </p:nvSpPr>
        <p:spPr>
          <a:xfrm>
            <a:off x="1099566" y="1939219"/>
            <a:ext cx="8318754" cy="3711773"/>
          </a:xfrm>
        </p:spPr>
        <p:txBody>
          <a:bodyPr>
            <a:normAutofit fontScale="77500" lnSpcReduction="20000"/>
          </a:bodyPr>
          <a:lstStyle/>
          <a:p>
            <a:pPr marL="514350" indent="-514350">
              <a:buFont typeface="+mj-lt"/>
              <a:buAutoNum type="arabicPeriod"/>
            </a:pPr>
            <a:r>
              <a:rPr lang="en-US" dirty="0"/>
              <a:t>Enhance pasture productivity</a:t>
            </a:r>
          </a:p>
          <a:p>
            <a:pPr marL="514350" indent="-514350">
              <a:buFont typeface="+mj-lt"/>
              <a:buAutoNum type="arabicPeriod"/>
            </a:pPr>
            <a:r>
              <a:rPr lang="en-US" dirty="0"/>
              <a:t>Extend grazing season</a:t>
            </a:r>
          </a:p>
          <a:p>
            <a:pPr marL="514350" indent="-514350">
              <a:buFont typeface="+mj-lt"/>
              <a:buAutoNum type="arabicPeriod"/>
            </a:pPr>
            <a:r>
              <a:rPr lang="en-US" dirty="0"/>
              <a:t>Analyze forages</a:t>
            </a:r>
          </a:p>
          <a:p>
            <a:pPr marL="514350" indent="-514350">
              <a:buFont typeface="+mj-lt"/>
              <a:buAutoNum type="arabicPeriod"/>
            </a:pPr>
            <a:r>
              <a:rPr lang="en-US" dirty="0"/>
              <a:t>Incorporate alternative feeds</a:t>
            </a:r>
          </a:p>
          <a:p>
            <a:pPr marL="514350" indent="-514350">
              <a:buFont typeface="+mj-lt"/>
              <a:buAutoNum type="arabicPeriod"/>
            </a:pPr>
            <a:r>
              <a:rPr lang="en-US" dirty="0"/>
              <a:t>Critically evaluate “cure-alls”</a:t>
            </a:r>
          </a:p>
          <a:p>
            <a:pPr marL="514350" indent="-514350">
              <a:buFont typeface="+mj-lt"/>
              <a:buAutoNum type="arabicPeriod"/>
            </a:pPr>
            <a:r>
              <a:rPr lang="en-US" dirty="0"/>
              <a:t>Utilize a ration balancing program</a:t>
            </a:r>
          </a:p>
          <a:p>
            <a:pPr marL="514350" indent="-514350">
              <a:buFont typeface="+mj-lt"/>
              <a:buAutoNum type="arabicPeriod"/>
            </a:pPr>
            <a:r>
              <a:rPr lang="en-US" dirty="0"/>
              <a:t>Split cattle into age/size appropriate groups</a:t>
            </a:r>
          </a:p>
          <a:p>
            <a:pPr marL="514350" indent="-514350">
              <a:buFont typeface="+mj-lt"/>
              <a:buAutoNum type="arabicPeriod"/>
            </a:pPr>
            <a:r>
              <a:rPr lang="en-US" dirty="0"/>
              <a:t>Minimize waste</a:t>
            </a:r>
          </a:p>
          <a:p>
            <a:pPr marL="514350" indent="-514350">
              <a:buFont typeface="+mj-lt"/>
              <a:buAutoNum type="arabicPeriod"/>
            </a:pPr>
            <a:r>
              <a:rPr lang="en-US" dirty="0"/>
              <a:t>Efficient cattle through genetics</a:t>
            </a:r>
          </a:p>
          <a:p>
            <a:pPr marL="514350" indent="-514350">
              <a:buFont typeface="+mj-lt"/>
              <a:buAutoNum type="arabicPeriod"/>
            </a:pPr>
            <a:r>
              <a:rPr lang="en-US" dirty="0"/>
              <a:t>Improve record keeping to reduce inputs</a:t>
            </a:r>
          </a:p>
          <a:p>
            <a:endParaRPr lang="en-US" dirty="0"/>
          </a:p>
        </p:txBody>
      </p:sp>
      <p:sp>
        <p:nvSpPr>
          <p:cNvPr id="4" name="TextBox 3"/>
          <p:cNvSpPr txBox="1"/>
          <p:nvPr/>
        </p:nvSpPr>
        <p:spPr>
          <a:xfrm>
            <a:off x="1099566" y="5638939"/>
            <a:ext cx="5092700" cy="276999"/>
          </a:xfrm>
          <a:prstGeom prst="rect">
            <a:avLst/>
          </a:prstGeom>
          <a:noFill/>
        </p:spPr>
        <p:txBody>
          <a:bodyPr wrap="square" rtlCol="0">
            <a:spAutoFit/>
          </a:bodyPr>
          <a:lstStyle/>
          <a:p>
            <a:r>
              <a:rPr lang="en-US" sz="1200" dirty="0"/>
              <a:t>Source: Gunn and Schwab (2016), Iowa State University</a:t>
            </a:r>
          </a:p>
        </p:txBody>
      </p:sp>
      <p:sp>
        <p:nvSpPr>
          <p:cNvPr id="5" name="Rectangle 4"/>
          <p:cNvSpPr/>
          <p:nvPr/>
        </p:nvSpPr>
        <p:spPr>
          <a:xfrm>
            <a:off x="1641764" y="2275609"/>
            <a:ext cx="2763981" cy="353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41763" y="4433454"/>
            <a:ext cx="1995055" cy="353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9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885" y="1208256"/>
            <a:ext cx="5916497" cy="4437373"/>
          </a:xfrm>
          <a:prstGeom prst="rect">
            <a:avLst/>
          </a:prstGeom>
        </p:spPr>
      </p:pic>
      <p:sp>
        <p:nvSpPr>
          <p:cNvPr id="2" name="Title 1"/>
          <p:cNvSpPr>
            <a:spLocks noGrp="1"/>
          </p:cNvSpPr>
          <p:nvPr>
            <p:ph type="title"/>
          </p:nvPr>
        </p:nvSpPr>
        <p:spPr>
          <a:xfrm>
            <a:off x="758281" y="280691"/>
            <a:ext cx="9875520" cy="1356360"/>
          </a:xfrm>
        </p:spPr>
        <p:txBody>
          <a:bodyPr/>
          <a:lstStyle/>
          <a:p>
            <a:r>
              <a:rPr lang="en-US" dirty="0"/>
              <a:t>Crop Residue</a:t>
            </a:r>
          </a:p>
        </p:txBody>
      </p:sp>
      <p:sp>
        <p:nvSpPr>
          <p:cNvPr id="3" name="Content Placeholder 2"/>
          <p:cNvSpPr>
            <a:spLocks noGrp="1"/>
          </p:cNvSpPr>
          <p:nvPr>
            <p:ph sz="half" idx="1"/>
          </p:nvPr>
        </p:nvSpPr>
        <p:spPr>
          <a:xfrm>
            <a:off x="590549" y="1943100"/>
            <a:ext cx="4939535" cy="4333441"/>
          </a:xfrm>
        </p:spPr>
        <p:txBody>
          <a:bodyPr>
            <a:normAutofit fontScale="92500"/>
          </a:bodyPr>
          <a:lstStyle/>
          <a:p>
            <a:r>
              <a:rPr lang="en-US" sz="2600" dirty="0"/>
              <a:t>Advantages</a:t>
            </a:r>
          </a:p>
          <a:p>
            <a:pPr lvl="1"/>
            <a:r>
              <a:rPr lang="en-US" sz="2200" b="0" dirty="0"/>
              <a:t>Feed savings/additional weight gain </a:t>
            </a:r>
          </a:p>
          <a:p>
            <a:pPr lvl="1"/>
            <a:r>
              <a:rPr lang="en-US" sz="2200" b="0" dirty="0"/>
              <a:t>Reduced wear-and-tear of facilities and equipment</a:t>
            </a:r>
          </a:p>
          <a:p>
            <a:pPr lvl="1"/>
            <a:r>
              <a:rPr lang="en-US" sz="2200" b="0" dirty="0"/>
              <a:t>Additional income</a:t>
            </a:r>
          </a:p>
          <a:p>
            <a:endParaRPr lang="en-US" dirty="0"/>
          </a:p>
          <a:p>
            <a:r>
              <a:rPr lang="en-US" sz="2600" dirty="0"/>
              <a:t>Disadvantages</a:t>
            </a:r>
          </a:p>
          <a:p>
            <a:pPr lvl="1"/>
            <a:r>
              <a:rPr lang="en-US" sz="2200" b="0" dirty="0"/>
              <a:t>Remove nutrients and organic matter</a:t>
            </a:r>
          </a:p>
          <a:p>
            <a:pPr lvl="1"/>
            <a:r>
              <a:rPr lang="en-US" sz="2200" b="0" dirty="0"/>
              <a:t>Requires fencing and water source</a:t>
            </a:r>
          </a:p>
          <a:p>
            <a:pPr lvl="1"/>
            <a:r>
              <a:rPr lang="en-US" sz="2200" b="0" dirty="0"/>
              <a:t>Lack of shelter</a:t>
            </a:r>
          </a:p>
          <a:p>
            <a:pPr lvl="1"/>
            <a:r>
              <a:rPr lang="en-US" sz="2200" b="0" dirty="0"/>
              <a:t>Soil </a:t>
            </a:r>
            <a:r>
              <a:rPr lang="en-US" sz="2200" b="0" dirty="0" smtClean="0"/>
              <a:t>compaction?</a:t>
            </a:r>
            <a:endParaRPr lang="en-US" sz="2200" b="0" dirty="0"/>
          </a:p>
          <a:p>
            <a:pPr lvl="1"/>
            <a:endParaRPr lang="en-US" dirty="0"/>
          </a:p>
          <a:p>
            <a:pPr lvl="1"/>
            <a:endParaRPr lang="en-US" dirty="0"/>
          </a:p>
        </p:txBody>
      </p:sp>
    </p:spTree>
    <p:extLst>
      <p:ext uri="{BB962C8B-B14F-4D97-AF65-F5344CB8AC3E}">
        <p14:creationId xmlns:p14="http://schemas.microsoft.com/office/powerpoint/2010/main" val="1429081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Crop Residue</a:t>
            </a:r>
          </a:p>
        </p:txBody>
      </p:sp>
      <p:sp>
        <p:nvSpPr>
          <p:cNvPr id="3" name="Content Placeholder 2"/>
          <p:cNvSpPr>
            <a:spLocks noGrp="1"/>
          </p:cNvSpPr>
          <p:nvPr>
            <p:ph idx="1"/>
          </p:nvPr>
        </p:nvSpPr>
        <p:spPr/>
        <p:txBody>
          <a:bodyPr>
            <a:normAutofit/>
          </a:bodyPr>
          <a:lstStyle/>
          <a:p>
            <a:r>
              <a:rPr lang="en-US" dirty="0" smtClean="0"/>
              <a:t>River Valley and Post Rock Extension Districts </a:t>
            </a:r>
            <a:r>
              <a:rPr lang="en-US" dirty="0"/>
              <a:t>2015 Leasing </a:t>
            </a:r>
            <a:r>
              <a:rPr lang="en-US" dirty="0" smtClean="0"/>
              <a:t>Survey</a:t>
            </a:r>
            <a:endParaRPr lang="en-US" dirty="0"/>
          </a:p>
          <a:p>
            <a:pPr lvl="1"/>
            <a:r>
              <a:rPr lang="en-US" b="0" dirty="0" smtClean="0"/>
              <a:t>Crop </a:t>
            </a:r>
            <a:r>
              <a:rPr lang="en-US" b="0" dirty="0"/>
              <a:t>Residue: $9.00 per acre (Range </a:t>
            </a:r>
            <a:r>
              <a:rPr lang="en-US" b="0" dirty="0" smtClean="0"/>
              <a:t>$3-$</a:t>
            </a:r>
            <a:r>
              <a:rPr lang="en-US" b="0" dirty="0"/>
              <a:t>25) </a:t>
            </a:r>
            <a:endParaRPr lang="en-US" b="0" dirty="0" smtClean="0"/>
          </a:p>
          <a:p>
            <a:pPr lvl="1"/>
            <a:r>
              <a:rPr lang="en-US" dirty="0" smtClean="0"/>
              <a:t>Cover Crops: $12.50 per acre (Range $10-$15)</a:t>
            </a:r>
            <a:endParaRPr lang="en-US" b="0" dirty="0"/>
          </a:p>
          <a:p>
            <a:pPr marL="457200" lvl="1" indent="0">
              <a:buNone/>
            </a:pPr>
            <a:endParaRPr lang="en-US" b="0" dirty="0"/>
          </a:p>
          <a:p>
            <a:r>
              <a:rPr lang="en-US" dirty="0"/>
              <a:t>University of Nebraska 2015 Survey</a:t>
            </a:r>
          </a:p>
          <a:p>
            <a:pPr lvl="1"/>
            <a:r>
              <a:rPr lang="en-US" b="0" dirty="0"/>
              <a:t>Corn Stalks: $11-$15 per acre</a:t>
            </a:r>
          </a:p>
          <a:p>
            <a:pPr lvl="1"/>
            <a:endParaRPr lang="en-US" b="0" dirty="0"/>
          </a:p>
          <a:p>
            <a:r>
              <a:rPr lang="en-US" dirty="0"/>
              <a:t>Iowa State University 2016 Cash Rental Rates Survey</a:t>
            </a:r>
          </a:p>
          <a:p>
            <a:pPr lvl="1"/>
            <a:r>
              <a:rPr lang="en-US" b="0" dirty="0"/>
              <a:t>Corn Stalks: $12 per acre (Range $8-$19)</a:t>
            </a:r>
          </a:p>
          <a:p>
            <a:pPr lvl="1"/>
            <a:endParaRPr lang="en-US" b="0" dirty="0"/>
          </a:p>
        </p:txBody>
      </p:sp>
    </p:spTree>
    <p:extLst>
      <p:ext uri="{BB962C8B-B14F-4D97-AF65-F5344CB8AC3E}">
        <p14:creationId xmlns:p14="http://schemas.microsoft.com/office/powerpoint/2010/main" val="33834840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49727"/>
            <a:ext cx="9875520" cy="1356360"/>
          </a:xfrm>
        </p:spPr>
        <p:txBody>
          <a:bodyPr/>
          <a:lstStyle/>
          <a:p>
            <a:r>
              <a:rPr lang="en-US" dirty="0"/>
              <a:t>Cover Crops</a:t>
            </a:r>
          </a:p>
        </p:txBody>
      </p:sp>
      <p:sp>
        <p:nvSpPr>
          <p:cNvPr id="3" name="Content Placeholder 2"/>
          <p:cNvSpPr>
            <a:spLocks noGrp="1"/>
          </p:cNvSpPr>
          <p:nvPr>
            <p:ph sz="half" idx="1"/>
          </p:nvPr>
        </p:nvSpPr>
        <p:spPr>
          <a:xfrm>
            <a:off x="645623" y="1837499"/>
            <a:ext cx="5355127" cy="4048951"/>
          </a:xfrm>
        </p:spPr>
        <p:txBody>
          <a:bodyPr>
            <a:normAutofit fontScale="92500" lnSpcReduction="20000"/>
          </a:bodyPr>
          <a:lstStyle/>
          <a:p>
            <a:r>
              <a:rPr lang="en-US" sz="2600" dirty="0"/>
              <a:t>Advantages</a:t>
            </a:r>
          </a:p>
          <a:p>
            <a:pPr lvl="1"/>
            <a:r>
              <a:rPr lang="en-US" sz="2200" b="0" dirty="0"/>
              <a:t>Improve soil and water quality</a:t>
            </a:r>
          </a:p>
          <a:p>
            <a:pPr lvl="1"/>
            <a:r>
              <a:rPr lang="en-US" sz="2200" b="0" dirty="0"/>
              <a:t>Erosion control</a:t>
            </a:r>
          </a:p>
          <a:p>
            <a:pPr lvl="1"/>
            <a:r>
              <a:rPr lang="en-US" sz="2200" b="0" dirty="0"/>
              <a:t>Winter feed source</a:t>
            </a:r>
          </a:p>
          <a:p>
            <a:endParaRPr lang="en-US" sz="1100" dirty="0"/>
          </a:p>
          <a:p>
            <a:r>
              <a:rPr lang="en-US" sz="2600" dirty="0"/>
              <a:t>Disadvantages</a:t>
            </a:r>
          </a:p>
          <a:p>
            <a:pPr lvl="1"/>
            <a:r>
              <a:rPr lang="en-US" sz="2200" b="0" dirty="0"/>
              <a:t>Increased costs, management and labor</a:t>
            </a:r>
          </a:p>
          <a:p>
            <a:pPr lvl="1"/>
            <a:r>
              <a:rPr lang="en-US" sz="2200" b="0" dirty="0"/>
              <a:t>Require fencing and water source</a:t>
            </a:r>
          </a:p>
          <a:p>
            <a:pPr lvl="1"/>
            <a:r>
              <a:rPr lang="en-US" sz="2200" b="0" dirty="0"/>
              <a:t>Insufficient yields will make grazing a net loss</a:t>
            </a:r>
          </a:p>
          <a:p>
            <a:endParaRPr lang="en-US" sz="1100" dirty="0"/>
          </a:p>
          <a:p>
            <a:r>
              <a:rPr lang="en-US" sz="2600" dirty="0"/>
              <a:t>Cover Crop Cost-Return Budget</a:t>
            </a:r>
          </a:p>
          <a:p>
            <a:pPr lvl="1"/>
            <a:r>
              <a:rPr lang="en-US" sz="2200" dirty="0"/>
              <a:t>Budget on AgManager.info</a:t>
            </a:r>
          </a:p>
          <a:p>
            <a:endParaRPr lang="en-US" dirty="0"/>
          </a:p>
        </p:txBody>
      </p:sp>
      <p:pic>
        <p:nvPicPr>
          <p:cNvPr id="10" name="Picture 9"/>
          <p:cNvPicPr>
            <a:picLocks noChangeAspect="1"/>
          </p:cNvPicPr>
          <p:nvPr/>
        </p:nvPicPr>
        <p:blipFill>
          <a:blip r:embed="rId3"/>
          <a:stretch>
            <a:fillRect/>
          </a:stretch>
        </p:blipFill>
        <p:spPr>
          <a:xfrm>
            <a:off x="6350726" y="457890"/>
            <a:ext cx="5394864" cy="4280075"/>
          </a:xfrm>
          <a:prstGeom prst="rect">
            <a:avLst/>
          </a:prstGeom>
        </p:spPr>
      </p:pic>
    </p:spTree>
    <p:extLst>
      <p:ext uri="{BB962C8B-B14F-4D97-AF65-F5344CB8AC3E}">
        <p14:creationId xmlns:p14="http://schemas.microsoft.com/office/powerpoint/2010/main" val="2249177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267200" y="10128250"/>
            <a:ext cx="7381875" cy="257175"/>
          </a:xfrm>
          <a:prstGeom prst="rect">
            <a:avLst/>
          </a:prstGeom>
          <a:solidFill>
            <a:srgbClr val="000000"/>
          </a:solidFill>
          <a:ln w="9525">
            <a:solidFill>
              <a:srgbClr val="000000"/>
            </a:solidFill>
            <a:miter lim="800000"/>
            <a:headEnd/>
            <a:tailEnd/>
          </a:ln>
          <a:effectLst/>
          <a:extLst/>
        </p:spPr>
        <p:txBody>
          <a:bodyPr wrap="square" lIns="36576" tIns="27432" rIns="0"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000" b="1">
                <a:solidFill>
                  <a:srgbClr val="FFFFFF"/>
                </a:solidFill>
                <a:latin typeface="Arial"/>
                <a:cs typeface="Arial"/>
              </a:rPr>
              <a:t> Department of Agricultural Economics -- Kansas State University, Manhattan, KS</a:t>
            </a:r>
          </a:p>
        </p:txBody>
      </p:sp>
      <p:sp>
        <p:nvSpPr>
          <p:cNvPr id="7" name="Content Placeholder 2"/>
          <p:cNvSpPr txBox="1">
            <a:spLocks/>
          </p:cNvSpPr>
          <p:nvPr/>
        </p:nvSpPr>
        <p:spPr>
          <a:xfrm>
            <a:off x="6164500" y="1589863"/>
            <a:ext cx="5484575" cy="4920863"/>
          </a:xfrm>
          <a:prstGeom prst="rect">
            <a:avLst/>
          </a:prstGeom>
        </p:spPr>
        <p:txBody>
          <a:bodyPr>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3200" b="1"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400" b="1"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buNone/>
            </a:pPr>
            <a:endParaRPr lang="en-US" dirty="0"/>
          </a:p>
          <a:p>
            <a:r>
              <a:rPr lang="en-US" dirty="0"/>
              <a:t>Profitability depends on yields</a:t>
            </a:r>
          </a:p>
          <a:p>
            <a:r>
              <a:rPr lang="en-US" dirty="0"/>
              <a:t>Head/acre: 1, 1.5, 2.1</a:t>
            </a:r>
          </a:p>
          <a:p>
            <a:r>
              <a:rPr lang="en-US" dirty="0"/>
              <a:t>Rent charged: $0.75/head/day</a:t>
            </a:r>
          </a:p>
          <a:p>
            <a:r>
              <a:rPr lang="en-US" dirty="0"/>
              <a:t>75 grazing days</a:t>
            </a:r>
          </a:p>
        </p:txBody>
      </p:sp>
      <p:grpSp>
        <p:nvGrpSpPr>
          <p:cNvPr id="2" name="Group 1"/>
          <p:cNvGrpSpPr>
            <a:grpSpLocks noChangeAspect="1"/>
          </p:cNvGrpSpPr>
          <p:nvPr/>
        </p:nvGrpSpPr>
        <p:grpSpPr>
          <a:xfrm>
            <a:off x="258153" y="285011"/>
            <a:ext cx="5056797" cy="5440963"/>
            <a:chOff x="335848" y="1444447"/>
            <a:chExt cx="4694102" cy="5050714"/>
          </a:xfrm>
        </p:grpSpPr>
        <p:pic>
          <p:nvPicPr>
            <p:cNvPr id="5" name="Picture 4"/>
            <p:cNvPicPr>
              <a:picLocks noChangeAspect="1"/>
            </p:cNvPicPr>
            <p:nvPr/>
          </p:nvPicPr>
          <p:blipFill rotWithShape="1">
            <a:blip r:embed="rId3"/>
            <a:srcRect t="83827" r="25497"/>
            <a:stretch/>
          </p:blipFill>
          <p:spPr>
            <a:xfrm>
              <a:off x="335848" y="5504329"/>
              <a:ext cx="4694102" cy="990832"/>
            </a:xfrm>
            <a:prstGeom prst="rect">
              <a:avLst/>
            </a:prstGeom>
          </p:spPr>
        </p:pic>
        <p:pic>
          <p:nvPicPr>
            <p:cNvPr id="6" name="Picture 5"/>
            <p:cNvPicPr>
              <a:picLocks noChangeAspect="1"/>
            </p:cNvPicPr>
            <p:nvPr/>
          </p:nvPicPr>
          <p:blipFill rotWithShape="1">
            <a:blip r:embed="rId3"/>
            <a:srcRect r="25801" b="34122"/>
            <a:stretch/>
          </p:blipFill>
          <p:spPr>
            <a:xfrm>
              <a:off x="335848" y="1444447"/>
              <a:ext cx="4674977" cy="4035978"/>
            </a:xfrm>
            <a:prstGeom prst="rect">
              <a:avLst/>
            </a:prstGeom>
          </p:spPr>
        </p:pic>
      </p:grpSp>
    </p:spTree>
    <p:extLst>
      <p:ext uri="{BB962C8B-B14F-4D97-AF65-F5344CB8AC3E}">
        <p14:creationId xmlns:p14="http://schemas.microsoft.com/office/powerpoint/2010/main" val="133216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Wheat</a:t>
            </a:r>
          </a:p>
        </p:txBody>
      </p:sp>
      <p:sp>
        <p:nvSpPr>
          <p:cNvPr id="3" name="Content Placeholder 2"/>
          <p:cNvSpPr>
            <a:spLocks noGrp="1"/>
          </p:cNvSpPr>
          <p:nvPr>
            <p:ph idx="1"/>
          </p:nvPr>
        </p:nvSpPr>
        <p:spPr>
          <a:xfrm>
            <a:off x="304800" y="1965636"/>
            <a:ext cx="10515600" cy="4351338"/>
          </a:xfrm>
        </p:spPr>
        <p:txBody>
          <a:bodyPr>
            <a:normAutofit/>
          </a:bodyPr>
          <a:lstStyle/>
          <a:p>
            <a:r>
              <a:rPr lang="en-US" dirty="0"/>
              <a:t>Dual purpose wheat</a:t>
            </a:r>
          </a:p>
          <a:p>
            <a:endParaRPr lang="en-US" dirty="0"/>
          </a:p>
          <a:p>
            <a:r>
              <a:rPr lang="en-US" dirty="0"/>
              <a:t>Wheat is grazed out</a:t>
            </a:r>
          </a:p>
          <a:p>
            <a:endParaRPr lang="en-US" dirty="0"/>
          </a:p>
          <a:p>
            <a:r>
              <a:rPr lang="en-US" dirty="0"/>
              <a:t>Tools</a:t>
            </a:r>
          </a:p>
          <a:p>
            <a:pPr lvl="1"/>
            <a:r>
              <a:rPr lang="en-US" dirty="0"/>
              <a:t>Wheat Stocker Planner &amp; </a:t>
            </a:r>
            <a:r>
              <a:rPr lang="en-US" dirty="0" err="1"/>
              <a:t>Grazeout</a:t>
            </a:r>
            <a:r>
              <a:rPr lang="en-US" dirty="0"/>
              <a:t> (OSU)</a:t>
            </a:r>
          </a:p>
          <a:p>
            <a:pPr lvl="1"/>
            <a:r>
              <a:rPr lang="en-US" dirty="0"/>
              <a:t>Wheat Grazing and Wheat Graze-Out</a:t>
            </a:r>
          </a:p>
          <a:p>
            <a:pPr lvl="2"/>
            <a:r>
              <a:rPr lang="en-US" dirty="0"/>
              <a:t>Budgets on AgManager.info</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5716" y="429730"/>
            <a:ext cx="5470454" cy="3646970"/>
          </a:xfrm>
          <a:prstGeom prst="rect">
            <a:avLst/>
          </a:prstGeom>
        </p:spPr>
      </p:pic>
    </p:spTree>
    <p:extLst>
      <p:ext uri="{BB962C8B-B14F-4D97-AF65-F5344CB8AC3E}">
        <p14:creationId xmlns:p14="http://schemas.microsoft.com/office/powerpoint/2010/main" val="2903884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Kansas Farm Economy</a:t>
            </a:r>
            <a:endParaRPr lang="en-US" dirty="0"/>
          </a:p>
        </p:txBody>
      </p:sp>
      <p:graphicFrame>
        <p:nvGraphicFramePr>
          <p:cNvPr id="5" name="Content Placeholder 4"/>
          <p:cNvGraphicFramePr>
            <a:graphicFrameLocks noGrp="1"/>
          </p:cNvGraphicFramePr>
          <p:nvPr>
            <p:ph idx="1"/>
            <p:extLst/>
          </p:nvPr>
        </p:nvGraphicFramePr>
        <p:xfrm>
          <a:off x="2152650" y="1825626"/>
          <a:ext cx="7886700" cy="4119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9506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8037"/>
            <a:ext cx="9875520" cy="1356360"/>
          </a:xfrm>
        </p:spPr>
        <p:txBody>
          <a:bodyPr/>
          <a:lstStyle/>
          <a:p>
            <a:r>
              <a:rPr lang="en-US" dirty="0"/>
              <a:t>Conservation Reserve Program</a:t>
            </a:r>
          </a:p>
        </p:txBody>
      </p:sp>
      <p:sp>
        <p:nvSpPr>
          <p:cNvPr id="7" name="Content Placeholder 6"/>
          <p:cNvSpPr>
            <a:spLocks noGrp="1"/>
          </p:cNvSpPr>
          <p:nvPr>
            <p:ph sz="half" idx="1"/>
          </p:nvPr>
        </p:nvSpPr>
        <p:spPr>
          <a:xfrm>
            <a:off x="1203960" y="2057399"/>
            <a:ext cx="4648200" cy="3922310"/>
          </a:xfrm>
        </p:spPr>
        <p:txBody>
          <a:bodyPr>
            <a:normAutofit fontScale="70000" lnSpcReduction="20000"/>
          </a:bodyPr>
          <a:lstStyle/>
          <a:p>
            <a:r>
              <a:rPr lang="en-US" dirty="0"/>
              <a:t>2014 Farm Bill reduced available CRP acres and many KS expiring contracts are not being renewed</a:t>
            </a:r>
          </a:p>
          <a:p>
            <a:pPr lvl="1"/>
            <a:r>
              <a:rPr lang="en-US" b="0" dirty="0"/>
              <a:t>Pasture supply increase, at least locally</a:t>
            </a:r>
          </a:p>
          <a:p>
            <a:pPr lvl="1"/>
            <a:endParaRPr lang="en-US" b="0" dirty="0"/>
          </a:p>
          <a:p>
            <a:r>
              <a:rPr lang="en-US" dirty="0"/>
              <a:t>Cropping not profitable in short run</a:t>
            </a:r>
          </a:p>
          <a:p>
            <a:pPr lvl="1"/>
            <a:r>
              <a:rPr lang="en-US" b="0" dirty="0"/>
              <a:t>Quality of the land</a:t>
            </a:r>
          </a:p>
          <a:p>
            <a:pPr lvl="1"/>
            <a:r>
              <a:rPr lang="en-US" b="0" dirty="0"/>
              <a:t>Low profitability</a:t>
            </a:r>
          </a:p>
          <a:p>
            <a:pPr lvl="1"/>
            <a:endParaRPr lang="en-US" b="0" dirty="0"/>
          </a:p>
          <a:p>
            <a:r>
              <a:rPr lang="en-US" dirty="0"/>
              <a:t>Pasture</a:t>
            </a:r>
          </a:p>
          <a:p>
            <a:pPr lvl="1"/>
            <a:r>
              <a:rPr lang="en-US" b="0" dirty="0"/>
              <a:t>Investment in fencing and water (EQIP)</a:t>
            </a:r>
          </a:p>
          <a:p>
            <a:pPr lvl="1"/>
            <a:r>
              <a:rPr lang="en-US" b="0" dirty="0"/>
              <a:t>Need for range management plan to optimize the stocking rate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802" y="2057399"/>
            <a:ext cx="5451615" cy="3634410"/>
          </a:xfrm>
          <a:prstGeom prst="rect">
            <a:avLst/>
          </a:prstGeom>
        </p:spPr>
      </p:pic>
    </p:spTree>
    <p:extLst>
      <p:ext uri="{BB962C8B-B14F-4D97-AF65-F5344CB8AC3E}">
        <p14:creationId xmlns:p14="http://schemas.microsoft.com/office/powerpoint/2010/main" val="150884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Feed Waste</a:t>
            </a:r>
          </a:p>
        </p:txBody>
      </p:sp>
      <p:sp>
        <p:nvSpPr>
          <p:cNvPr id="10" name="Content Placeholder 9"/>
          <p:cNvSpPr>
            <a:spLocks noGrp="1"/>
          </p:cNvSpPr>
          <p:nvPr>
            <p:ph sz="half" idx="1"/>
          </p:nvPr>
        </p:nvSpPr>
        <p:spPr>
          <a:xfrm>
            <a:off x="1350572" y="2036073"/>
            <a:ext cx="4381500" cy="4269167"/>
          </a:xfrm>
        </p:spPr>
        <p:txBody>
          <a:bodyPr>
            <a:normAutofit fontScale="92500" lnSpcReduction="20000"/>
          </a:bodyPr>
          <a:lstStyle/>
          <a:p>
            <a:r>
              <a:rPr lang="en-US" dirty="0"/>
              <a:t>Storage</a:t>
            </a:r>
          </a:p>
          <a:p>
            <a:pPr lvl="1"/>
            <a:r>
              <a:rPr lang="en-US" dirty="0"/>
              <a:t>6% - 37% loss</a:t>
            </a:r>
          </a:p>
          <a:p>
            <a:endParaRPr lang="en-US" sz="1000" dirty="0"/>
          </a:p>
          <a:p>
            <a:r>
              <a:rPr lang="en-US" dirty="0"/>
              <a:t>Feeding</a:t>
            </a:r>
          </a:p>
          <a:p>
            <a:pPr lvl="1"/>
            <a:r>
              <a:rPr lang="en-US" dirty="0"/>
              <a:t>Types of bales</a:t>
            </a:r>
          </a:p>
          <a:p>
            <a:pPr lvl="1"/>
            <a:r>
              <a:rPr lang="en-US" dirty="0"/>
              <a:t>Feeding method</a:t>
            </a:r>
          </a:p>
          <a:p>
            <a:pPr lvl="2"/>
            <a:r>
              <a:rPr lang="en-US" dirty="0"/>
              <a:t>4% - 50% loss </a:t>
            </a:r>
          </a:p>
          <a:p>
            <a:endParaRPr lang="en-US" sz="1000" dirty="0"/>
          </a:p>
          <a:p>
            <a:r>
              <a:rPr lang="en-US" dirty="0"/>
              <a:t>Losses due to storage and feeding</a:t>
            </a:r>
          </a:p>
          <a:p>
            <a:pPr lvl="1"/>
            <a:r>
              <a:rPr lang="en-US" dirty="0" smtClean="0"/>
              <a:t>+$12-$58/cow</a:t>
            </a:r>
            <a:endParaRPr lang="en-US" dirty="0"/>
          </a:p>
          <a:p>
            <a:endParaRPr lang="en-US" sz="1000" dirty="0"/>
          </a:p>
          <a:p>
            <a:r>
              <a:rPr lang="en-US" dirty="0"/>
              <a:t>Limit amount feed hay</a:t>
            </a:r>
          </a:p>
          <a:p>
            <a:pPr marL="0" indent="0">
              <a:buNone/>
            </a:pPr>
            <a:endParaRPr lang="en-US" dirty="0"/>
          </a:p>
        </p:txBody>
      </p:sp>
      <p:pic>
        <p:nvPicPr>
          <p:cNvPr id="12" name="Content Placeholder 11"/>
          <p:cNvPicPr>
            <a:picLocks noGrp="1" noChangeAspect="1"/>
          </p:cNvPicPr>
          <p:nvPr>
            <p:ph sz="half" idx="2"/>
          </p:nvPr>
        </p:nvPicPr>
        <p:blipFill>
          <a:blip r:embed="rId3"/>
          <a:stretch>
            <a:fillRect/>
          </a:stretch>
        </p:blipFill>
        <p:spPr>
          <a:xfrm>
            <a:off x="5732072" y="2040835"/>
            <a:ext cx="6317855" cy="4053957"/>
          </a:xfrm>
          <a:prstGeom prst="rect">
            <a:avLst/>
          </a:prstGeom>
        </p:spPr>
      </p:pic>
    </p:spTree>
    <p:extLst>
      <p:ext uri="{BB962C8B-B14F-4D97-AF65-F5344CB8AC3E}">
        <p14:creationId xmlns:p14="http://schemas.microsoft.com/office/powerpoint/2010/main" val="4182440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07119" cy="983848"/>
          </a:xfrm>
        </p:spPr>
        <p:txBody>
          <a:bodyPr>
            <a:normAutofit/>
          </a:bodyPr>
          <a:lstStyle/>
          <a:p>
            <a:r>
              <a:rPr lang="en-US" sz="3900" dirty="0" smtClean="0"/>
              <a:t>LMIC Beef Production and Price Quarterly Forecast </a:t>
            </a:r>
            <a:r>
              <a:rPr lang="en-US" sz="2200" dirty="0" smtClean="0"/>
              <a:t>(11/28/2016)</a:t>
            </a:r>
            <a:endParaRPr lang="en-US" sz="2200" dirty="0"/>
          </a:p>
        </p:txBody>
      </p:sp>
      <p:pic>
        <p:nvPicPr>
          <p:cNvPr id="10" name="Picture 9"/>
          <p:cNvPicPr>
            <a:picLocks noChangeAspect="1"/>
          </p:cNvPicPr>
          <p:nvPr/>
        </p:nvPicPr>
        <p:blipFill>
          <a:blip r:embed="rId2"/>
          <a:stretch>
            <a:fillRect/>
          </a:stretch>
        </p:blipFill>
        <p:spPr>
          <a:xfrm>
            <a:off x="0" y="810228"/>
            <a:ext cx="12191999" cy="6047772"/>
          </a:xfrm>
          <a:prstGeom prst="rect">
            <a:avLst/>
          </a:prstGeom>
        </p:spPr>
      </p:pic>
      <p:sp>
        <p:nvSpPr>
          <p:cNvPr id="11" name="Down Arrow 10"/>
          <p:cNvSpPr/>
          <p:nvPr/>
        </p:nvSpPr>
        <p:spPr>
          <a:xfrm rot="10800000">
            <a:off x="1504710" y="2303362"/>
            <a:ext cx="717630" cy="4554638"/>
          </a:xfrm>
          <a:prstGeom prst="downArrow">
            <a:avLst/>
          </a:prstGeom>
          <a:solidFill>
            <a:srgbClr val="644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10650639" y="2303362"/>
            <a:ext cx="717630" cy="4554638"/>
          </a:xfrm>
          <a:prstGeom prst="downArrow">
            <a:avLst/>
          </a:prstGeom>
          <a:solidFill>
            <a:srgbClr val="644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73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1711"/>
          </a:xfrm>
        </p:spPr>
        <p:txBody>
          <a:bodyPr/>
          <a:lstStyle/>
          <a:p>
            <a:r>
              <a:rPr lang="en-US" sz="3900" dirty="0"/>
              <a:t>LMIC Beef Production and Price Quarterly </a:t>
            </a:r>
            <a:r>
              <a:rPr lang="en-US" sz="3900" dirty="0" smtClean="0"/>
              <a:t>Forecast </a:t>
            </a:r>
            <a:r>
              <a:rPr lang="en-US" sz="2200" dirty="0" smtClean="0"/>
              <a:t>(11/28/2016</a:t>
            </a:r>
            <a:r>
              <a:rPr lang="en-US" sz="2200" dirty="0"/>
              <a:t>)</a:t>
            </a:r>
          </a:p>
        </p:txBody>
      </p:sp>
      <p:pic>
        <p:nvPicPr>
          <p:cNvPr id="4" name="Picture 3"/>
          <p:cNvPicPr>
            <a:picLocks noChangeAspect="1"/>
          </p:cNvPicPr>
          <p:nvPr/>
        </p:nvPicPr>
        <p:blipFill>
          <a:blip r:embed="rId3"/>
          <a:stretch>
            <a:fillRect/>
          </a:stretch>
        </p:blipFill>
        <p:spPr>
          <a:xfrm>
            <a:off x="1354238" y="840954"/>
            <a:ext cx="9483523" cy="6017046"/>
          </a:xfrm>
          <a:prstGeom prst="rect">
            <a:avLst/>
          </a:prstGeom>
        </p:spPr>
      </p:pic>
      <p:sp>
        <p:nvSpPr>
          <p:cNvPr id="5" name="Down Arrow 4"/>
          <p:cNvSpPr/>
          <p:nvPr/>
        </p:nvSpPr>
        <p:spPr>
          <a:xfrm>
            <a:off x="1354238" y="2303362"/>
            <a:ext cx="717630" cy="4554638"/>
          </a:xfrm>
          <a:prstGeom prst="downArrow">
            <a:avLst/>
          </a:prstGeom>
          <a:solidFill>
            <a:srgbClr val="644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0708512" y="2303362"/>
            <a:ext cx="717630" cy="4554638"/>
          </a:xfrm>
          <a:prstGeom prst="downArrow">
            <a:avLst/>
          </a:prstGeom>
          <a:solidFill>
            <a:srgbClr val="644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03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807612"/>
            <a:ext cx="10515600" cy="2852737"/>
          </a:xfrm>
        </p:spPr>
        <p:txBody>
          <a:bodyPr>
            <a:normAutofit/>
          </a:bodyPr>
          <a:lstStyle/>
          <a:p>
            <a:pPr algn="ctr"/>
            <a:r>
              <a:rPr lang="en-US" sz="8000" dirty="0"/>
              <a:t>Crops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6600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62" y="278021"/>
            <a:ext cx="10515600" cy="1325563"/>
          </a:xfrm>
        </p:spPr>
        <p:txBody>
          <a:bodyPr/>
          <a:lstStyle/>
          <a:p>
            <a:r>
              <a:rPr lang="en-US" dirty="0"/>
              <a:t>Managing Costs &amp; Returns</a:t>
            </a:r>
          </a:p>
        </p:txBody>
      </p:sp>
      <p:sp>
        <p:nvSpPr>
          <p:cNvPr id="3" name="Content Placeholder 2"/>
          <p:cNvSpPr>
            <a:spLocks noGrp="1"/>
          </p:cNvSpPr>
          <p:nvPr>
            <p:ph idx="1"/>
          </p:nvPr>
        </p:nvSpPr>
        <p:spPr>
          <a:xfrm>
            <a:off x="476397" y="2182580"/>
            <a:ext cx="4353178" cy="4050792"/>
          </a:xfrm>
        </p:spPr>
        <p:txBody>
          <a:bodyPr/>
          <a:lstStyle/>
          <a:p>
            <a:r>
              <a:rPr lang="en-US" dirty="0"/>
              <a:t>What are the cost-return categories that separate the top third profitable farms from the bottom third?</a:t>
            </a:r>
          </a:p>
        </p:txBody>
      </p:sp>
      <p:pic>
        <p:nvPicPr>
          <p:cNvPr id="6" name="Picture 5"/>
          <p:cNvPicPr>
            <a:picLocks noChangeAspect="1"/>
          </p:cNvPicPr>
          <p:nvPr/>
        </p:nvPicPr>
        <p:blipFill>
          <a:blip r:embed="rId2"/>
          <a:stretch>
            <a:fillRect/>
          </a:stretch>
        </p:blipFill>
        <p:spPr>
          <a:xfrm>
            <a:off x="5053585" y="1411167"/>
            <a:ext cx="7091515" cy="5314098"/>
          </a:xfrm>
          <a:prstGeom prst="rect">
            <a:avLst/>
          </a:prstGeom>
        </p:spPr>
      </p:pic>
    </p:spTree>
    <p:extLst>
      <p:ext uri="{BB962C8B-B14F-4D97-AF65-F5344CB8AC3E}">
        <p14:creationId xmlns:p14="http://schemas.microsoft.com/office/powerpoint/2010/main" val="531809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9196" y="1455882"/>
            <a:ext cx="7091515" cy="5314098"/>
          </a:xfrm>
          <a:prstGeom prst="rect">
            <a:avLst/>
          </a:prstGeom>
        </p:spPr>
      </p:pic>
      <p:sp>
        <p:nvSpPr>
          <p:cNvPr id="2" name="Title 1"/>
          <p:cNvSpPr>
            <a:spLocks noGrp="1"/>
          </p:cNvSpPr>
          <p:nvPr>
            <p:ph type="title"/>
          </p:nvPr>
        </p:nvSpPr>
        <p:spPr>
          <a:xfrm>
            <a:off x="561175" y="208526"/>
            <a:ext cx="10515600" cy="1325563"/>
          </a:xfrm>
        </p:spPr>
        <p:txBody>
          <a:bodyPr/>
          <a:lstStyle/>
          <a:p>
            <a:r>
              <a:rPr lang="en-US" dirty="0"/>
              <a:t>Managing Costs &amp; Returns</a:t>
            </a:r>
          </a:p>
        </p:txBody>
      </p:sp>
      <p:sp>
        <p:nvSpPr>
          <p:cNvPr id="3" name="Content Placeholder 2"/>
          <p:cNvSpPr>
            <a:spLocks noGrp="1"/>
          </p:cNvSpPr>
          <p:nvPr>
            <p:ph idx="1"/>
          </p:nvPr>
        </p:nvSpPr>
        <p:spPr>
          <a:xfrm>
            <a:off x="561175" y="2113992"/>
            <a:ext cx="3744377" cy="4143590"/>
          </a:xfrm>
        </p:spPr>
        <p:txBody>
          <a:bodyPr>
            <a:normAutofit/>
          </a:bodyPr>
          <a:lstStyle/>
          <a:p>
            <a:r>
              <a:rPr lang="en-US" dirty="0"/>
              <a:t>Not really</a:t>
            </a:r>
          </a:p>
          <a:p>
            <a:pPr lvl="1"/>
            <a:r>
              <a:rPr lang="en-US" dirty="0" smtClean="0"/>
              <a:t>Price</a:t>
            </a:r>
            <a:endParaRPr lang="en-US" dirty="0"/>
          </a:p>
          <a:p>
            <a:r>
              <a:rPr lang="en-US" dirty="0"/>
              <a:t>Fixed costs driven by acres</a:t>
            </a:r>
          </a:p>
          <a:p>
            <a:pPr lvl="1"/>
            <a:r>
              <a:rPr lang="en-US" dirty="0"/>
              <a:t>High 1/3: 488 ac</a:t>
            </a:r>
          </a:p>
          <a:p>
            <a:pPr lvl="1"/>
            <a:r>
              <a:rPr lang="en-US" dirty="0"/>
              <a:t>Low 1/3: 312 ac</a:t>
            </a:r>
          </a:p>
          <a:p>
            <a:pPr lvl="1"/>
            <a:endParaRPr lang="en-US" dirty="0"/>
          </a:p>
        </p:txBody>
      </p:sp>
      <p:sp>
        <p:nvSpPr>
          <p:cNvPr id="5" name="Rectangle 4"/>
          <p:cNvSpPr/>
          <p:nvPr/>
        </p:nvSpPr>
        <p:spPr>
          <a:xfrm>
            <a:off x="7629291" y="2460902"/>
            <a:ext cx="4410751" cy="22920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7094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59196" y="1455882"/>
            <a:ext cx="7091515" cy="5314098"/>
          </a:xfrm>
          <a:prstGeom prst="rect">
            <a:avLst/>
          </a:prstGeom>
        </p:spPr>
      </p:pic>
      <p:sp>
        <p:nvSpPr>
          <p:cNvPr id="2" name="Title 1"/>
          <p:cNvSpPr>
            <a:spLocks noGrp="1"/>
          </p:cNvSpPr>
          <p:nvPr>
            <p:ph type="title"/>
          </p:nvPr>
        </p:nvSpPr>
        <p:spPr>
          <a:xfrm>
            <a:off x="564055" y="214139"/>
            <a:ext cx="10515600" cy="1325563"/>
          </a:xfrm>
        </p:spPr>
        <p:txBody>
          <a:bodyPr/>
          <a:lstStyle/>
          <a:p>
            <a:r>
              <a:rPr lang="en-US" dirty="0"/>
              <a:t>Managing Costs &amp; Returns</a:t>
            </a:r>
          </a:p>
        </p:txBody>
      </p:sp>
      <p:sp>
        <p:nvSpPr>
          <p:cNvPr id="3" name="Content Placeholder 2"/>
          <p:cNvSpPr>
            <a:spLocks noGrp="1"/>
          </p:cNvSpPr>
          <p:nvPr>
            <p:ph idx="1"/>
          </p:nvPr>
        </p:nvSpPr>
        <p:spPr>
          <a:xfrm>
            <a:off x="564055" y="2087535"/>
            <a:ext cx="4353178" cy="4050792"/>
          </a:xfrm>
        </p:spPr>
        <p:txBody>
          <a:bodyPr>
            <a:normAutofit/>
          </a:bodyPr>
          <a:lstStyle/>
          <a:p>
            <a:r>
              <a:rPr lang="en-US" dirty="0"/>
              <a:t>Yes</a:t>
            </a:r>
          </a:p>
          <a:p>
            <a:pPr lvl="1"/>
            <a:r>
              <a:rPr lang="en-US" dirty="0"/>
              <a:t>Fertilizer/lime</a:t>
            </a:r>
          </a:p>
          <a:p>
            <a:pPr lvl="1"/>
            <a:r>
              <a:rPr lang="en-US" dirty="0"/>
              <a:t>Herbicides and insecticides</a:t>
            </a:r>
          </a:p>
          <a:p>
            <a:pPr lvl="1"/>
            <a:r>
              <a:rPr lang="en-US" dirty="0" smtClean="0"/>
              <a:t>Seed</a:t>
            </a:r>
            <a:endParaRPr lang="en-US" dirty="0"/>
          </a:p>
          <a:p>
            <a:pPr lvl="1"/>
            <a:r>
              <a:rPr lang="en-US" dirty="0" smtClean="0"/>
              <a:t>Hired </a:t>
            </a:r>
            <a:r>
              <a:rPr lang="en-US" dirty="0"/>
              <a:t>machinery</a:t>
            </a:r>
          </a:p>
        </p:txBody>
      </p:sp>
      <p:sp>
        <p:nvSpPr>
          <p:cNvPr id="6" name="Rectangle 5"/>
          <p:cNvSpPr/>
          <p:nvPr/>
        </p:nvSpPr>
        <p:spPr>
          <a:xfrm>
            <a:off x="7593921" y="3191903"/>
            <a:ext cx="4469063" cy="98648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3188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98" y="358988"/>
            <a:ext cx="10515600" cy="1325563"/>
          </a:xfrm>
        </p:spPr>
        <p:txBody>
          <a:bodyPr/>
          <a:lstStyle/>
          <a:p>
            <a:r>
              <a:rPr lang="en-US" dirty="0"/>
              <a:t>Cost Management Strategies</a:t>
            </a:r>
          </a:p>
        </p:txBody>
      </p:sp>
      <p:sp>
        <p:nvSpPr>
          <p:cNvPr id="3" name="Content Placeholder 2"/>
          <p:cNvSpPr>
            <a:spLocks noGrp="1"/>
          </p:cNvSpPr>
          <p:nvPr>
            <p:ph idx="1"/>
          </p:nvPr>
        </p:nvSpPr>
        <p:spPr>
          <a:xfrm>
            <a:off x="838200" y="1862201"/>
            <a:ext cx="10515600" cy="4119796"/>
          </a:xfrm>
        </p:spPr>
        <p:txBody>
          <a:bodyPr>
            <a:normAutofit/>
          </a:bodyPr>
          <a:lstStyle/>
          <a:p>
            <a:r>
              <a:rPr lang="en-US" dirty="0"/>
              <a:t>Efficient fertility usage</a:t>
            </a:r>
          </a:p>
          <a:p>
            <a:pPr lvl="1"/>
            <a:r>
              <a:rPr lang="en-US" dirty="0"/>
              <a:t>Apply fertilizers at a </a:t>
            </a:r>
            <a:r>
              <a:rPr lang="en-US" dirty="0" smtClean="0"/>
              <a:t>rate determined by soil tests</a:t>
            </a:r>
            <a:endParaRPr lang="en-US" dirty="0"/>
          </a:p>
          <a:p>
            <a:r>
              <a:rPr lang="en-US" dirty="0"/>
              <a:t>Input pricing </a:t>
            </a:r>
          </a:p>
          <a:p>
            <a:pPr lvl="1"/>
            <a:r>
              <a:rPr lang="en-US" dirty="0"/>
              <a:t>Early buying, generics, group buying</a:t>
            </a:r>
          </a:p>
          <a:p>
            <a:r>
              <a:rPr lang="en-US" dirty="0"/>
              <a:t>Field management</a:t>
            </a:r>
          </a:p>
          <a:p>
            <a:pPr lvl="1"/>
            <a:r>
              <a:rPr lang="en-US" dirty="0"/>
              <a:t>Scouting for most effective </a:t>
            </a:r>
            <a:r>
              <a:rPr lang="en-US" dirty="0" smtClean="0"/>
              <a:t>spray, timing of applications</a:t>
            </a:r>
            <a:endParaRPr lang="en-US" dirty="0"/>
          </a:p>
          <a:p>
            <a:r>
              <a:rPr lang="en-US" dirty="0"/>
              <a:t>Labor-machinery management</a:t>
            </a:r>
          </a:p>
          <a:p>
            <a:pPr lvl="1"/>
            <a:r>
              <a:rPr lang="en-US" dirty="0"/>
              <a:t>Use of custom hire vs. own machinery</a:t>
            </a:r>
          </a:p>
        </p:txBody>
      </p:sp>
    </p:spTree>
    <p:extLst>
      <p:ext uri="{BB962C8B-B14F-4D97-AF65-F5344CB8AC3E}">
        <p14:creationId xmlns:p14="http://schemas.microsoft.com/office/powerpoint/2010/main" val="16451251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191" y="350575"/>
            <a:ext cx="10515600" cy="1325563"/>
          </a:xfrm>
        </p:spPr>
        <p:txBody>
          <a:bodyPr/>
          <a:lstStyle/>
          <a:p>
            <a:r>
              <a:rPr lang="en-US" dirty="0"/>
              <a:t>Efficient </a:t>
            </a:r>
            <a:r>
              <a:rPr lang="en-US" dirty="0" smtClean="0"/>
              <a:t>Nutrient Management</a:t>
            </a:r>
            <a:endParaRPr lang="en-US" dirty="0"/>
          </a:p>
        </p:txBody>
      </p:sp>
      <p:sp>
        <p:nvSpPr>
          <p:cNvPr id="3" name="Content Placeholder 2"/>
          <p:cNvSpPr>
            <a:spLocks noGrp="1"/>
          </p:cNvSpPr>
          <p:nvPr>
            <p:ph idx="1"/>
          </p:nvPr>
        </p:nvSpPr>
        <p:spPr>
          <a:xfrm>
            <a:off x="839264" y="2151885"/>
            <a:ext cx="6621662" cy="4407408"/>
          </a:xfrm>
        </p:spPr>
        <p:txBody>
          <a:bodyPr>
            <a:normAutofit/>
          </a:bodyPr>
          <a:lstStyle/>
          <a:p>
            <a:r>
              <a:rPr lang="en-US" dirty="0"/>
              <a:t>Soil sampling needed to optimize inputs use without affecting yields</a:t>
            </a:r>
          </a:p>
          <a:p>
            <a:r>
              <a:rPr lang="en-US" dirty="0"/>
              <a:t>Nutrient management by priority</a:t>
            </a:r>
          </a:p>
          <a:p>
            <a:pPr lvl="1"/>
            <a:r>
              <a:rPr lang="en-US" dirty="0"/>
              <a:t>Soil pH affects all other nutrient availability</a:t>
            </a:r>
          </a:p>
        </p:txBody>
      </p:sp>
      <p:grpSp>
        <p:nvGrpSpPr>
          <p:cNvPr id="21" name="Group 10"/>
          <p:cNvGrpSpPr/>
          <p:nvPr/>
        </p:nvGrpSpPr>
        <p:grpSpPr>
          <a:xfrm>
            <a:off x="7680960" y="567965"/>
            <a:ext cx="4301490" cy="5166085"/>
            <a:chOff x="3648240" y="1219200"/>
            <a:chExt cx="5305260" cy="5448300"/>
          </a:xfrm>
        </p:grpSpPr>
        <p:pic>
          <p:nvPicPr>
            <p:cNvPr id="22" name="Picture 21" descr="http://dclips.fundraw.com/zobo500dir/johnny_automatic_ladder.jpg"/>
            <p:cNvPicPr>
              <a:picLocks noChangeAspect="1" noChangeArrowheads="1"/>
            </p:cNvPicPr>
            <p:nvPr/>
          </p:nvPicPr>
          <p:blipFill>
            <a:blip r:embed="rId2" cstate="print"/>
            <a:srcRect/>
            <a:stretch>
              <a:fillRect/>
            </a:stretch>
          </p:blipFill>
          <p:spPr bwMode="auto">
            <a:xfrm>
              <a:off x="4191000" y="1905000"/>
              <a:ext cx="4762500" cy="4762500"/>
            </a:xfrm>
            <a:prstGeom prst="rect">
              <a:avLst/>
            </a:prstGeom>
            <a:noFill/>
          </p:spPr>
        </p:pic>
        <p:sp>
          <p:nvSpPr>
            <p:cNvPr id="23" name="TextBox 22"/>
            <p:cNvSpPr txBox="1"/>
            <p:nvPr/>
          </p:nvSpPr>
          <p:spPr>
            <a:xfrm>
              <a:off x="3648240" y="5354516"/>
              <a:ext cx="1631422" cy="523220"/>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Soil pH</a:t>
              </a:r>
            </a:p>
          </p:txBody>
        </p:sp>
        <p:sp>
          <p:nvSpPr>
            <p:cNvPr id="24" name="TextBox 23"/>
            <p:cNvSpPr txBox="1"/>
            <p:nvPr/>
          </p:nvSpPr>
          <p:spPr>
            <a:xfrm>
              <a:off x="4188839" y="4582180"/>
              <a:ext cx="1327714" cy="523220"/>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P &amp; K</a:t>
              </a:r>
            </a:p>
          </p:txBody>
        </p:sp>
        <p:sp>
          <p:nvSpPr>
            <p:cNvPr id="25" name="TextBox 24"/>
            <p:cNvSpPr txBox="1"/>
            <p:nvPr/>
          </p:nvSpPr>
          <p:spPr>
            <a:xfrm>
              <a:off x="4140437" y="3808430"/>
              <a:ext cx="1481553" cy="523220"/>
            </a:xfrm>
            <a:prstGeom prst="rect">
              <a:avLst/>
            </a:prstGeom>
            <a:noFill/>
          </p:spPr>
          <p:txBody>
            <a:bodyPr wrap="none" rtlCol="0">
              <a:spAutoFit/>
            </a:bodyPr>
            <a:lstStyle/>
            <a:p>
              <a:pPr algn="ctr"/>
              <a:r>
                <a:rPr lang="en-US" sz="2800" dirty="0">
                  <a:latin typeface="Arial" pitchFamily="34" charset="0"/>
                  <a:ea typeface="BatangChe" pitchFamily="49" charset="-127"/>
                  <a:cs typeface="Arial" pitchFamily="34" charset="0"/>
                </a:rPr>
                <a:t>N &amp; S </a:t>
              </a:r>
            </a:p>
          </p:txBody>
        </p:sp>
        <p:sp>
          <p:nvSpPr>
            <p:cNvPr id="26" name="TextBox 25"/>
            <p:cNvSpPr txBox="1"/>
            <p:nvPr/>
          </p:nvSpPr>
          <p:spPr>
            <a:xfrm>
              <a:off x="4412137" y="2889647"/>
              <a:ext cx="1798807" cy="707886"/>
            </a:xfrm>
            <a:prstGeom prst="rect">
              <a:avLst/>
            </a:prstGeom>
            <a:noFill/>
          </p:spPr>
          <p:txBody>
            <a:bodyPr wrap="none" rtlCol="0">
              <a:spAutoFit/>
            </a:bodyPr>
            <a:lstStyle/>
            <a:p>
              <a:r>
                <a:rPr lang="en-US" sz="2000" dirty="0">
                  <a:latin typeface="Arial" pitchFamily="34" charset="0"/>
                  <a:ea typeface="BatangChe" pitchFamily="49" charset="-127"/>
                  <a:cs typeface="Arial" pitchFamily="34" charset="0"/>
                </a:rPr>
                <a:t>Secondary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&amp; Micros</a:t>
              </a:r>
            </a:p>
          </p:txBody>
        </p:sp>
        <p:sp>
          <p:nvSpPr>
            <p:cNvPr id="27" name="TextBox 26"/>
            <p:cNvSpPr txBox="1"/>
            <p:nvPr/>
          </p:nvSpPr>
          <p:spPr>
            <a:xfrm>
              <a:off x="5533560" y="1219200"/>
              <a:ext cx="2939907" cy="707886"/>
            </a:xfrm>
            <a:prstGeom prst="rect">
              <a:avLst/>
            </a:prstGeom>
            <a:noFill/>
          </p:spPr>
          <p:txBody>
            <a:bodyPr wrap="none" rtlCol="0">
              <a:spAutoFit/>
            </a:bodyPr>
            <a:lstStyle/>
            <a:p>
              <a:pPr algn="ctr"/>
              <a:r>
                <a:rPr lang="en-US" sz="2000" dirty="0">
                  <a:latin typeface="Arial" pitchFamily="34" charset="0"/>
                  <a:ea typeface="BatangChe" pitchFamily="49" charset="-127"/>
                  <a:cs typeface="Arial" pitchFamily="34" charset="0"/>
                </a:rPr>
                <a:t>Multi- Nutrient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Variable Application</a:t>
              </a:r>
            </a:p>
          </p:txBody>
        </p:sp>
        <p:sp>
          <p:nvSpPr>
            <p:cNvPr id="28" name="TextBox 27"/>
            <p:cNvSpPr txBox="1"/>
            <p:nvPr/>
          </p:nvSpPr>
          <p:spPr>
            <a:xfrm>
              <a:off x="4417974" y="2067007"/>
              <a:ext cx="1728739" cy="707886"/>
            </a:xfrm>
            <a:prstGeom prst="rect">
              <a:avLst/>
            </a:prstGeom>
            <a:noFill/>
          </p:spPr>
          <p:txBody>
            <a:bodyPr wrap="none" rtlCol="0">
              <a:spAutoFit/>
            </a:bodyPr>
            <a:lstStyle/>
            <a:p>
              <a:pPr algn="ctr"/>
              <a:r>
                <a:rPr lang="en-US" sz="2000" dirty="0">
                  <a:latin typeface="Arial" pitchFamily="34" charset="0"/>
                  <a:ea typeface="BatangChe" pitchFamily="49" charset="-127"/>
                  <a:cs typeface="Arial" pitchFamily="34" charset="0"/>
                </a:rPr>
                <a:t>In-Season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Cues</a:t>
              </a:r>
            </a:p>
          </p:txBody>
        </p:sp>
      </p:grpSp>
      <p:sp>
        <p:nvSpPr>
          <p:cNvPr id="29" name="TextBox 28"/>
          <p:cNvSpPr txBox="1"/>
          <p:nvPr/>
        </p:nvSpPr>
        <p:spPr>
          <a:xfrm>
            <a:off x="8342336" y="5702197"/>
            <a:ext cx="3161443" cy="369332"/>
          </a:xfrm>
          <a:prstGeom prst="rect">
            <a:avLst/>
          </a:prstGeom>
          <a:noFill/>
        </p:spPr>
        <p:txBody>
          <a:bodyPr wrap="none" rtlCol="0">
            <a:spAutoFit/>
          </a:bodyPr>
          <a:lstStyle/>
          <a:p>
            <a:r>
              <a:rPr lang="en-US" dirty="0"/>
              <a:t>Source: Brian </a:t>
            </a:r>
            <a:r>
              <a:rPr lang="en-US" dirty="0" err="1"/>
              <a:t>Arnall</a:t>
            </a:r>
            <a:r>
              <a:rPr lang="en-US" dirty="0"/>
              <a:t>, OSU</a:t>
            </a:r>
          </a:p>
        </p:txBody>
      </p:sp>
    </p:spTree>
    <p:extLst>
      <p:ext uri="{BB962C8B-B14F-4D97-AF65-F5344CB8AC3E}">
        <p14:creationId xmlns:p14="http://schemas.microsoft.com/office/powerpoint/2010/main" val="752643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198439"/>
            <a:ext cx="7886700" cy="1325563"/>
          </a:xfrm>
        </p:spPr>
        <p:txBody>
          <a:bodyPr/>
          <a:lstStyle/>
          <a:p>
            <a:r>
              <a:rPr lang="en-US" dirty="0" smtClean="0"/>
              <a:t>Kansas Farm Economy</a:t>
            </a:r>
            <a:endParaRPr lang="en-US" dirty="0"/>
          </a:p>
        </p:txBody>
      </p:sp>
      <p:sp>
        <p:nvSpPr>
          <p:cNvPr id="7171" name="Rectangle 9"/>
          <p:cNvSpPr>
            <a:spLocks noGrp="1" noChangeArrowheads="1"/>
          </p:cNvSpPr>
          <p:nvPr>
            <p:ph idx="1"/>
          </p:nvPr>
        </p:nvSpPr>
        <p:spPr>
          <a:xfrm>
            <a:off x="1771650" y="2057400"/>
            <a:ext cx="7467600" cy="1524000"/>
          </a:xfrm>
        </p:spPr>
        <p:txBody>
          <a:bodyPr>
            <a:normAutofit fontScale="85000" lnSpcReduction="10000"/>
          </a:bodyPr>
          <a:lstStyle/>
          <a:p>
            <a:pPr eaLnBrk="1" hangingPunct="1"/>
            <a:r>
              <a:rPr lang="en-US" dirty="0">
                <a:latin typeface="Calibri" pitchFamily="34" charset="0"/>
              </a:rPr>
              <a:t>The financial situation in the agricultural economy has changed considerably over the last </a:t>
            </a:r>
            <a:r>
              <a:rPr lang="en-US" dirty="0" smtClean="0">
                <a:latin typeface="Calibri" pitchFamily="34" charset="0"/>
              </a:rPr>
              <a:t>two years</a:t>
            </a:r>
            <a:endParaRPr lang="en-US" dirty="0">
              <a:latin typeface="Calibri" pitchFamily="34" charset="0"/>
            </a:endParaRPr>
          </a:p>
          <a:p>
            <a:pPr eaLnBrk="1" hangingPunct="1"/>
            <a:r>
              <a:rPr lang="en-US" dirty="0">
                <a:latin typeface="Calibri" pitchFamily="34" charset="0"/>
              </a:rPr>
              <a:t>2015 farm income in Kansas was the lowest since 1985</a:t>
            </a:r>
          </a:p>
          <a:p>
            <a:pPr eaLnBrk="1" hangingPunct="1"/>
            <a:r>
              <a:rPr lang="en-US" dirty="0">
                <a:latin typeface="Calibri" pitchFamily="34" charset="0"/>
              </a:rPr>
              <a:t>What drove the change in farm income?</a:t>
            </a:r>
          </a:p>
        </p:txBody>
      </p:sp>
    </p:spTree>
    <p:extLst>
      <p:ext uri="{BB962C8B-B14F-4D97-AF65-F5344CB8AC3E}">
        <p14:creationId xmlns:p14="http://schemas.microsoft.com/office/powerpoint/2010/main" val="22796459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204" y="373861"/>
            <a:ext cx="10515600" cy="1325563"/>
          </a:xfrm>
        </p:spPr>
        <p:txBody>
          <a:bodyPr/>
          <a:lstStyle/>
          <a:p>
            <a:r>
              <a:rPr lang="en-US" dirty="0"/>
              <a:t>Soil pH Example</a:t>
            </a:r>
          </a:p>
        </p:txBody>
      </p:sp>
      <p:sp>
        <p:nvSpPr>
          <p:cNvPr id="3" name="Content Placeholder 2"/>
          <p:cNvSpPr>
            <a:spLocks noGrp="1"/>
          </p:cNvSpPr>
          <p:nvPr>
            <p:ph idx="1"/>
          </p:nvPr>
        </p:nvSpPr>
        <p:spPr>
          <a:xfrm>
            <a:off x="838200" y="1952793"/>
            <a:ext cx="10515600" cy="4119796"/>
          </a:xfrm>
        </p:spPr>
        <p:txBody>
          <a:bodyPr/>
          <a:lstStyle/>
          <a:p>
            <a:r>
              <a:rPr lang="en-US" dirty="0"/>
              <a:t>Winter Wheat Yield Response to </a:t>
            </a:r>
            <a:r>
              <a:rPr lang="en-US" dirty="0" err="1"/>
              <a:t>AgLime</a:t>
            </a:r>
            <a:endParaRPr lang="en-US" dirty="0"/>
          </a:p>
          <a:p>
            <a:endParaRPr lang="en-US" dirty="0"/>
          </a:p>
        </p:txBody>
      </p:sp>
      <p:graphicFrame>
        <p:nvGraphicFramePr>
          <p:cNvPr id="4" name="Table 3"/>
          <p:cNvGraphicFramePr>
            <a:graphicFrameLocks noGrp="1"/>
          </p:cNvGraphicFramePr>
          <p:nvPr>
            <p:extLst/>
          </p:nvPr>
        </p:nvGraphicFramePr>
        <p:xfrm>
          <a:off x="1384004" y="2640192"/>
          <a:ext cx="8946000" cy="2397760"/>
        </p:xfrm>
        <a:graphic>
          <a:graphicData uri="http://schemas.openxmlformats.org/drawingml/2006/table">
            <a:tbl>
              <a:tblPr firstRow="1" bandRow="1">
                <a:tableStyleId>{F5AB1C69-6EDB-4FF4-983F-18BD219EF322}</a:tableStyleId>
              </a:tblPr>
              <a:tblGrid>
                <a:gridCol w="1491000">
                  <a:extLst>
                    <a:ext uri="{9D8B030D-6E8A-4147-A177-3AD203B41FA5}">
                      <a16:colId xmlns:a16="http://schemas.microsoft.com/office/drawing/2014/main" val="20000"/>
                    </a:ext>
                  </a:extLst>
                </a:gridCol>
                <a:gridCol w="1491000">
                  <a:extLst>
                    <a:ext uri="{9D8B030D-6E8A-4147-A177-3AD203B41FA5}">
                      <a16:colId xmlns:a16="http://schemas.microsoft.com/office/drawing/2014/main" val="20001"/>
                    </a:ext>
                  </a:extLst>
                </a:gridCol>
                <a:gridCol w="1029861">
                  <a:extLst>
                    <a:ext uri="{9D8B030D-6E8A-4147-A177-3AD203B41FA5}">
                      <a16:colId xmlns:a16="http://schemas.microsoft.com/office/drawing/2014/main" val="20002"/>
                    </a:ext>
                  </a:extLst>
                </a:gridCol>
                <a:gridCol w="1258432">
                  <a:extLst>
                    <a:ext uri="{9D8B030D-6E8A-4147-A177-3AD203B41FA5}">
                      <a16:colId xmlns:a16="http://schemas.microsoft.com/office/drawing/2014/main" val="20003"/>
                    </a:ext>
                  </a:extLst>
                </a:gridCol>
                <a:gridCol w="2184707">
                  <a:extLst>
                    <a:ext uri="{9D8B030D-6E8A-4147-A177-3AD203B41FA5}">
                      <a16:colId xmlns:a16="http://schemas.microsoft.com/office/drawing/2014/main" val="20004"/>
                    </a:ext>
                  </a:extLst>
                </a:gridCol>
                <a:gridCol w="1491000">
                  <a:extLst>
                    <a:ext uri="{9D8B030D-6E8A-4147-A177-3AD203B41FA5}">
                      <a16:colId xmlns:a16="http://schemas.microsoft.com/office/drawing/2014/main" val="20005"/>
                    </a:ext>
                  </a:extLst>
                </a:gridCol>
              </a:tblGrid>
              <a:tr h="370840">
                <a:tc>
                  <a:txBody>
                    <a:bodyPr/>
                    <a:lstStyle/>
                    <a:p>
                      <a:pPr algn="ctr"/>
                      <a:r>
                        <a:rPr lang="en-US" dirty="0"/>
                        <a:t>Lime Applied (ECC/ac)</a:t>
                      </a:r>
                    </a:p>
                  </a:txBody>
                  <a:tcPr anchor="b"/>
                </a:tc>
                <a:tc>
                  <a:txBody>
                    <a:bodyPr/>
                    <a:lstStyle/>
                    <a:p>
                      <a:pPr algn="ctr"/>
                      <a:r>
                        <a:rPr lang="en-US" dirty="0"/>
                        <a:t>Lime Cost </a:t>
                      </a:r>
                      <a:r>
                        <a:rPr lang="en-US" baseline="0" dirty="0"/>
                        <a:t>($/ac)</a:t>
                      </a:r>
                      <a:endParaRPr lang="en-US" dirty="0"/>
                    </a:p>
                  </a:txBody>
                  <a:tcPr anchor="b"/>
                </a:tc>
                <a:tc>
                  <a:txBody>
                    <a:bodyPr/>
                    <a:lstStyle/>
                    <a:p>
                      <a:pPr algn="ctr"/>
                      <a:r>
                        <a:rPr lang="en-US" dirty="0"/>
                        <a:t>pH</a:t>
                      </a:r>
                    </a:p>
                  </a:txBody>
                  <a:tcPr anchor="b"/>
                </a:tc>
                <a:tc>
                  <a:txBody>
                    <a:bodyPr/>
                    <a:lstStyle/>
                    <a:p>
                      <a:pPr algn="ctr"/>
                      <a:r>
                        <a:rPr lang="en-US" dirty="0"/>
                        <a:t>Yield (</a:t>
                      </a:r>
                      <a:r>
                        <a:rPr lang="en-US" dirty="0" err="1"/>
                        <a:t>bu</a:t>
                      </a:r>
                      <a:r>
                        <a:rPr lang="en-US" dirty="0"/>
                        <a:t>/ac)</a:t>
                      </a:r>
                    </a:p>
                  </a:txBody>
                  <a:tcPr anchor="b"/>
                </a:tc>
                <a:tc>
                  <a:txBody>
                    <a:bodyPr/>
                    <a:lstStyle/>
                    <a:p>
                      <a:pPr algn="ctr"/>
                      <a:r>
                        <a:rPr lang="en-US" dirty="0"/>
                        <a:t>Value of </a:t>
                      </a:r>
                      <a:r>
                        <a:rPr lang="en-US" baseline="0" dirty="0"/>
                        <a:t>Yield Increase ($/ac)</a:t>
                      </a:r>
                    </a:p>
                    <a:p>
                      <a:pPr algn="ctr"/>
                      <a:r>
                        <a:rPr lang="en-US" baseline="0" dirty="0"/>
                        <a:t>@ $3.75/</a:t>
                      </a:r>
                      <a:r>
                        <a:rPr lang="en-US" baseline="0" dirty="0" err="1"/>
                        <a:t>bu</a:t>
                      </a:r>
                      <a:endParaRPr lang="en-US" dirty="0"/>
                    </a:p>
                  </a:txBody>
                  <a:tcPr anchor="b"/>
                </a:tc>
                <a:tc>
                  <a:txBody>
                    <a:bodyPr/>
                    <a:lstStyle/>
                    <a:p>
                      <a:pPr algn="ctr"/>
                      <a:r>
                        <a:rPr lang="en-US" dirty="0"/>
                        <a:t>Net Value ($/ac)</a:t>
                      </a:r>
                    </a:p>
                  </a:txBody>
                  <a:tcPr anchor="b"/>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0.00</a:t>
                      </a:r>
                    </a:p>
                  </a:txBody>
                  <a:tcPr/>
                </a:tc>
                <a:tc>
                  <a:txBody>
                    <a:bodyPr/>
                    <a:lstStyle/>
                    <a:p>
                      <a:pPr algn="ctr"/>
                      <a:r>
                        <a:rPr lang="en-US" dirty="0"/>
                        <a:t>4.6</a:t>
                      </a:r>
                    </a:p>
                  </a:txBody>
                  <a:tcPr/>
                </a:tc>
                <a:tc>
                  <a:txBody>
                    <a:bodyPr/>
                    <a:lstStyle/>
                    <a:p>
                      <a:pPr algn="ctr"/>
                      <a:r>
                        <a:rPr lang="en-US" dirty="0"/>
                        <a:t>14</a:t>
                      </a:r>
                    </a:p>
                  </a:txBody>
                  <a:tcPr/>
                </a:tc>
                <a:tc>
                  <a:txBody>
                    <a:bodyPr/>
                    <a:lstStyle/>
                    <a:p>
                      <a:pPr algn="ctr"/>
                      <a:r>
                        <a:rPr lang="en-US" dirty="0"/>
                        <a:t>--</a:t>
                      </a:r>
                    </a:p>
                  </a:txBody>
                  <a:tcPr/>
                </a:tc>
                <a:tc>
                  <a:txBody>
                    <a:bodyPr/>
                    <a:lstStyle/>
                    <a:p>
                      <a:pPr lvl="0" algn="ctr"/>
                      <a:r>
                        <a:rPr lang="en-US" dirty="0"/>
                        <a:t>--</a:t>
                      </a:r>
                    </a:p>
                  </a:txBody>
                  <a:tcPr/>
                </a:tc>
                <a:extLst>
                  <a:ext uri="{0D108BD9-81ED-4DB2-BD59-A6C34878D82A}">
                    <a16:rowId xmlns:a16="http://schemas.microsoft.com/office/drawing/2014/main" val="10001"/>
                  </a:ext>
                </a:extLst>
              </a:tr>
              <a:tr h="370840">
                <a:tc>
                  <a:txBody>
                    <a:bodyPr/>
                    <a:lstStyle/>
                    <a:p>
                      <a:pPr algn="ctr"/>
                      <a:r>
                        <a:rPr lang="en-US" dirty="0"/>
                        <a:t>3,000</a:t>
                      </a:r>
                    </a:p>
                  </a:txBody>
                  <a:tcPr/>
                </a:tc>
                <a:tc>
                  <a:txBody>
                    <a:bodyPr/>
                    <a:lstStyle/>
                    <a:p>
                      <a:pPr algn="ctr"/>
                      <a:r>
                        <a:rPr lang="en-US" dirty="0"/>
                        <a:t>36.00</a:t>
                      </a:r>
                    </a:p>
                  </a:txBody>
                  <a:tcPr/>
                </a:tc>
                <a:tc>
                  <a:txBody>
                    <a:bodyPr/>
                    <a:lstStyle/>
                    <a:p>
                      <a:pPr algn="ctr"/>
                      <a:r>
                        <a:rPr lang="en-US" dirty="0"/>
                        <a:t>5.1</a:t>
                      </a:r>
                    </a:p>
                  </a:txBody>
                  <a:tcPr/>
                </a:tc>
                <a:tc>
                  <a:txBody>
                    <a:bodyPr/>
                    <a:lstStyle/>
                    <a:p>
                      <a:pPr algn="ctr"/>
                      <a:r>
                        <a:rPr lang="en-US" dirty="0"/>
                        <a:t>37</a:t>
                      </a:r>
                    </a:p>
                  </a:txBody>
                  <a:tcPr/>
                </a:tc>
                <a:tc>
                  <a:txBody>
                    <a:bodyPr/>
                    <a:lstStyle/>
                    <a:p>
                      <a:pPr algn="ctr"/>
                      <a:r>
                        <a:rPr lang="en-US" dirty="0"/>
                        <a:t>86.25</a:t>
                      </a:r>
                    </a:p>
                  </a:txBody>
                  <a:tcPr/>
                </a:tc>
                <a:tc>
                  <a:txBody>
                    <a:bodyPr/>
                    <a:lstStyle/>
                    <a:p>
                      <a:pPr lvl="0" algn="ctr"/>
                      <a:r>
                        <a:rPr lang="en-US" dirty="0"/>
                        <a:t>50.25</a:t>
                      </a:r>
                    </a:p>
                  </a:txBody>
                  <a:tcPr/>
                </a:tc>
                <a:extLst>
                  <a:ext uri="{0D108BD9-81ED-4DB2-BD59-A6C34878D82A}">
                    <a16:rowId xmlns:a16="http://schemas.microsoft.com/office/drawing/2014/main" val="10002"/>
                  </a:ext>
                </a:extLst>
              </a:tr>
              <a:tr h="370840">
                <a:tc>
                  <a:txBody>
                    <a:bodyPr/>
                    <a:lstStyle/>
                    <a:p>
                      <a:pPr algn="ctr"/>
                      <a:r>
                        <a:rPr lang="en-US" dirty="0"/>
                        <a:t>6,000</a:t>
                      </a:r>
                    </a:p>
                  </a:txBody>
                  <a:tcPr/>
                </a:tc>
                <a:tc>
                  <a:txBody>
                    <a:bodyPr/>
                    <a:lstStyle/>
                    <a:p>
                      <a:pPr algn="ctr"/>
                      <a:r>
                        <a:rPr lang="en-US" dirty="0"/>
                        <a:t>72.00</a:t>
                      </a:r>
                    </a:p>
                  </a:txBody>
                  <a:tcPr/>
                </a:tc>
                <a:tc>
                  <a:txBody>
                    <a:bodyPr/>
                    <a:lstStyle/>
                    <a:p>
                      <a:pPr algn="ctr"/>
                      <a:r>
                        <a:rPr lang="en-US" dirty="0"/>
                        <a:t>5.9</a:t>
                      </a:r>
                    </a:p>
                  </a:txBody>
                  <a:tcPr/>
                </a:tc>
                <a:tc>
                  <a:txBody>
                    <a:bodyPr/>
                    <a:lstStyle/>
                    <a:p>
                      <a:pPr algn="ctr"/>
                      <a:r>
                        <a:rPr lang="en-US" dirty="0"/>
                        <a:t>38</a:t>
                      </a:r>
                    </a:p>
                  </a:txBody>
                  <a:tcPr/>
                </a:tc>
                <a:tc>
                  <a:txBody>
                    <a:bodyPr/>
                    <a:lstStyle/>
                    <a:p>
                      <a:pPr algn="ctr"/>
                      <a:r>
                        <a:rPr lang="en-US" dirty="0"/>
                        <a:t>3.75</a:t>
                      </a:r>
                    </a:p>
                  </a:txBody>
                  <a:tcPr/>
                </a:tc>
                <a:tc>
                  <a:txBody>
                    <a:bodyPr/>
                    <a:lstStyle/>
                    <a:p>
                      <a:pPr lvl="0" algn="ctr"/>
                      <a:r>
                        <a:rPr lang="en-US" dirty="0"/>
                        <a:t>-68.25</a:t>
                      </a:r>
                    </a:p>
                  </a:txBody>
                  <a:tcPr/>
                </a:tc>
                <a:extLst>
                  <a:ext uri="{0D108BD9-81ED-4DB2-BD59-A6C34878D82A}">
                    <a16:rowId xmlns:a16="http://schemas.microsoft.com/office/drawing/2014/main" val="10003"/>
                  </a:ext>
                </a:extLst>
              </a:tr>
              <a:tr h="370840">
                <a:tc>
                  <a:txBody>
                    <a:bodyPr/>
                    <a:lstStyle/>
                    <a:p>
                      <a:pPr algn="ctr"/>
                      <a:r>
                        <a:rPr lang="en-US" dirty="0"/>
                        <a:t>12,000</a:t>
                      </a:r>
                    </a:p>
                  </a:txBody>
                  <a:tcPr/>
                </a:tc>
                <a:tc>
                  <a:txBody>
                    <a:bodyPr/>
                    <a:lstStyle/>
                    <a:p>
                      <a:pPr algn="ctr"/>
                      <a:r>
                        <a:rPr lang="en-US" dirty="0"/>
                        <a:t>144.00</a:t>
                      </a:r>
                    </a:p>
                  </a:txBody>
                  <a:tcPr/>
                </a:tc>
                <a:tc>
                  <a:txBody>
                    <a:bodyPr/>
                    <a:lstStyle/>
                    <a:p>
                      <a:pPr algn="ctr"/>
                      <a:r>
                        <a:rPr lang="en-US" dirty="0"/>
                        <a:t>6.4</a:t>
                      </a:r>
                    </a:p>
                  </a:txBody>
                  <a:tcPr/>
                </a:tc>
                <a:tc>
                  <a:txBody>
                    <a:bodyPr/>
                    <a:lstStyle/>
                    <a:p>
                      <a:pPr algn="ctr"/>
                      <a:r>
                        <a:rPr lang="en-US" dirty="0"/>
                        <a:t>37</a:t>
                      </a:r>
                    </a:p>
                  </a:txBody>
                  <a:tcPr/>
                </a:tc>
                <a:tc>
                  <a:txBody>
                    <a:bodyPr/>
                    <a:lstStyle/>
                    <a:p>
                      <a:pPr algn="ctr"/>
                      <a:r>
                        <a:rPr lang="en-US" dirty="0"/>
                        <a:t>-3.75</a:t>
                      </a:r>
                    </a:p>
                  </a:txBody>
                  <a:tcPr/>
                </a:tc>
                <a:tc>
                  <a:txBody>
                    <a:bodyPr/>
                    <a:lstStyle/>
                    <a:p>
                      <a:pPr lvl="0" algn="ctr"/>
                      <a:r>
                        <a:rPr lang="en-US" dirty="0"/>
                        <a:t>-75.75</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1384004" y="5172889"/>
            <a:ext cx="5586982" cy="646331"/>
          </a:xfrm>
          <a:prstGeom prst="rect">
            <a:avLst/>
          </a:prstGeom>
          <a:noFill/>
        </p:spPr>
        <p:txBody>
          <a:bodyPr wrap="square" rtlCol="0">
            <a:spAutoFit/>
          </a:bodyPr>
          <a:lstStyle/>
          <a:p>
            <a:r>
              <a:rPr lang="en-US" dirty="0"/>
              <a:t>Source: David </a:t>
            </a:r>
            <a:r>
              <a:rPr lang="en-US" dirty="0" err="1"/>
              <a:t>Mengel</a:t>
            </a:r>
            <a:r>
              <a:rPr lang="en-US" dirty="0"/>
              <a:t> and Ray Asebedo</a:t>
            </a:r>
          </a:p>
          <a:p>
            <a:r>
              <a:rPr lang="en-US" dirty="0"/>
              <a:t>Lime price: $0.006/</a:t>
            </a:r>
            <a:r>
              <a:rPr lang="en-US" dirty="0" err="1"/>
              <a:t>lb</a:t>
            </a:r>
            <a:r>
              <a:rPr lang="en-US" dirty="0"/>
              <a:t> = $12/ton</a:t>
            </a:r>
          </a:p>
        </p:txBody>
      </p:sp>
    </p:spTree>
    <p:extLst>
      <p:ext uri="{BB962C8B-B14F-4D97-AF65-F5344CB8AC3E}">
        <p14:creationId xmlns:p14="http://schemas.microsoft.com/office/powerpoint/2010/main" val="1556388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376" y="177970"/>
            <a:ext cx="10515600" cy="1325563"/>
          </a:xfrm>
        </p:spPr>
        <p:txBody>
          <a:bodyPr/>
          <a:lstStyle/>
          <a:p>
            <a:r>
              <a:rPr lang="en-US" dirty="0" smtClean="0"/>
              <a:t>Phosphorus </a:t>
            </a:r>
            <a:r>
              <a:rPr lang="en-US" dirty="0"/>
              <a:t>Management</a:t>
            </a:r>
          </a:p>
        </p:txBody>
      </p:sp>
      <p:sp>
        <p:nvSpPr>
          <p:cNvPr id="3" name="Content Placeholder 2"/>
          <p:cNvSpPr>
            <a:spLocks noGrp="1"/>
          </p:cNvSpPr>
          <p:nvPr>
            <p:ph idx="1"/>
          </p:nvPr>
        </p:nvSpPr>
        <p:spPr>
          <a:xfrm>
            <a:off x="434007" y="2079019"/>
            <a:ext cx="4810168" cy="4050792"/>
          </a:xfrm>
        </p:spPr>
        <p:txBody>
          <a:bodyPr>
            <a:normAutofit/>
          </a:bodyPr>
          <a:lstStyle/>
          <a:p>
            <a:r>
              <a:rPr lang="en-US" sz="3200" dirty="0"/>
              <a:t>Soil </a:t>
            </a:r>
            <a:r>
              <a:rPr lang="en-US" sz="3200" dirty="0" smtClean="0"/>
              <a:t>tests may </a:t>
            </a:r>
            <a:r>
              <a:rPr lang="en-US" sz="3200" dirty="0"/>
              <a:t>show you don’t need to apply any P at </a:t>
            </a:r>
            <a:r>
              <a:rPr lang="en-US" sz="3200" dirty="0" smtClean="0"/>
              <a:t>all</a:t>
            </a:r>
            <a:endParaRPr lang="en-US" sz="3200" dirty="0"/>
          </a:p>
          <a:p>
            <a:pPr lvl="1"/>
            <a:r>
              <a:rPr lang="en-US" sz="2600" dirty="0"/>
              <a:t>Consider a sufficiency approach</a:t>
            </a:r>
          </a:p>
          <a:p>
            <a:pPr lvl="1"/>
            <a:r>
              <a:rPr lang="en-US" sz="2600" dirty="0"/>
              <a:t>Is a 50% increase in starter P worth a 5% increase in </a:t>
            </a:r>
            <a:r>
              <a:rPr lang="en-US" sz="2600" dirty="0" smtClean="0"/>
              <a:t>yield?</a:t>
            </a:r>
            <a:endParaRPr lang="en-US"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257202"/>
            <a:ext cx="6629400" cy="487260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92359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32" y="108150"/>
            <a:ext cx="10515600" cy="1325563"/>
          </a:xfrm>
        </p:spPr>
        <p:txBody>
          <a:bodyPr/>
          <a:lstStyle/>
          <a:p>
            <a:r>
              <a:rPr lang="en-US" dirty="0" smtClean="0"/>
              <a:t>Nitrogen </a:t>
            </a:r>
            <a:r>
              <a:rPr lang="en-US" dirty="0"/>
              <a:t>Management</a:t>
            </a:r>
          </a:p>
        </p:txBody>
      </p:sp>
      <p:sp>
        <p:nvSpPr>
          <p:cNvPr id="3" name="Content Placeholder 2"/>
          <p:cNvSpPr>
            <a:spLocks noGrp="1"/>
          </p:cNvSpPr>
          <p:nvPr>
            <p:ph idx="1"/>
          </p:nvPr>
        </p:nvSpPr>
        <p:spPr>
          <a:xfrm>
            <a:off x="506674" y="2072963"/>
            <a:ext cx="6035275" cy="4367260"/>
          </a:xfrm>
        </p:spPr>
        <p:txBody>
          <a:bodyPr>
            <a:normAutofit/>
          </a:bodyPr>
          <a:lstStyle/>
          <a:p>
            <a:r>
              <a:rPr lang="en-US" dirty="0" smtClean="0"/>
              <a:t>Tools </a:t>
            </a:r>
            <a:r>
              <a:rPr lang="en-US" dirty="0"/>
              <a:t>for cutting nitrogen costs without reducing yield</a:t>
            </a:r>
          </a:p>
          <a:p>
            <a:pPr lvl="1"/>
            <a:r>
              <a:rPr lang="en-US" dirty="0" smtClean="0"/>
              <a:t>Sensor technology</a:t>
            </a:r>
          </a:p>
          <a:p>
            <a:pPr lvl="1"/>
            <a:r>
              <a:rPr lang="en-US" dirty="0"/>
              <a:t>Soil testing</a:t>
            </a:r>
          </a:p>
          <a:p>
            <a:r>
              <a:rPr lang="en-US" dirty="0" smtClean="0"/>
              <a:t>Routine fertility (lime needs)</a:t>
            </a:r>
          </a:p>
          <a:p>
            <a:r>
              <a:rPr lang="en-US" dirty="0" smtClean="0"/>
              <a:t>Profile nitrogen (residual nitrates)</a:t>
            </a:r>
          </a:p>
          <a:p>
            <a:pPr lvl="1"/>
            <a:r>
              <a:rPr lang="en-US" dirty="0" smtClean="0"/>
              <a:t>Surface sample (0-6 in)</a:t>
            </a:r>
          </a:p>
          <a:p>
            <a:pPr lvl="1"/>
            <a:r>
              <a:rPr lang="en-US" dirty="0" smtClean="0"/>
              <a:t>Subsoil sample (6-24 in)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81390" y="683926"/>
            <a:ext cx="4635854" cy="5585369"/>
          </a:xfrm>
          <a:prstGeom prst="rect">
            <a:avLst/>
          </a:prstGeom>
        </p:spPr>
      </p:pic>
      <p:sp>
        <p:nvSpPr>
          <p:cNvPr id="5" name="TextBox 4"/>
          <p:cNvSpPr txBox="1"/>
          <p:nvPr/>
        </p:nvSpPr>
        <p:spPr>
          <a:xfrm>
            <a:off x="6606631" y="5794538"/>
            <a:ext cx="3949524" cy="369332"/>
          </a:xfrm>
          <a:prstGeom prst="rect">
            <a:avLst/>
          </a:prstGeom>
          <a:noFill/>
        </p:spPr>
        <p:txBody>
          <a:bodyPr wrap="square" rtlCol="0">
            <a:spAutoFit/>
          </a:bodyPr>
          <a:lstStyle/>
          <a:p>
            <a:r>
              <a:rPr lang="en-US" dirty="0"/>
              <a:t>Photo credit: A. R. Asebedo, 2016</a:t>
            </a:r>
          </a:p>
        </p:txBody>
      </p:sp>
      <p:sp>
        <p:nvSpPr>
          <p:cNvPr id="7" name="Rectangle 6"/>
          <p:cNvSpPr/>
          <p:nvPr/>
        </p:nvSpPr>
        <p:spPr>
          <a:xfrm>
            <a:off x="6773106" y="1942469"/>
            <a:ext cx="5057338" cy="3108543"/>
          </a:xfrm>
          <a:prstGeom prst="rect">
            <a:avLst/>
          </a:prstGeom>
          <a:solidFill>
            <a:srgbClr val="7030A0"/>
          </a:solidFill>
        </p:spPr>
        <p:txBody>
          <a:bodyPr wrap="square">
            <a:spAutoFit/>
          </a:bodyPr>
          <a:lstStyle/>
          <a:p>
            <a:pPr algn="ctr"/>
            <a:r>
              <a:rPr lang="en-US" sz="2800" dirty="0" smtClean="0">
                <a:solidFill>
                  <a:schemeClr val="bg1"/>
                </a:solidFill>
              </a:rPr>
              <a:t>“Many </a:t>
            </a:r>
            <a:r>
              <a:rPr lang="en-US" sz="2800" dirty="0">
                <a:solidFill>
                  <a:schemeClr val="bg1"/>
                </a:solidFill>
              </a:rPr>
              <a:t>factors other than application rate influence N use efficiency and should be taken into account when developing the overall nutrient management plan</a:t>
            </a:r>
            <a:r>
              <a:rPr lang="en-US" sz="2800" dirty="0" smtClean="0">
                <a:solidFill>
                  <a:schemeClr val="bg1"/>
                </a:solidFill>
              </a:rPr>
              <a:t>.”</a:t>
            </a:r>
          </a:p>
          <a:p>
            <a:pPr algn="r"/>
            <a:r>
              <a:rPr lang="en-US" sz="2800" dirty="0" smtClean="0">
                <a:solidFill>
                  <a:schemeClr val="bg1"/>
                </a:solidFill>
              </a:rPr>
              <a:t>K-State Agronomy (MF-2586)</a:t>
            </a:r>
            <a:endParaRPr lang="en-US" sz="2800" dirty="0">
              <a:solidFill>
                <a:schemeClr val="bg1"/>
              </a:solidFill>
            </a:endParaRPr>
          </a:p>
        </p:txBody>
      </p:sp>
    </p:spTree>
    <p:extLst>
      <p:ext uri="{BB962C8B-B14F-4D97-AF65-F5344CB8AC3E}">
        <p14:creationId xmlns:p14="http://schemas.microsoft.com/office/powerpoint/2010/main" val="24307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dclips.fundraw.com/zobo500dir/johnny_automatic_ladder.jpg"/>
          <p:cNvPicPr>
            <a:picLocks noChangeAspect="1" noChangeArrowheads="1"/>
          </p:cNvPicPr>
          <p:nvPr/>
        </p:nvPicPr>
        <p:blipFill>
          <a:blip r:embed="rId3" cstate="print"/>
          <a:srcRect/>
          <a:stretch>
            <a:fillRect/>
          </a:stretch>
        </p:blipFill>
        <p:spPr bwMode="auto">
          <a:xfrm>
            <a:off x="8063903" y="1531479"/>
            <a:ext cx="3811526" cy="4515809"/>
          </a:xfrm>
          <a:prstGeom prst="rect">
            <a:avLst/>
          </a:prstGeom>
          <a:noFill/>
        </p:spPr>
      </p:pic>
      <p:sp>
        <p:nvSpPr>
          <p:cNvPr id="2" name="Title 1"/>
          <p:cNvSpPr>
            <a:spLocks noGrp="1"/>
          </p:cNvSpPr>
          <p:nvPr>
            <p:ph type="title"/>
          </p:nvPr>
        </p:nvSpPr>
        <p:spPr>
          <a:xfrm>
            <a:off x="625246" y="357400"/>
            <a:ext cx="7714818" cy="1325563"/>
          </a:xfrm>
        </p:spPr>
        <p:txBody>
          <a:bodyPr/>
          <a:lstStyle/>
          <a:p>
            <a:r>
              <a:rPr lang="en-US" dirty="0"/>
              <a:t>Secondary Macro and Micronutrients</a:t>
            </a:r>
          </a:p>
        </p:txBody>
      </p:sp>
      <p:sp>
        <p:nvSpPr>
          <p:cNvPr id="3" name="Content Placeholder 2"/>
          <p:cNvSpPr>
            <a:spLocks noGrp="1"/>
          </p:cNvSpPr>
          <p:nvPr>
            <p:ph idx="1"/>
          </p:nvPr>
        </p:nvSpPr>
        <p:spPr>
          <a:xfrm>
            <a:off x="625246" y="1895771"/>
            <a:ext cx="6611112" cy="4462272"/>
          </a:xfrm>
        </p:spPr>
        <p:txBody>
          <a:bodyPr>
            <a:normAutofit/>
          </a:bodyPr>
          <a:lstStyle/>
          <a:p>
            <a:r>
              <a:rPr lang="en-US" dirty="0"/>
              <a:t>Do not apply secondary macro or micronutrients without having analytical </a:t>
            </a:r>
            <a:r>
              <a:rPr lang="en-US" dirty="0" smtClean="0"/>
              <a:t>confirmation (i.e. soil tests, plant analysis) </a:t>
            </a:r>
            <a:r>
              <a:rPr lang="en-US" dirty="0"/>
              <a:t>that you </a:t>
            </a:r>
            <a:r>
              <a:rPr lang="en-US" u="sng" dirty="0"/>
              <a:t>need</a:t>
            </a:r>
            <a:r>
              <a:rPr lang="en-US" dirty="0"/>
              <a:t> it</a:t>
            </a:r>
          </a:p>
          <a:p>
            <a:r>
              <a:rPr lang="en-US" dirty="0" smtClean="0"/>
              <a:t>Skipping </a:t>
            </a:r>
            <a:r>
              <a:rPr lang="en-US" dirty="0"/>
              <a:t>the first three steps of the nutrient management ladder will result in money lost</a:t>
            </a:r>
          </a:p>
        </p:txBody>
      </p:sp>
      <p:sp>
        <p:nvSpPr>
          <p:cNvPr id="12" name="TextBox 11"/>
          <p:cNvSpPr txBox="1"/>
          <p:nvPr/>
        </p:nvSpPr>
        <p:spPr>
          <a:xfrm>
            <a:off x="7979403" y="6047288"/>
            <a:ext cx="3161443" cy="369332"/>
          </a:xfrm>
          <a:prstGeom prst="rect">
            <a:avLst/>
          </a:prstGeom>
          <a:noFill/>
        </p:spPr>
        <p:txBody>
          <a:bodyPr wrap="none" rtlCol="0">
            <a:spAutoFit/>
          </a:bodyPr>
          <a:lstStyle/>
          <a:p>
            <a:r>
              <a:rPr lang="en-US" dirty="0"/>
              <a:t>Source: Brian </a:t>
            </a:r>
            <a:r>
              <a:rPr lang="en-US" dirty="0" err="1"/>
              <a:t>Arnall</a:t>
            </a:r>
            <a:r>
              <a:rPr lang="en-US" dirty="0"/>
              <a:t>, OSU</a:t>
            </a:r>
          </a:p>
        </p:txBody>
      </p:sp>
      <p:sp>
        <p:nvSpPr>
          <p:cNvPr id="14" name="TextBox 13"/>
          <p:cNvSpPr txBox="1"/>
          <p:nvPr/>
        </p:nvSpPr>
        <p:spPr>
          <a:xfrm>
            <a:off x="7573939" y="4802315"/>
            <a:ext cx="1322752" cy="496118"/>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Soil pH</a:t>
            </a:r>
          </a:p>
        </p:txBody>
      </p:sp>
      <p:sp>
        <p:nvSpPr>
          <p:cNvPr id="15" name="TextBox 14"/>
          <p:cNvSpPr txBox="1"/>
          <p:nvPr/>
        </p:nvSpPr>
        <p:spPr>
          <a:xfrm>
            <a:off x="8012255" y="4069985"/>
            <a:ext cx="1076507" cy="496118"/>
          </a:xfrm>
          <a:prstGeom prst="rect">
            <a:avLst/>
          </a:prstGeom>
          <a:noFill/>
        </p:spPr>
        <p:txBody>
          <a:bodyPr wrap="none" rtlCol="0">
            <a:spAutoFit/>
          </a:bodyPr>
          <a:lstStyle/>
          <a:p>
            <a:r>
              <a:rPr lang="en-US" sz="2800" dirty="0">
                <a:latin typeface="Arial" pitchFamily="34" charset="0"/>
                <a:ea typeface="BatangChe" pitchFamily="49" charset="-127"/>
                <a:cs typeface="Arial" pitchFamily="34" charset="0"/>
              </a:rPr>
              <a:t>P &amp; K</a:t>
            </a:r>
          </a:p>
        </p:txBody>
      </p:sp>
      <p:sp>
        <p:nvSpPr>
          <p:cNvPr id="16" name="TextBox 15"/>
          <p:cNvSpPr txBox="1"/>
          <p:nvPr/>
        </p:nvSpPr>
        <p:spPr>
          <a:xfrm>
            <a:off x="7973011" y="3336314"/>
            <a:ext cx="1201239" cy="496118"/>
          </a:xfrm>
          <a:prstGeom prst="rect">
            <a:avLst/>
          </a:prstGeom>
          <a:noFill/>
        </p:spPr>
        <p:txBody>
          <a:bodyPr wrap="none" rtlCol="0">
            <a:spAutoFit/>
          </a:bodyPr>
          <a:lstStyle/>
          <a:p>
            <a:pPr algn="ctr"/>
            <a:r>
              <a:rPr lang="en-US" sz="2800" dirty="0">
                <a:latin typeface="Arial" pitchFamily="34" charset="0"/>
                <a:ea typeface="BatangChe" pitchFamily="49" charset="-127"/>
                <a:cs typeface="Arial" pitchFamily="34" charset="0"/>
              </a:rPr>
              <a:t>N &amp; S </a:t>
            </a:r>
          </a:p>
        </p:txBody>
      </p:sp>
      <p:sp>
        <p:nvSpPr>
          <p:cNvPr id="17" name="TextBox 16"/>
          <p:cNvSpPr txBox="1"/>
          <p:nvPr/>
        </p:nvSpPr>
        <p:spPr>
          <a:xfrm>
            <a:off x="8193305" y="2465123"/>
            <a:ext cx="1458468" cy="671218"/>
          </a:xfrm>
          <a:prstGeom prst="rect">
            <a:avLst/>
          </a:prstGeom>
          <a:noFill/>
        </p:spPr>
        <p:txBody>
          <a:bodyPr wrap="none" rtlCol="0">
            <a:spAutoFit/>
          </a:bodyPr>
          <a:lstStyle/>
          <a:p>
            <a:r>
              <a:rPr lang="en-US" sz="2000" dirty="0">
                <a:latin typeface="Arial" pitchFamily="34" charset="0"/>
                <a:ea typeface="BatangChe" pitchFamily="49" charset="-127"/>
                <a:cs typeface="Arial" pitchFamily="34" charset="0"/>
              </a:rPr>
              <a:t>Secondary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&amp; Micros</a:t>
            </a:r>
          </a:p>
        </p:txBody>
      </p:sp>
      <p:sp>
        <p:nvSpPr>
          <p:cNvPr id="18" name="TextBox 17"/>
          <p:cNvSpPr txBox="1"/>
          <p:nvPr/>
        </p:nvSpPr>
        <p:spPr>
          <a:xfrm>
            <a:off x="9088762" y="818543"/>
            <a:ext cx="2383668" cy="671218"/>
          </a:xfrm>
          <a:prstGeom prst="rect">
            <a:avLst/>
          </a:prstGeom>
          <a:noFill/>
        </p:spPr>
        <p:txBody>
          <a:bodyPr wrap="none" rtlCol="0">
            <a:spAutoFit/>
          </a:bodyPr>
          <a:lstStyle/>
          <a:p>
            <a:pPr algn="ctr"/>
            <a:r>
              <a:rPr lang="en-US" sz="2000" dirty="0">
                <a:latin typeface="Arial" pitchFamily="34" charset="0"/>
                <a:ea typeface="BatangChe" pitchFamily="49" charset="-127"/>
                <a:cs typeface="Arial" pitchFamily="34" charset="0"/>
              </a:rPr>
              <a:t>Multi- Nutrient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Variable Application</a:t>
            </a:r>
          </a:p>
        </p:txBody>
      </p:sp>
      <p:sp>
        <p:nvSpPr>
          <p:cNvPr id="19" name="TextBox 18"/>
          <p:cNvSpPr txBox="1"/>
          <p:nvPr/>
        </p:nvSpPr>
        <p:spPr>
          <a:xfrm>
            <a:off x="8198037" y="1685095"/>
            <a:ext cx="1401657" cy="671218"/>
          </a:xfrm>
          <a:prstGeom prst="rect">
            <a:avLst/>
          </a:prstGeom>
          <a:noFill/>
        </p:spPr>
        <p:txBody>
          <a:bodyPr wrap="none" rtlCol="0">
            <a:spAutoFit/>
          </a:bodyPr>
          <a:lstStyle/>
          <a:p>
            <a:pPr algn="ctr"/>
            <a:r>
              <a:rPr lang="en-US" sz="2000" dirty="0">
                <a:latin typeface="Arial" pitchFamily="34" charset="0"/>
                <a:ea typeface="BatangChe" pitchFamily="49" charset="-127"/>
                <a:cs typeface="Arial" pitchFamily="34" charset="0"/>
              </a:rPr>
              <a:t>In-Season </a:t>
            </a:r>
            <a:br>
              <a:rPr lang="en-US" sz="2000" dirty="0">
                <a:latin typeface="Arial" pitchFamily="34" charset="0"/>
                <a:ea typeface="BatangChe" pitchFamily="49" charset="-127"/>
                <a:cs typeface="Arial" pitchFamily="34" charset="0"/>
              </a:rPr>
            </a:br>
            <a:r>
              <a:rPr lang="en-US" sz="2000" dirty="0">
                <a:latin typeface="Arial" pitchFamily="34" charset="0"/>
                <a:ea typeface="BatangChe" pitchFamily="49" charset="-127"/>
                <a:cs typeface="Arial" pitchFamily="34" charset="0"/>
              </a:rPr>
              <a:t>Cues</a:t>
            </a:r>
          </a:p>
        </p:txBody>
      </p:sp>
    </p:spTree>
    <p:extLst>
      <p:ext uri="{BB962C8B-B14F-4D97-AF65-F5344CB8AC3E}">
        <p14:creationId xmlns:p14="http://schemas.microsoft.com/office/powerpoint/2010/main" val="25274421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82" y="401947"/>
            <a:ext cx="10515600" cy="1325563"/>
          </a:xfrm>
        </p:spPr>
        <p:txBody>
          <a:bodyPr/>
          <a:lstStyle/>
          <a:p>
            <a:r>
              <a:rPr lang="en-US" dirty="0"/>
              <a:t>Seed Cost Strategies</a:t>
            </a:r>
          </a:p>
        </p:txBody>
      </p:sp>
      <p:sp>
        <p:nvSpPr>
          <p:cNvPr id="3" name="Content Placeholder 2"/>
          <p:cNvSpPr>
            <a:spLocks noGrp="1"/>
          </p:cNvSpPr>
          <p:nvPr>
            <p:ph idx="1"/>
          </p:nvPr>
        </p:nvSpPr>
        <p:spPr>
          <a:xfrm>
            <a:off x="635682" y="1924685"/>
            <a:ext cx="10515600" cy="4119796"/>
          </a:xfrm>
        </p:spPr>
        <p:txBody>
          <a:bodyPr/>
          <a:lstStyle/>
          <a:p>
            <a:r>
              <a:rPr lang="en-US" dirty="0"/>
              <a:t>Strategies for buying seed</a:t>
            </a:r>
          </a:p>
          <a:p>
            <a:pPr lvl="1"/>
            <a:r>
              <a:rPr lang="en-US" dirty="0"/>
              <a:t>Ask for bids from multiple dealers (negotiate)</a:t>
            </a:r>
          </a:p>
          <a:p>
            <a:pPr lvl="1"/>
            <a:r>
              <a:rPr lang="en-US" dirty="0"/>
              <a:t>Offer full cash up front (avoid financing charges)</a:t>
            </a:r>
          </a:p>
          <a:p>
            <a:pPr lvl="1"/>
            <a:r>
              <a:rPr lang="en-US" dirty="0"/>
              <a:t>Buy before cutoff date in fall (early buy discount)</a:t>
            </a:r>
          </a:p>
          <a:p>
            <a:pPr lvl="1"/>
            <a:r>
              <a:rPr lang="en-US" dirty="0"/>
              <a:t>Buy all seed from same dealer (bulk discount)</a:t>
            </a:r>
          </a:p>
          <a:p>
            <a:r>
              <a:rPr lang="en-US" dirty="0"/>
              <a:t>What if I am not a 15,000 acre farm?</a:t>
            </a:r>
          </a:p>
          <a:p>
            <a:pPr lvl="1"/>
            <a:r>
              <a:rPr lang="en-US" dirty="0"/>
              <a:t>Consider buying seed as a group with neighbors</a:t>
            </a:r>
          </a:p>
        </p:txBody>
      </p:sp>
    </p:spTree>
    <p:extLst>
      <p:ext uri="{BB962C8B-B14F-4D97-AF65-F5344CB8AC3E}">
        <p14:creationId xmlns:p14="http://schemas.microsoft.com/office/powerpoint/2010/main" val="16935182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08" y="401947"/>
            <a:ext cx="10515600" cy="1325563"/>
          </a:xfrm>
        </p:spPr>
        <p:txBody>
          <a:bodyPr/>
          <a:lstStyle/>
          <a:p>
            <a:r>
              <a:rPr lang="en-US" dirty="0"/>
              <a:t>Chemical Cost Strategies</a:t>
            </a:r>
          </a:p>
        </p:txBody>
      </p:sp>
      <p:sp>
        <p:nvSpPr>
          <p:cNvPr id="3" name="Content Placeholder 2"/>
          <p:cNvSpPr>
            <a:spLocks noGrp="1"/>
          </p:cNvSpPr>
          <p:nvPr>
            <p:ph idx="1"/>
          </p:nvPr>
        </p:nvSpPr>
        <p:spPr>
          <a:xfrm>
            <a:off x="623408" y="2016125"/>
            <a:ext cx="10515600" cy="4119796"/>
          </a:xfrm>
        </p:spPr>
        <p:txBody>
          <a:bodyPr>
            <a:normAutofit/>
          </a:bodyPr>
          <a:lstStyle/>
          <a:p>
            <a:r>
              <a:rPr lang="en-US" dirty="0"/>
              <a:t>Same purchase strategies used for seed</a:t>
            </a:r>
          </a:p>
          <a:p>
            <a:pPr lvl="1"/>
            <a:r>
              <a:rPr lang="en-US" dirty="0"/>
              <a:t>Don’t buy the day before you apply</a:t>
            </a:r>
          </a:p>
          <a:p>
            <a:r>
              <a:rPr lang="en-US" dirty="0"/>
              <a:t>Timing of application is very important</a:t>
            </a:r>
          </a:p>
          <a:p>
            <a:pPr lvl="1"/>
            <a:r>
              <a:rPr lang="en-US" dirty="0"/>
              <a:t>Use of a pre-emergent, recognize when it is wearing down</a:t>
            </a:r>
          </a:p>
          <a:p>
            <a:pPr lvl="1"/>
            <a:r>
              <a:rPr lang="en-US" dirty="0"/>
              <a:t>Get into field for secondary spray while weeds are small</a:t>
            </a:r>
          </a:p>
          <a:p>
            <a:pPr lvl="1"/>
            <a:r>
              <a:rPr lang="en-US" dirty="0"/>
              <a:t>Avoid having to spray multiple times and/or suffer yield declines due to </a:t>
            </a:r>
            <a:r>
              <a:rPr lang="en-US" dirty="0" smtClean="0"/>
              <a:t>weeds</a:t>
            </a:r>
          </a:p>
          <a:p>
            <a:r>
              <a:rPr lang="en-US" dirty="0" smtClean="0"/>
              <a:t>What keeps you from getting into the field when you need to?</a:t>
            </a:r>
            <a:endParaRPr lang="en-US" dirty="0"/>
          </a:p>
        </p:txBody>
      </p:sp>
    </p:spTree>
    <p:extLst>
      <p:ext uri="{BB962C8B-B14F-4D97-AF65-F5344CB8AC3E}">
        <p14:creationId xmlns:p14="http://schemas.microsoft.com/office/powerpoint/2010/main" val="25760733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640" y="383536"/>
            <a:ext cx="10515600" cy="1325563"/>
          </a:xfrm>
        </p:spPr>
        <p:txBody>
          <a:bodyPr/>
          <a:lstStyle/>
          <a:p>
            <a:r>
              <a:rPr lang="en-US" dirty="0"/>
              <a:t>Labor-Machinery </a:t>
            </a:r>
            <a:r>
              <a:rPr lang="en-US" dirty="0" smtClean="0"/>
              <a:t>Management</a:t>
            </a:r>
            <a:endParaRPr lang="en-US" dirty="0"/>
          </a:p>
        </p:txBody>
      </p:sp>
      <p:sp>
        <p:nvSpPr>
          <p:cNvPr id="3" name="Content Placeholder 2"/>
          <p:cNvSpPr>
            <a:spLocks noGrp="1"/>
          </p:cNvSpPr>
          <p:nvPr>
            <p:ph idx="1"/>
          </p:nvPr>
        </p:nvSpPr>
        <p:spPr>
          <a:xfrm>
            <a:off x="678640" y="2077085"/>
            <a:ext cx="10515600" cy="4119796"/>
          </a:xfrm>
        </p:spPr>
        <p:txBody>
          <a:bodyPr>
            <a:normAutofit/>
          </a:bodyPr>
          <a:lstStyle/>
          <a:p>
            <a:r>
              <a:rPr lang="en-US" dirty="0"/>
              <a:t>Hired machinery costs are high for low 1/3 profit farms</a:t>
            </a:r>
          </a:p>
          <a:p>
            <a:pPr lvl="1"/>
            <a:r>
              <a:rPr lang="en-US" dirty="0"/>
              <a:t>Three times higher than high 1/3 profit farms</a:t>
            </a:r>
          </a:p>
          <a:p>
            <a:r>
              <a:rPr lang="en-US" dirty="0"/>
              <a:t>If you are waiting on custom work, this could affect your total input costs (spraying example)</a:t>
            </a:r>
          </a:p>
          <a:p>
            <a:pPr lvl="1"/>
            <a:r>
              <a:rPr lang="en-US" dirty="0"/>
              <a:t>Can you optimize your labor-machinery portfolio to reduce yield losses and input costs</a:t>
            </a:r>
            <a:r>
              <a:rPr lang="en-US" dirty="0" smtClean="0"/>
              <a:t>?</a:t>
            </a:r>
          </a:p>
          <a:p>
            <a:pPr lvl="1"/>
            <a:endParaRPr lang="en-US" dirty="0"/>
          </a:p>
          <a:p>
            <a:endParaRPr lang="en-US" dirty="0"/>
          </a:p>
        </p:txBody>
      </p:sp>
    </p:spTree>
    <p:extLst>
      <p:ext uri="{BB962C8B-B14F-4D97-AF65-F5344CB8AC3E}">
        <p14:creationId xmlns:p14="http://schemas.microsoft.com/office/powerpoint/2010/main" val="20265480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Costs &amp; Returns</a:t>
            </a:r>
          </a:p>
        </p:txBody>
      </p:sp>
      <p:sp>
        <p:nvSpPr>
          <p:cNvPr id="3" name="Content Placeholder 2"/>
          <p:cNvSpPr>
            <a:spLocks noGrp="1"/>
          </p:cNvSpPr>
          <p:nvPr>
            <p:ph idx="1"/>
          </p:nvPr>
        </p:nvSpPr>
        <p:spPr>
          <a:xfrm>
            <a:off x="1069848" y="2121407"/>
            <a:ext cx="10058400" cy="4288445"/>
          </a:xfrm>
        </p:spPr>
        <p:txBody>
          <a:bodyPr>
            <a:normAutofit/>
          </a:bodyPr>
          <a:lstStyle/>
          <a:p>
            <a:r>
              <a:rPr lang="en-US" dirty="0"/>
              <a:t>Need good records to make these decisions</a:t>
            </a:r>
          </a:p>
          <a:p>
            <a:pPr lvl="1"/>
            <a:r>
              <a:rPr lang="en-US" dirty="0"/>
              <a:t>Data on costs, yields, etc. underlie all these decisions</a:t>
            </a:r>
          </a:p>
          <a:p>
            <a:r>
              <a:rPr lang="en-US" dirty="0"/>
              <a:t>Sweat the small stuff</a:t>
            </a:r>
          </a:p>
          <a:p>
            <a:pPr lvl="1"/>
            <a:r>
              <a:rPr lang="en-US" dirty="0"/>
              <a:t>Outlook not good for anyone in the next 2-3 years, so every cost category is important</a:t>
            </a:r>
          </a:p>
          <a:p>
            <a:r>
              <a:rPr lang="en-US" dirty="0"/>
              <a:t>Recognize the opportunities when they present themselves</a:t>
            </a:r>
          </a:p>
          <a:p>
            <a:pPr lvl="1"/>
            <a:r>
              <a:rPr lang="en-US" dirty="0"/>
              <a:t>Determining where to spend money needs same analysis as where to save money</a:t>
            </a:r>
          </a:p>
        </p:txBody>
      </p:sp>
    </p:spTree>
    <p:extLst>
      <p:ext uri="{BB962C8B-B14F-4D97-AF65-F5344CB8AC3E}">
        <p14:creationId xmlns:p14="http://schemas.microsoft.com/office/powerpoint/2010/main" val="392821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a:xfrm>
            <a:off x="2150364" y="3704843"/>
            <a:ext cx="7891272" cy="1966414"/>
          </a:xfrm>
        </p:spPr>
        <p:txBody>
          <a:bodyPr>
            <a:normAutofit/>
          </a:bodyPr>
          <a:lstStyle/>
          <a:p>
            <a:r>
              <a:rPr lang="en-US" dirty="0"/>
              <a:t>Mykel </a:t>
            </a:r>
            <a:r>
              <a:rPr lang="en-US" dirty="0" smtClean="0"/>
              <a:t>Taylor, Robin Reid, and Dustin Pendell</a:t>
            </a:r>
            <a:endParaRPr lang="en-US" dirty="0"/>
          </a:p>
          <a:p>
            <a:r>
              <a:rPr lang="en-US" dirty="0"/>
              <a:t>Department of Ag Economics</a:t>
            </a:r>
          </a:p>
          <a:p>
            <a:r>
              <a:rPr lang="en-US" dirty="0"/>
              <a:t>Kansas State </a:t>
            </a:r>
            <a:r>
              <a:rPr lang="en-US" dirty="0" smtClean="0"/>
              <a:t>University</a:t>
            </a:r>
            <a:endParaRPr lang="en-US" dirty="0"/>
          </a:p>
        </p:txBody>
      </p:sp>
    </p:spTree>
    <p:extLst>
      <p:ext uri="{BB962C8B-B14F-4D97-AF65-F5344CB8AC3E}">
        <p14:creationId xmlns:p14="http://schemas.microsoft.com/office/powerpoint/2010/main" val="295774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1386486"/>
          </a:xfrm>
        </p:spPr>
        <p:txBody>
          <a:bodyPr>
            <a:normAutofit/>
          </a:bodyPr>
          <a:lstStyle/>
          <a:p>
            <a:r>
              <a:rPr lang="en-US" sz="4400" dirty="0" smtClean="0"/>
              <a:t>Maintaining Working Capital and Restructuring Debt</a:t>
            </a:r>
            <a:endParaRPr lang="en-US" sz="4400" dirty="0"/>
          </a:p>
        </p:txBody>
      </p:sp>
      <p:sp>
        <p:nvSpPr>
          <p:cNvPr id="3" name="Subtitle 2"/>
          <p:cNvSpPr>
            <a:spLocks noGrp="1"/>
          </p:cNvSpPr>
          <p:nvPr>
            <p:ph type="subTitle" idx="1"/>
          </p:nvPr>
        </p:nvSpPr>
        <p:spPr>
          <a:xfrm>
            <a:off x="2131314" y="3734971"/>
            <a:ext cx="7891272" cy="2372912"/>
          </a:xfrm>
        </p:spPr>
        <p:txBody>
          <a:bodyPr>
            <a:normAutofit fontScale="62500" lnSpcReduction="20000"/>
          </a:bodyPr>
          <a:lstStyle/>
          <a:p>
            <a:r>
              <a:rPr lang="en-US" sz="3800" dirty="0" smtClean="0">
                <a:latin typeface="Arial" panose="020B0604020202020204" pitchFamily="34" charset="0"/>
                <a:cs typeface="Arial" panose="020B0604020202020204" pitchFamily="34" charset="0"/>
              </a:rPr>
              <a:t>Dr. Allen Featherstone</a:t>
            </a:r>
            <a:endParaRPr lang="en-US" sz="38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Department of Ag </a:t>
            </a:r>
            <a:r>
              <a:rPr lang="en-US" sz="2600" dirty="0" smtClean="0">
                <a:latin typeface="Arial" panose="020B0604020202020204" pitchFamily="34" charset="0"/>
                <a:cs typeface="Arial" panose="020B0604020202020204" pitchFamily="34" charset="0"/>
              </a:rPr>
              <a:t>Economics-Kansas State University</a:t>
            </a:r>
            <a:endParaRPr lang="en-US" sz="2600" dirty="0">
              <a:latin typeface="Arial" panose="020B0604020202020204" pitchFamily="34" charset="0"/>
              <a:cs typeface="Arial" panose="020B0604020202020204" pitchFamily="34" charset="0"/>
            </a:endParaRPr>
          </a:p>
          <a:p>
            <a:pPr>
              <a:lnSpc>
                <a:spcPct val="120000"/>
              </a:lnSpc>
            </a:pPr>
            <a:r>
              <a:rPr lang="en-US" sz="1700" dirty="0">
                <a:latin typeface="Arial" panose="020B0604020202020204" pitchFamily="34" charset="0"/>
                <a:cs typeface="Arial" panose="020B0604020202020204" pitchFamily="34" charset="0"/>
              </a:rPr>
              <a:t>Allen M. Featherstone, Professor and Head of the Department of Agricultural Economics and Director of Masters of Agribusiness at Kansas State University, holds M.S. and Ph.D. degrees in agricultural economics from Purdue University.  He also holds a B.S. in agricultural economics and economics from the University of Wisconsin-River Falls.  Professor Featherstone is recognized as a leading scholar in agricultural finance. His work has resulted in teaching and research awards and quotation in the Wall Street Journal, the Economist, and other publications. He served as Associate Editor for the American Journal of Agricultural Economics and on the editorial board of Choices.  He has more than 120 articles published in a variety of journals. He has experience lecturing and researching in Europe, Asia, Africa, and South America.</a:t>
            </a:r>
          </a:p>
          <a:p>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afeather@ksu.edu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Phone: 785-532-4441</a:t>
            </a:r>
            <a:endParaRPr lang="en-US" sz="2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331484" y="1673822"/>
            <a:ext cx="1310640" cy="1965960"/>
          </a:xfrm>
          <a:prstGeom prst="rect">
            <a:avLst/>
          </a:prstGeom>
        </p:spPr>
      </p:pic>
    </p:spTree>
    <p:extLst>
      <p:ext uri="{BB962C8B-B14F-4D97-AF65-F5344CB8AC3E}">
        <p14:creationId xmlns:p14="http://schemas.microsoft.com/office/powerpoint/2010/main" val="237382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and Projected Kansas Farm-Level Crop Prices</a:t>
            </a:r>
            <a:endParaRPr lang="en-US" dirty="0"/>
          </a:p>
        </p:txBody>
      </p:sp>
      <p:cxnSp>
        <p:nvCxnSpPr>
          <p:cNvPr id="3" name="Straight Connector 2"/>
          <p:cNvCxnSpPr/>
          <p:nvPr/>
        </p:nvCxnSpPr>
        <p:spPr>
          <a:xfrm flipV="1">
            <a:off x="8610600" y="1676400"/>
            <a:ext cx="0" cy="3276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p:cNvGraphicFramePr>
            <a:graphicFrameLocks noGrp="1"/>
          </p:cNvGraphicFramePr>
          <p:nvPr>
            <p:ph idx="1"/>
            <p:extLst/>
          </p:nvPr>
        </p:nvGraphicFramePr>
        <p:xfrm>
          <a:off x="1752600" y="1825626"/>
          <a:ext cx="8686800" cy="4119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5731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Performance</a:t>
            </a:r>
          </a:p>
        </p:txBody>
      </p:sp>
      <p:sp>
        <p:nvSpPr>
          <p:cNvPr id="3" name="Content Placeholder 2"/>
          <p:cNvSpPr>
            <a:spLocks noGrp="1"/>
          </p:cNvSpPr>
          <p:nvPr>
            <p:ph idx="1"/>
          </p:nvPr>
        </p:nvSpPr>
        <p:spPr>
          <a:xfrm>
            <a:off x="1866900" y="1825625"/>
            <a:ext cx="8172450" cy="4119796"/>
          </a:xfrm>
        </p:spPr>
        <p:txBody>
          <a:bodyPr>
            <a:normAutofit/>
          </a:bodyPr>
          <a:lstStyle/>
          <a:p>
            <a:r>
              <a:rPr lang="en-US" sz="2400" dirty="0"/>
              <a:t>The farm economy has deteriorated substantially from a net income position in the last 24 months</a:t>
            </a:r>
          </a:p>
          <a:p>
            <a:r>
              <a:rPr lang="en-US" sz="2400" dirty="0"/>
              <a:t>Based upon current price expectations, it appears that this income situation will not increase dramatically over the next few years</a:t>
            </a:r>
          </a:p>
          <a:p>
            <a:r>
              <a:rPr lang="en-US" sz="2400" dirty="0"/>
              <a:t>What resources should be examined and how does one position the farm for these difficult times.</a:t>
            </a:r>
          </a:p>
          <a:p>
            <a:pPr lvl="1"/>
            <a:endParaRPr lang="en-US" dirty="0"/>
          </a:p>
          <a:p>
            <a:pPr lvl="1"/>
            <a:endParaRPr lang="en-US" dirty="0"/>
          </a:p>
        </p:txBody>
      </p:sp>
    </p:spTree>
    <p:extLst>
      <p:ext uri="{BB962C8B-B14F-4D97-AF65-F5344CB8AC3E}">
        <p14:creationId xmlns:p14="http://schemas.microsoft.com/office/powerpoint/2010/main" val="2871282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Liquidity</a:t>
            </a:r>
          </a:p>
        </p:txBody>
      </p:sp>
      <p:sp>
        <p:nvSpPr>
          <p:cNvPr id="3" name="Content Placeholder 2"/>
          <p:cNvSpPr>
            <a:spLocks noGrp="1"/>
          </p:cNvSpPr>
          <p:nvPr>
            <p:ph idx="1"/>
          </p:nvPr>
        </p:nvSpPr>
        <p:spPr>
          <a:xfrm>
            <a:off x="1885950" y="1825625"/>
            <a:ext cx="8267700" cy="4119796"/>
          </a:xfrm>
        </p:spPr>
        <p:txBody>
          <a:bodyPr>
            <a:normAutofit/>
          </a:bodyPr>
          <a:lstStyle/>
          <a:p>
            <a:r>
              <a:rPr lang="en-US" sz="2400" dirty="0"/>
              <a:t>The ability to pay expenses in the next year is measured by a concept defined as liquidity</a:t>
            </a:r>
          </a:p>
          <a:p>
            <a:r>
              <a:rPr lang="en-US" sz="2400" dirty="0"/>
              <a:t>Can be measured in a number of ways</a:t>
            </a:r>
          </a:p>
          <a:p>
            <a:pPr lvl="1"/>
            <a:r>
              <a:rPr lang="en-US" sz="2000" dirty="0"/>
              <a:t>Current Ratio</a:t>
            </a:r>
          </a:p>
          <a:p>
            <a:pPr lvl="1"/>
            <a:r>
              <a:rPr lang="en-US" sz="2000" dirty="0"/>
              <a:t>Working Capital</a:t>
            </a:r>
          </a:p>
          <a:p>
            <a:pPr lvl="1"/>
            <a:r>
              <a:rPr lang="en-US" sz="2000" dirty="0"/>
              <a:t>Working Capital Percentage (function of income)</a:t>
            </a:r>
          </a:p>
          <a:p>
            <a:pPr lvl="1"/>
            <a:r>
              <a:rPr lang="en-US" sz="2000" dirty="0"/>
              <a:t>Working Capital Ratio (function of assets)</a:t>
            </a:r>
          </a:p>
          <a:p>
            <a:r>
              <a:rPr lang="en-US" sz="2400" dirty="0"/>
              <a:t>The key is to understand the current position and prepare for the future</a:t>
            </a:r>
          </a:p>
        </p:txBody>
      </p:sp>
    </p:spTree>
    <p:extLst>
      <p:ext uri="{BB962C8B-B14F-4D97-AF65-F5344CB8AC3E}">
        <p14:creationId xmlns:p14="http://schemas.microsoft.com/office/powerpoint/2010/main" val="34135904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Ratio</a:t>
            </a:r>
          </a:p>
        </p:txBody>
      </p:sp>
      <p:sp>
        <p:nvSpPr>
          <p:cNvPr id="3" name="Content Placeholder 2"/>
          <p:cNvSpPr>
            <a:spLocks noGrp="1"/>
          </p:cNvSpPr>
          <p:nvPr>
            <p:ph idx="1"/>
          </p:nvPr>
        </p:nvSpPr>
        <p:spPr/>
        <p:txBody>
          <a:bodyPr>
            <a:normAutofit/>
          </a:bodyPr>
          <a:lstStyle/>
          <a:p>
            <a:r>
              <a:rPr lang="en-US" sz="2400" dirty="0"/>
              <a:t>Current Assets  /  Current Liabilities</a:t>
            </a:r>
          </a:p>
          <a:p>
            <a:r>
              <a:rPr lang="en-US" sz="2400" dirty="0"/>
              <a:t>Decreasing current ratios signify weakening liquid positions</a:t>
            </a:r>
          </a:p>
        </p:txBody>
      </p:sp>
      <p:graphicFrame>
        <p:nvGraphicFramePr>
          <p:cNvPr id="6" name="Chart 5"/>
          <p:cNvGraphicFramePr/>
          <p:nvPr>
            <p:extLst/>
          </p:nvPr>
        </p:nvGraphicFramePr>
        <p:xfrm>
          <a:off x="1638301" y="2607441"/>
          <a:ext cx="8915399" cy="25561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93448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Capital</a:t>
            </a:r>
          </a:p>
        </p:txBody>
      </p:sp>
      <p:sp>
        <p:nvSpPr>
          <p:cNvPr id="3" name="Content Placeholder 2"/>
          <p:cNvSpPr>
            <a:spLocks noGrp="1"/>
          </p:cNvSpPr>
          <p:nvPr>
            <p:ph idx="1"/>
          </p:nvPr>
        </p:nvSpPr>
        <p:spPr>
          <a:xfrm>
            <a:off x="1685926" y="1825625"/>
            <a:ext cx="8353425" cy="4119796"/>
          </a:xfrm>
        </p:spPr>
        <p:txBody>
          <a:bodyPr>
            <a:normAutofit/>
          </a:bodyPr>
          <a:lstStyle/>
          <a:p>
            <a:r>
              <a:rPr lang="en-US" sz="2400" dirty="0"/>
              <a:t>Current Assets  -  Current Liabilities</a:t>
            </a:r>
          </a:p>
          <a:p>
            <a:r>
              <a:rPr lang="en-US" sz="2400" dirty="0"/>
              <a:t>Decreasing working capital signifies weakening liquid positions</a:t>
            </a:r>
          </a:p>
        </p:txBody>
      </p:sp>
      <p:graphicFrame>
        <p:nvGraphicFramePr>
          <p:cNvPr id="6" name="Chart 5"/>
          <p:cNvGraphicFramePr/>
          <p:nvPr>
            <p:extLst/>
          </p:nvPr>
        </p:nvGraphicFramePr>
        <p:xfrm>
          <a:off x="1607128" y="2809876"/>
          <a:ext cx="8915399" cy="31233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64757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working capital?</a:t>
            </a:r>
          </a:p>
        </p:txBody>
      </p:sp>
      <p:sp>
        <p:nvSpPr>
          <p:cNvPr id="3" name="Content Placeholder 2"/>
          <p:cNvSpPr>
            <a:spLocks noGrp="1"/>
          </p:cNvSpPr>
          <p:nvPr>
            <p:ph idx="1"/>
          </p:nvPr>
        </p:nvSpPr>
        <p:spPr>
          <a:xfrm>
            <a:off x="1762126" y="1825625"/>
            <a:ext cx="8277225" cy="4119796"/>
          </a:xfrm>
        </p:spPr>
        <p:txBody>
          <a:bodyPr>
            <a:normAutofit/>
          </a:bodyPr>
          <a:lstStyle/>
          <a:p>
            <a:r>
              <a:rPr lang="en-US" dirty="0"/>
              <a:t>Working Capital = Current Assets – Current Liabilities </a:t>
            </a:r>
          </a:p>
          <a:p>
            <a:endParaRPr lang="en-US" dirty="0"/>
          </a:p>
          <a:p>
            <a:r>
              <a:rPr lang="en-US" dirty="0"/>
              <a:t>Ability to cover current expenses with liquid assets</a:t>
            </a:r>
          </a:p>
          <a:p>
            <a:r>
              <a:rPr lang="en-US" dirty="0"/>
              <a:t>Typically reported as working capital/gross revenue or working capital/assets when comparing in order to be scale neutral</a:t>
            </a:r>
          </a:p>
        </p:txBody>
      </p:sp>
    </p:spTree>
    <p:extLst>
      <p:ext uri="{BB962C8B-B14F-4D97-AF65-F5344CB8AC3E}">
        <p14:creationId xmlns:p14="http://schemas.microsoft.com/office/powerpoint/2010/main" val="19520343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Working Capital/Assets</a:t>
            </a:r>
          </a:p>
        </p:txBody>
      </p:sp>
      <p:sp>
        <p:nvSpPr>
          <p:cNvPr id="3" name="Content Placeholder 2"/>
          <p:cNvSpPr>
            <a:spLocks noGrp="1"/>
          </p:cNvSpPr>
          <p:nvPr>
            <p:ph idx="1"/>
          </p:nvPr>
        </p:nvSpPr>
        <p:spPr>
          <a:xfrm>
            <a:off x="1790700" y="1943100"/>
            <a:ext cx="8248650" cy="4002321"/>
          </a:xfrm>
        </p:spPr>
        <p:txBody>
          <a:bodyPr>
            <a:normAutofit/>
          </a:bodyPr>
          <a:lstStyle/>
          <a:p>
            <a:r>
              <a:rPr lang="en-US" sz="2400" dirty="0"/>
              <a:t>Decreasing ratios signify weakening liquid positions</a:t>
            </a:r>
          </a:p>
        </p:txBody>
      </p:sp>
      <p:graphicFrame>
        <p:nvGraphicFramePr>
          <p:cNvPr id="6" name="Chart 5"/>
          <p:cNvGraphicFramePr/>
          <p:nvPr>
            <p:extLst/>
          </p:nvPr>
        </p:nvGraphicFramePr>
        <p:xfrm>
          <a:off x="1607128" y="2400301"/>
          <a:ext cx="8915399" cy="3532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44493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Working Capital/Gross Farm Income</a:t>
            </a:r>
          </a:p>
        </p:txBody>
      </p:sp>
      <p:sp>
        <p:nvSpPr>
          <p:cNvPr id="3" name="Content Placeholder 2"/>
          <p:cNvSpPr>
            <a:spLocks noGrp="1"/>
          </p:cNvSpPr>
          <p:nvPr>
            <p:ph idx="1"/>
          </p:nvPr>
        </p:nvSpPr>
        <p:spPr>
          <a:xfrm>
            <a:off x="1685926" y="1825625"/>
            <a:ext cx="8353425" cy="4119796"/>
          </a:xfrm>
        </p:spPr>
        <p:txBody>
          <a:bodyPr>
            <a:normAutofit/>
          </a:bodyPr>
          <a:lstStyle/>
          <a:p>
            <a:r>
              <a:rPr lang="en-US" sz="2400" dirty="0"/>
              <a:t>Decreasing ratios signify weakening liquid positions</a:t>
            </a:r>
          </a:p>
        </p:txBody>
      </p:sp>
      <p:graphicFrame>
        <p:nvGraphicFramePr>
          <p:cNvPr id="6" name="Chart 5"/>
          <p:cNvGraphicFramePr/>
          <p:nvPr>
            <p:extLst/>
          </p:nvPr>
        </p:nvGraphicFramePr>
        <p:xfrm>
          <a:off x="1607128" y="2295526"/>
          <a:ext cx="8915399" cy="3637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3984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Statement Example</a:t>
            </a:r>
            <a:endParaRPr lang="en-US" dirty="0"/>
          </a:p>
        </p:txBody>
      </p:sp>
      <p:sp>
        <p:nvSpPr>
          <p:cNvPr id="3" name="Content Placeholder 2"/>
          <p:cNvSpPr>
            <a:spLocks noGrp="1"/>
          </p:cNvSpPr>
          <p:nvPr>
            <p:ph idx="1"/>
          </p:nvPr>
        </p:nvSpPr>
        <p:spPr/>
        <p:txBody>
          <a:bodyPr>
            <a:normAutofit/>
          </a:bodyPr>
          <a:lstStyle/>
          <a:p>
            <a:r>
              <a:rPr lang="en-US" dirty="0"/>
              <a:t>See Printed Full Page Spreadsheet</a:t>
            </a:r>
          </a:p>
        </p:txBody>
      </p:sp>
    </p:spTree>
    <p:extLst>
      <p:ext uri="{BB962C8B-B14F-4D97-AF65-F5344CB8AC3E}">
        <p14:creationId xmlns:p14="http://schemas.microsoft.com/office/powerpoint/2010/main" val="23669932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1952626" y="1825625"/>
            <a:ext cx="8239125" cy="4119796"/>
          </a:xfrm>
        </p:spPr>
        <p:txBody>
          <a:bodyPr>
            <a:normAutofit/>
          </a:bodyPr>
          <a:lstStyle/>
          <a:p>
            <a:r>
              <a:rPr lang="en-US" sz="2400" dirty="0"/>
              <a:t>Looking at the long-term picture is critical regarding the future of your farming operation</a:t>
            </a:r>
          </a:p>
          <a:p>
            <a:r>
              <a:rPr lang="en-US" sz="2400" dirty="0"/>
              <a:t>Looking at potential strategies can be helpful to the long term survival of your operation</a:t>
            </a:r>
          </a:p>
          <a:p>
            <a:r>
              <a:rPr lang="en-US" sz="2400" dirty="0"/>
              <a:t>Have examined the long-term situation</a:t>
            </a:r>
          </a:p>
          <a:p>
            <a:r>
              <a:rPr lang="en-US" sz="2400" dirty="0"/>
              <a:t>May need to examine the short-term situation by constructing a regular cash flow</a:t>
            </a:r>
          </a:p>
        </p:txBody>
      </p:sp>
    </p:spTree>
    <p:extLst>
      <p:ext uri="{BB962C8B-B14F-4D97-AF65-F5344CB8AC3E}">
        <p14:creationId xmlns:p14="http://schemas.microsoft.com/office/powerpoint/2010/main" val="13876455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879" y="192148"/>
            <a:ext cx="9144000" cy="946539"/>
          </a:xfrm>
        </p:spPr>
        <p:txBody>
          <a:bodyPr>
            <a:normAutofit/>
          </a:bodyPr>
          <a:lstStyle/>
          <a:p>
            <a:r>
              <a:rPr lang="en-US" sz="4400" dirty="0" smtClean="0"/>
              <a:t>Farm Service Agency Loan Programs</a:t>
            </a:r>
            <a:endParaRPr lang="en-US" sz="4400" dirty="0"/>
          </a:p>
        </p:txBody>
      </p:sp>
      <p:sp>
        <p:nvSpPr>
          <p:cNvPr id="3" name="Subtitle 2"/>
          <p:cNvSpPr>
            <a:spLocks noGrp="1"/>
          </p:cNvSpPr>
          <p:nvPr>
            <p:ph type="subTitle" idx="1"/>
          </p:nvPr>
        </p:nvSpPr>
        <p:spPr>
          <a:xfrm>
            <a:off x="2131314" y="3734971"/>
            <a:ext cx="7891272" cy="2372912"/>
          </a:xfrm>
        </p:spPr>
        <p:txBody>
          <a:bodyPr>
            <a:normAutofit fontScale="62500" lnSpcReduction="20000"/>
          </a:bodyPr>
          <a:lstStyle/>
          <a:p>
            <a:r>
              <a:rPr lang="en-US" sz="3800" dirty="0" smtClean="0">
                <a:latin typeface="Arial" panose="020B0604020202020204" pitchFamily="34" charset="0"/>
                <a:cs typeface="Arial" panose="020B0604020202020204" pitchFamily="34" charset="0"/>
              </a:rPr>
              <a:t>Robert (Bob) White</a:t>
            </a:r>
            <a:endParaRPr lang="en-US" sz="38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Farm Loan Chief-Kansas FSA State Office</a:t>
            </a:r>
            <a:endParaRPr lang="en-US" sz="2600" dirty="0">
              <a:latin typeface="Arial" panose="020B0604020202020204" pitchFamily="34" charset="0"/>
              <a:cs typeface="Arial" panose="020B0604020202020204" pitchFamily="34" charset="0"/>
            </a:endParaRPr>
          </a:p>
          <a:p>
            <a:pPr>
              <a:lnSpc>
                <a:spcPct val="120000"/>
              </a:lnSpc>
            </a:pPr>
            <a:r>
              <a:rPr lang="en-US" sz="1700" dirty="0">
                <a:latin typeface="Arial" panose="020B0604020202020204" pitchFamily="34" charset="0"/>
                <a:cs typeface="Arial" panose="020B0604020202020204" pitchFamily="34" charset="0"/>
              </a:rPr>
              <a:t>Robert (Bob) White has had the opportunity to serve farmers and ranchers as a Farm Service Agency (FSA) employee his entire professional life. Bob began as a student intern with Farmers Home Administration in 1984. In 1986, Bob relocated to his home-area of Southeast Kansas, where he continued FSA employment, including serving as the Farm Loan Manager in Girard, Kansas for 27 years. In April, 2015, Bob transferred to the Kansas FSA State Office in Manhattan to serve as the Farm Loan Chief. As Farm Loan Chief, Bob oversees the FSA Direct and Guaranteed Farm Lending programs for Kansas FSA, currently assisting over 3,600 borrowers with loans in excess of 700 </a:t>
            </a:r>
            <a:r>
              <a:rPr lang="en-US" sz="1700" dirty="0" smtClean="0">
                <a:latin typeface="Arial" panose="020B0604020202020204" pitchFamily="34" charset="0"/>
                <a:cs typeface="Arial" panose="020B0604020202020204" pitchFamily="34" charset="0"/>
              </a:rPr>
              <a:t>million.</a:t>
            </a:r>
          </a:p>
          <a:p>
            <a:pPr>
              <a:lnSpc>
                <a:spcPct val="120000"/>
              </a:lnSpc>
            </a:pPr>
            <a:r>
              <a:rPr lang="en-US" sz="2200" dirty="0" smtClean="0">
                <a:latin typeface="Arial" panose="020B0604020202020204" pitchFamily="34" charset="0"/>
                <a:cs typeface="Arial" panose="020B0604020202020204" pitchFamily="34" charset="0"/>
              </a:rPr>
              <a:t>Email: </a:t>
            </a:r>
            <a:r>
              <a:rPr lang="en-US" sz="2200" dirty="0" smtClean="0">
                <a:latin typeface="Arial" panose="020B0604020202020204" pitchFamily="34" charset="0"/>
                <a:cs typeface="Arial" panose="020B0604020202020204" pitchFamily="34" charset="0"/>
                <a:hlinkClick r:id="rId2"/>
              </a:rPr>
              <a:t>robert.white@ks.usda.gov</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Phone: 785-564-4759</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333644" y="1453849"/>
            <a:ext cx="1474470" cy="19659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1453849"/>
            <a:ext cx="4055389" cy="234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2854325" y="5846230"/>
            <a:ext cx="708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600" dirty="0">
                <a:solidFill>
                  <a:prstClr val="black"/>
                </a:solidFill>
              </a:rPr>
              <a:t>USDA is an equal opportunity provider, employer, and lender.</a:t>
            </a:r>
          </a:p>
        </p:txBody>
      </p:sp>
    </p:spTree>
    <p:extLst>
      <p:ext uri="{BB962C8B-B14F-4D97-AF65-F5344CB8AC3E}">
        <p14:creationId xmlns:p14="http://schemas.microsoft.com/office/powerpoint/2010/main" val="420639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Price Computation</a:t>
            </a:r>
            <a:endParaRPr lang="en-US" dirty="0"/>
          </a:p>
        </p:txBody>
      </p:sp>
      <p:sp>
        <p:nvSpPr>
          <p:cNvPr id="8" name="Content Placeholder 7"/>
          <p:cNvSpPr>
            <a:spLocks noGrp="1"/>
          </p:cNvSpPr>
          <p:nvPr>
            <p:ph idx="1"/>
          </p:nvPr>
        </p:nvSpPr>
        <p:spPr>
          <a:xfrm>
            <a:off x="1834101" y="1905000"/>
            <a:ext cx="8833899" cy="4221164"/>
          </a:xfrm>
        </p:spPr>
        <p:txBody>
          <a:bodyPr/>
          <a:lstStyle/>
          <a:p>
            <a:r>
              <a:rPr lang="en-US" dirty="0"/>
              <a:t>Using the futures prices at harvest through 2019, prices are more like the 2007 to 2009 period subtracting a $0.44 basis for soybeans, a $0.33 basis for wheat, and a $0.12 for corn (Salina, KS – 5 year average)</a:t>
            </a:r>
          </a:p>
          <a:p>
            <a:r>
              <a:rPr lang="en-US" dirty="0"/>
              <a:t>Accuracy of futures prices as long term price expectations?</a:t>
            </a:r>
          </a:p>
        </p:txBody>
      </p:sp>
    </p:spTree>
    <p:extLst>
      <p:ext uri="{BB962C8B-B14F-4D97-AF65-F5344CB8AC3E}">
        <p14:creationId xmlns:p14="http://schemas.microsoft.com/office/powerpoint/2010/main" val="9994682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52" name="Rectangle 16"/>
          <p:cNvSpPr>
            <a:spLocks noGrp="1" noChangeArrowheads="1"/>
          </p:cNvSpPr>
          <p:nvPr>
            <p:ph type="subTitle" idx="1"/>
          </p:nvPr>
        </p:nvSpPr>
        <p:spPr>
          <a:xfrm>
            <a:off x="2286000" y="4114800"/>
            <a:ext cx="7772400" cy="1905000"/>
          </a:xfrm>
        </p:spPr>
        <p:txBody>
          <a:bodyPr rtlCol="0">
            <a:normAutofit/>
          </a:bodyPr>
          <a:lstStyle/>
          <a:p>
            <a:pPr eaLnBrk="1" fontAlgn="auto" hangingPunct="1">
              <a:spcAft>
                <a:spcPts val="0"/>
              </a:spcAft>
              <a:defRPr/>
            </a:pPr>
            <a:r>
              <a:rPr lang="en-US" altLang="en-US" sz="5800" dirty="0">
                <a:solidFill>
                  <a:schemeClr val="accent6">
                    <a:lumMod val="50000"/>
                  </a:schemeClr>
                </a:solidFill>
                <a:latin typeface="Arial Black"/>
                <a:ea typeface="+mj-ea"/>
                <a:cs typeface="+mj-cs"/>
              </a:rPr>
              <a:t>Farm Loan Programs</a:t>
            </a:r>
            <a:endParaRPr lang="en-US" altLang="en-US" dirty="0" smtClean="0">
              <a:solidFill>
                <a:schemeClr val="accent6">
                  <a:lumMod val="50000"/>
                </a:schemeClr>
              </a:solidFill>
            </a:endParaRPr>
          </a:p>
        </p:txBody>
      </p:sp>
      <p:pic>
        <p:nvPicPr>
          <p:cNvPr id="409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2286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2930525" y="6272214"/>
            <a:ext cx="708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600">
                <a:solidFill>
                  <a:prstClr val="black"/>
                </a:solidFill>
              </a:rPr>
              <a:t>USDA is an equal opportunity provider, employer, and lender.</a:t>
            </a:r>
          </a:p>
        </p:txBody>
      </p:sp>
    </p:spTree>
    <p:extLst>
      <p:ext uri="{BB962C8B-B14F-4D97-AF65-F5344CB8AC3E}">
        <p14:creationId xmlns:p14="http://schemas.microsoft.com/office/powerpoint/2010/main" val="477724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552">
                                            <p:txEl>
                                              <p:pRg st="0" end="0"/>
                                            </p:txEl>
                                          </p:spTgt>
                                        </p:tgtEl>
                                        <p:attrNameLst>
                                          <p:attrName>style.visibility</p:attrName>
                                        </p:attrNameLst>
                                      </p:cBhvr>
                                      <p:to>
                                        <p:strVal val="visible"/>
                                      </p:to>
                                    </p:set>
                                    <p:animEffect transition="in" filter="fade">
                                      <p:cBhvr>
                                        <p:cTn id="7" dur="1000"/>
                                        <p:tgtEl>
                                          <p:spTgt spid="65552">
                                            <p:txEl>
                                              <p:pRg st="0" end="0"/>
                                            </p:txEl>
                                          </p:spTgt>
                                        </p:tgtEl>
                                      </p:cBhvr>
                                    </p:animEffect>
                                    <p:anim calcmode="lin" valueType="num">
                                      <p:cBhvr>
                                        <p:cTn id="8" dur="1000" fill="hold"/>
                                        <p:tgtEl>
                                          <p:spTgt spid="6555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5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2"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p>
        </p:txBody>
      </p:sp>
      <p:sp>
        <p:nvSpPr>
          <p:cNvPr id="6147" name="Rectangle 3"/>
          <p:cNvSpPr>
            <a:spLocks noGrp="1" noChangeArrowheads="1"/>
          </p:cNvSpPr>
          <p:nvPr>
            <p:ph idx="1"/>
          </p:nvPr>
        </p:nvSpPr>
        <p:spPr/>
        <p:txBody>
          <a:bodyPr/>
          <a:lstStyle/>
          <a:p>
            <a:pPr marL="0" indent="0" eaLnBrk="1" hangingPunct="1">
              <a:buNone/>
              <a:defRPr/>
            </a:pPr>
            <a:r>
              <a:rPr lang="en-US" altLang="en-US" sz="4800" b="1" dirty="0">
                <a:solidFill>
                  <a:schemeClr val="accent6">
                    <a:lumMod val="50000"/>
                  </a:schemeClr>
                </a:solidFill>
              </a:rPr>
              <a:t>Guaranteed Loans </a:t>
            </a:r>
            <a:r>
              <a:rPr lang="en-US" altLang="en-US" sz="4800" dirty="0">
                <a:solidFill>
                  <a:schemeClr val="accent6">
                    <a:lumMod val="50000"/>
                  </a:schemeClr>
                </a:solidFill>
              </a:rPr>
              <a:t>– FSA provides a guarantee of up to 95% to a commercial lender (such as a Bank or Farm Credit). Loan limit of $1,399,000.</a:t>
            </a:r>
          </a:p>
        </p:txBody>
      </p:sp>
    </p:spTree>
    <p:extLst>
      <p:ext uri="{BB962C8B-B14F-4D97-AF65-F5344CB8AC3E}">
        <p14:creationId xmlns:p14="http://schemas.microsoft.com/office/powerpoint/2010/main" val="1383646734"/>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7171" name="Rectangle 3"/>
          <p:cNvSpPr>
            <a:spLocks noGrp="1" noChangeArrowheads="1"/>
          </p:cNvSpPr>
          <p:nvPr>
            <p:ph sz="half" idx="1"/>
          </p:nvPr>
        </p:nvSpPr>
        <p:spPr>
          <a:xfrm>
            <a:off x="1981200" y="1690688"/>
            <a:ext cx="8077200" cy="4405312"/>
          </a:xfrm>
        </p:spPr>
        <p:txBody>
          <a:bodyPr rtlCol="0">
            <a:normAutofit/>
          </a:bodyPr>
          <a:lstStyle/>
          <a:p>
            <a:pPr marL="0" indent="0" eaLnBrk="1" fontAlgn="auto" hangingPunct="1">
              <a:spcAft>
                <a:spcPts val="0"/>
              </a:spcAft>
              <a:buNone/>
              <a:defRPr/>
            </a:pPr>
            <a:r>
              <a:rPr lang="en-US" altLang="en-US" sz="4800" b="1" dirty="0">
                <a:solidFill>
                  <a:schemeClr val="accent6">
                    <a:lumMod val="50000"/>
                  </a:schemeClr>
                </a:solidFill>
              </a:rPr>
              <a:t>Guaranteed Loans</a:t>
            </a:r>
          </a:p>
          <a:p>
            <a:pPr eaLnBrk="1" fontAlgn="auto" hangingPunct="1">
              <a:spcAft>
                <a:spcPts val="0"/>
              </a:spcAft>
              <a:defRPr/>
            </a:pPr>
            <a:r>
              <a:rPr lang="en-US" altLang="en-US" sz="4800" b="1" dirty="0">
                <a:solidFill>
                  <a:schemeClr val="accent6">
                    <a:lumMod val="50000"/>
                  </a:schemeClr>
                </a:solidFill>
              </a:rPr>
              <a:t>Farm Ownership (FO) </a:t>
            </a:r>
            <a:r>
              <a:rPr lang="en-US" altLang="en-US" sz="4800" dirty="0">
                <a:solidFill>
                  <a:schemeClr val="accent6">
                    <a:lumMod val="50000"/>
                  </a:schemeClr>
                </a:solidFill>
              </a:rPr>
              <a:t>– Funds may be used for the purchase or improvement of real estate or refinancing. Loan terms are limited to 40 years or less.</a:t>
            </a:r>
          </a:p>
        </p:txBody>
      </p:sp>
    </p:spTree>
    <p:extLst>
      <p:ext uri="{BB962C8B-B14F-4D97-AF65-F5344CB8AC3E}">
        <p14:creationId xmlns:p14="http://schemas.microsoft.com/office/powerpoint/2010/main" val="381090737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8195" name="Rectangle 3"/>
          <p:cNvSpPr>
            <a:spLocks noGrp="1" noChangeArrowheads="1"/>
          </p:cNvSpPr>
          <p:nvPr>
            <p:ph sz="half" idx="1"/>
          </p:nvPr>
        </p:nvSpPr>
        <p:spPr>
          <a:xfrm>
            <a:off x="1981200" y="1524000"/>
            <a:ext cx="8153400" cy="4572000"/>
          </a:xfrm>
        </p:spPr>
        <p:txBody>
          <a:bodyPr rtlCol="0">
            <a:normAutofit/>
          </a:bodyPr>
          <a:lstStyle/>
          <a:p>
            <a:pPr marL="0" indent="0" eaLnBrk="1" fontAlgn="auto" hangingPunct="1">
              <a:spcAft>
                <a:spcPts val="0"/>
              </a:spcAft>
              <a:buNone/>
              <a:defRPr/>
            </a:pPr>
            <a:r>
              <a:rPr lang="en-US" altLang="en-US" sz="4400" b="1" dirty="0">
                <a:solidFill>
                  <a:schemeClr val="accent6">
                    <a:lumMod val="50000"/>
                  </a:schemeClr>
                </a:solidFill>
              </a:rPr>
              <a:t>Guaranteed Loans</a:t>
            </a:r>
          </a:p>
          <a:p>
            <a:pPr eaLnBrk="1" fontAlgn="auto" hangingPunct="1">
              <a:spcAft>
                <a:spcPts val="0"/>
              </a:spcAft>
              <a:defRPr/>
            </a:pPr>
            <a:r>
              <a:rPr lang="en-US" altLang="en-US" sz="4400" b="1" dirty="0">
                <a:solidFill>
                  <a:srgbClr val="002060"/>
                </a:solidFill>
              </a:rPr>
              <a:t>Farm Ownership (FO)</a:t>
            </a:r>
          </a:p>
          <a:p>
            <a:pPr eaLnBrk="1" fontAlgn="auto" hangingPunct="1">
              <a:spcAft>
                <a:spcPts val="0"/>
              </a:spcAft>
              <a:defRPr/>
            </a:pPr>
            <a:r>
              <a:rPr lang="en-US" altLang="en-US" sz="4400" b="1" dirty="0">
                <a:solidFill>
                  <a:schemeClr val="accent6">
                    <a:lumMod val="50000"/>
                  </a:schemeClr>
                </a:solidFill>
              </a:rPr>
              <a:t>Operating (OL) </a:t>
            </a:r>
            <a:r>
              <a:rPr lang="en-US" altLang="en-US" sz="4400" dirty="0">
                <a:solidFill>
                  <a:schemeClr val="accent6">
                    <a:lumMod val="50000"/>
                  </a:schemeClr>
                </a:solidFill>
              </a:rPr>
              <a:t>- Funds may be used to purchase machinery or breeding livestock, or for refinancing. Loan terms typically limited to 7 years.</a:t>
            </a:r>
          </a:p>
          <a:p>
            <a:pPr eaLnBrk="1" fontAlgn="auto" hangingPunct="1">
              <a:spcAft>
                <a:spcPts val="0"/>
              </a:spcAft>
              <a:defRPr/>
            </a:pPr>
            <a:endParaRPr lang="en-US" altLang="en-US" dirty="0" smtClean="0">
              <a:solidFill>
                <a:srgbClr val="BA0003"/>
              </a:solidFill>
            </a:endParaRPr>
          </a:p>
          <a:p>
            <a:pPr eaLnBrk="1" fontAlgn="auto" hangingPunct="1">
              <a:spcAft>
                <a:spcPts val="0"/>
              </a:spcAft>
              <a:buNone/>
              <a:defRPr/>
            </a:pPr>
            <a:endParaRPr lang="en-US" altLang="en-US" dirty="0" smtClean="0">
              <a:solidFill>
                <a:srgbClr val="280589"/>
              </a:solidFill>
            </a:endParaRPr>
          </a:p>
        </p:txBody>
      </p:sp>
    </p:spTree>
    <p:extLst>
      <p:ext uri="{BB962C8B-B14F-4D97-AF65-F5344CB8AC3E}">
        <p14:creationId xmlns:p14="http://schemas.microsoft.com/office/powerpoint/2010/main" val="51326548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b="1" dirty="0">
              <a:solidFill>
                <a:srgbClr val="002060"/>
              </a:solidFill>
              <a:latin typeface="+mn-lt"/>
            </a:endParaRPr>
          </a:p>
        </p:txBody>
      </p:sp>
      <p:sp>
        <p:nvSpPr>
          <p:cNvPr id="9219" name="Rectangle 3"/>
          <p:cNvSpPr>
            <a:spLocks noGrp="1" noChangeArrowheads="1"/>
          </p:cNvSpPr>
          <p:nvPr>
            <p:ph sz="half" idx="1"/>
          </p:nvPr>
        </p:nvSpPr>
        <p:spPr>
          <a:xfrm>
            <a:off x="1981200" y="1690688"/>
            <a:ext cx="8077200" cy="4405312"/>
          </a:xfrm>
        </p:spPr>
        <p:txBody>
          <a:bodyPr rtlCol="0">
            <a:normAutofit/>
          </a:bodyPr>
          <a:lstStyle/>
          <a:p>
            <a:pPr marL="0" indent="0" eaLnBrk="1" fontAlgn="auto" hangingPunct="1">
              <a:spcAft>
                <a:spcPts val="0"/>
              </a:spcAft>
              <a:buNone/>
              <a:defRPr/>
            </a:pPr>
            <a:r>
              <a:rPr lang="en-US" altLang="en-US" sz="4400" b="1" dirty="0">
                <a:solidFill>
                  <a:schemeClr val="accent6">
                    <a:lumMod val="50000"/>
                  </a:schemeClr>
                </a:solidFill>
              </a:rPr>
              <a:t>Guaranteed Loans</a:t>
            </a:r>
          </a:p>
          <a:p>
            <a:pPr eaLnBrk="1" fontAlgn="auto" hangingPunct="1">
              <a:spcAft>
                <a:spcPts val="0"/>
              </a:spcAft>
              <a:defRPr/>
            </a:pPr>
            <a:r>
              <a:rPr lang="en-US" altLang="en-US" sz="4400" b="1" dirty="0">
                <a:solidFill>
                  <a:srgbClr val="002060"/>
                </a:solidFill>
              </a:rPr>
              <a:t>Farm Ownership (FO)</a:t>
            </a:r>
          </a:p>
          <a:p>
            <a:pPr eaLnBrk="1" fontAlgn="auto" hangingPunct="1">
              <a:spcAft>
                <a:spcPts val="0"/>
              </a:spcAft>
              <a:defRPr/>
            </a:pPr>
            <a:r>
              <a:rPr lang="en-US" altLang="en-US" sz="4400" b="1" dirty="0">
                <a:solidFill>
                  <a:srgbClr val="002060"/>
                </a:solidFill>
              </a:rPr>
              <a:t>Operating (OL)</a:t>
            </a:r>
          </a:p>
          <a:p>
            <a:pPr eaLnBrk="1" fontAlgn="auto" hangingPunct="1">
              <a:spcAft>
                <a:spcPts val="0"/>
              </a:spcAft>
              <a:defRPr/>
            </a:pPr>
            <a:r>
              <a:rPr lang="en-US" altLang="en-US" sz="4400" b="1" dirty="0">
                <a:solidFill>
                  <a:schemeClr val="accent6">
                    <a:lumMod val="50000"/>
                  </a:schemeClr>
                </a:solidFill>
              </a:rPr>
              <a:t>Line of Credit (LOC) </a:t>
            </a:r>
            <a:r>
              <a:rPr lang="en-US" altLang="en-US" sz="4400" dirty="0">
                <a:solidFill>
                  <a:schemeClr val="accent6">
                    <a:lumMod val="50000"/>
                  </a:schemeClr>
                </a:solidFill>
              </a:rPr>
              <a:t>– Funds to be used for annual crop or livestock inputs. Maximum term of 5 years.</a:t>
            </a:r>
          </a:p>
        </p:txBody>
      </p:sp>
    </p:spTree>
    <p:extLst>
      <p:ext uri="{BB962C8B-B14F-4D97-AF65-F5344CB8AC3E}">
        <p14:creationId xmlns:p14="http://schemas.microsoft.com/office/powerpoint/2010/main" val="24394867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10243" name="Content Placeholder 5"/>
          <p:cNvSpPr>
            <a:spLocks noGrp="1"/>
          </p:cNvSpPr>
          <p:nvPr>
            <p:ph idx="1"/>
          </p:nvPr>
        </p:nvSpPr>
        <p:spPr>
          <a:xfrm>
            <a:off x="2152650" y="1690689"/>
            <a:ext cx="7886700" cy="4486275"/>
          </a:xfrm>
        </p:spPr>
        <p:txBody>
          <a:bodyPr rtlCol="0">
            <a:normAutofit lnSpcReduction="10000"/>
          </a:bodyPr>
          <a:lstStyle/>
          <a:p>
            <a:pPr marL="0" indent="0" eaLnBrk="1" fontAlgn="auto" hangingPunct="1">
              <a:spcAft>
                <a:spcPts val="0"/>
              </a:spcAft>
              <a:buNone/>
              <a:defRPr/>
            </a:pPr>
            <a:r>
              <a:rPr lang="en-US" altLang="en-US" sz="4000" b="1" dirty="0">
                <a:solidFill>
                  <a:schemeClr val="accent6">
                    <a:lumMod val="50000"/>
                  </a:schemeClr>
                </a:solidFill>
              </a:rPr>
              <a:t>Guaranteed Loans</a:t>
            </a:r>
          </a:p>
          <a:p>
            <a:pPr eaLnBrk="1" fontAlgn="auto" hangingPunct="1">
              <a:spcAft>
                <a:spcPts val="0"/>
              </a:spcAft>
              <a:defRPr/>
            </a:pPr>
            <a:r>
              <a:rPr lang="en-US" altLang="en-US" sz="4000" b="1" dirty="0">
                <a:solidFill>
                  <a:srgbClr val="002060"/>
                </a:solidFill>
              </a:rPr>
              <a:t>Farm Ownership (FO)</a:t>
            </a:r>
          </a:p>
          <a:p>
            <a:pPr eaLnBrk="1" fontAlgn="auto" hangingPunct="1">
              <a:spcAft>
                <a:spcPts val="0"/>
              </a:spcAft>
              <a:defRPr/>
            </a:pPr>
            <a:r>
              <a:rPr lang="en-US" altLang="en-US" sz="4000" b="1" dirty="0">
                <a:solidFill>
                  <a:srgbClr val="002060"/>
                </a:solidFill>
              </a:rPr>
              <a:t>Operating (OL)</a:t>
            </a:r>
          </a:p>
          <a:p>
            <a:pPr eaLnBrk="1" fontAlgn="auto" hangingPunct="1">
              <a:spcAft>
                <a:spcPts val="0"/>
              </a:spcAft>
              <a:defRPr/>
            </a:pPr>
            <a:r>
              <a:rPr lang="en-US" altLang="en-US" sz="4000" b="1" dirty="0">
                <a:solidFill>
                  <a:srgbClr val="002060"/>
                </a:solidFill>
              </a:rPr>
              <a:t>Line of Credit (LOC)</a:t>
            </a:r>
          </a:p>
          <a:p>
            <a:pPr eaLnBrk="1" fontAlgn="auto" hangingPunct="1">
              <a:spcAft>
                <a:spcPts val="0"/>
              </a:spcAft>
              <a:defRPr/>
            </a:pPr>
            <a:r>
              <a:rPr lang="en-US" altLang="en-US" sz="4000" b="1" dirty="0">
                <a:solidFill>
                  <a:schemeClr val="accent6">
                    <a:lumMod val="50000"/>
                  </a:schemeClr>
                </a:solidFill>
              </a:rPr>
              <a:t>EZ Guarantee </a:t>
            </a:r>
            <a:r>
              <a:rPr lang="en-US" altLang="en-US" sz="4000" dirty="0">
                <a:solidFill>
                  <a:schemeClr val="accent6">
                    <a:lumMod val="50000"/>
                  </a:schemeClr>
                </a:solidFill>
              </a:rPr>
              <a:t>– Limited to $100,000, simplified application process for any of the above loan types and purposes.</a:t>
            </a:r>
          </a:p>
          <a:p>
            <a:pPr eaLnBrk="1" fontAlgn="auto" hangingPunct="1">
              <a:spcAft>
                <a:spcPts val="0"/>
              </a:spcAft>
              <a:defRPr/>
            </a:pPr>
            <a:endParaRPr lang="en-US" altLang="en-US" dirty="0" smtClean="0">
              <a:solidFill>
                <a:srgbClr val="280589"/>
              </a:solidFill>
            </a:endParaRPr>
          </a:p>
        </p:txBody>
      </p:sp>
    </p:spTree>
    <p:extLst>
      <p:ext uri="{BB962C8B-B14F-4D97-AF65-F5344CB8AC3E}">
        <p14:creationId xmlns:p14="http://schemas.microsoft.com/office/powerpoint/2010/main" val="15456526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11267" name="Rectangle 4"/>
          <p:cNvSpPr>
            <a:spLocks noGrp="1" noChangeArrowheads="1"/>
          </p:cNvSpPr>
          <p:nvPr>
            <p:ph sz="half" idx="1"/>
          </p:nvPr>
        </p:nvSpPr>
        <p:spPr>
          <a:xfrm>
            <a:off x="2209800" y="2438400"/>
            <a:ext cx="7924800" cy="3657600"/>
          </a:xfrm>
        </p:spPr>
        <p:txBody>
          <a:bodyPr/>
          <a:lstStyle/>
          <a:p>
            <a:pPr marL="0" indent="0" eaLnBrk="1" hangingPunct="1">
              <a:buNone/>
              <a:defRPr/>
            </a:pPr>
            <a:r>
              <a:rPr lang="en-US" altLang="en-US" sz="5400" b="1" dirty="0">
                <a:solidFill>
                  <a:schemeClr val="accent6">
                    <a:lumMod val="50000"/>
                  </a:schemeClr>
                </a:solidFill>
              </a:rPr>
              <a:t>Direct Loans </a:t>
            </a:r>
            <a:r>
              <a:rPr lang="en-US" altLang="en-US" sz="5400" dirty="0">
                <a:solidFill>
                  <a:schemeClr val="accent6">
                    <a:lumMod val="50000"/>
                  </a:schemeClr>
                </a:solidFill>
              </a:rPr>
              <a:t>– Loans are made and serviced by FSA.</a:t>
            </a:r>
          </a:p>
        </p:txBody>
      </p:sp>
    </p:spTree>
    <p:extLst>
      <p:ext uri="{BB962C8B-B14F-4D97-AF65-F5344CB8AC3E}">
        <p14:creationId xmlns:p14="http://schemas.microsoft.com/office/powerpoint/2010/main" val="226360141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12291" name="Rectangle 3"/>
          <p:cNvSpPr>
            <a:spLocks noGrp="1" noChangeArrowheads="1"/>
          </p:cNvSpPr>
          <p:nvPr>
            <p:ph sz="half" idx="1"/>
          </p:nvPr>
        </p:nvSpPr>
        <p:spPr>
          <a:xfrm>
            <a:off x="1981200" y="1828800"/>
            <a:ext cx="8229600" cy="2514600"/>
          </a:xfrm>
        </p:spPr>
        <p:txBody>
          <a:bodyPr/>
          <a:lstStyle/>
          <a:p>
            <a:pPr eaLnBrk="1" hangingPunct="1">
              <a:defRPr/>
            </a:pPr>
            <a:r>
              <a:rPr lang="en-US" altLang="en-US" sz="3200" b="1" dirty="0">
                <a:solidFill>
                  <a:srgbClr val="002060"/>
                </a:solidFill>
              </a:rPr>
              <a:t>For all Farm Loan Program (FLP) direct loans: </a:t>
            </a:r>
            <a:r>
              <a:rPr lang="en-US" altLang="en-US" sz="3200" dirty="0">
                <a:solidFill>
                  <a:schemeClr val="accent6">
                    <a:lumMod val="50000"/>
                  </a:schemeClr>
                </a:solidFill>
              </a:rPr>
              <a:t>Eligibility includes a requirement that the Applicant be unable to obtain sufficient credit elsewhere at reasonable rates and terms.</a:t>
            </a:r>
          </a:p>
        </p:txBody>
      </p:sp>
      <p:sp>
        <p:nvSpPr>
          <p:cNvPr id="12292" name="Rectangle 4"/>
          <p:cNvSpPr>
            <a:spLocks noGrp="1" noChangeArrowheads="1"/>
          </p:cNvSpPr>
          <p:nvPr>
            <p:ph sz="half" idx="2"/>
          </p:nvPr>
        </p:nvSpPr>
        <p:spPr>
          <a:xfrm>
            <a:off x="1905000" y="3657600"/>
            <a:ext cx="7696200" cy="2895600"/>
          </a:xfrm>
        </p:spPr>
        <p:txBody>
          <a:bodyPr/>
          <a:lstStyle/>
          <a:p>
            <a:pPr eaLnBrk="1" hangingPunct="1">
              <a:defRPr/>
            </a:pPr>
            <a:r>
              <a:rPr lang="en-US" altLang="en-US" sz="3200" b="1" dirty="0">
                <a:solidFill>
                  <a:srgbClr val="002060"/>
                </a:solidFill>
              </a:rPr>
              <a:t>Examples:</a:t>
            </a:r>
          </a:p>
          <a:p>
            <a:pPr lvl="1" eaLnBrk="1" hangingPunct="1">
              <a:defRPr/>
            </a:pPr>
            <a:r>
              <a:rPr lang="en-US" altLang="en-US" sz="3200" dirty="0">
                <a:solidFill>
                  <a:schemeClr val="accent6">
                    <a:lumMod val="50000"/>
                  </a:schemeClr>
                </a:solidFill>
              </a:rPr>
              <a:t>Inadequate security margin</a:t>
            </a:r>
          </a:p>
          <a:p>
            <a:pPr lvl="1" eaLnBrk="1" hangingPunct="1">
              <a:defRPr/>
            </a:pPr>
            <a:r>
              <a:rPr lang="en-US" altLang="en-US" sz="3200" dirty="0">
                <a:solidFill>
                  <a:schemeClr val="accent6">
                    <a:lumMod val="50000"/>
                  </a:schemeClr>
                </a:solidFill>
              </a:rPr>
              <a:t>Limited cash flow</a:t>
            </a:r>
          </a:p>
          <a:p>
            <a:pPr lvl="1" eaLnBrk="1" hangingPunct="1">
              <a:defRPr/>
            </a:pPr>
            <a:r>
              <a:rPr lang="en-US" altLang="en-US" sz="3200" dirty="0">
                <a:solidFill>
                  <a:schemeClr val="accent6">
                    <a:lumMod val="50000"/>
                  </a:schemeClr>
                </a:solidFill>
              </a:rPr>
              <a:t>New operation</a:t>
            </a:r>
          </a:p>
          <a:p>
            <a:pPr lvl="1" eaLnBrk="1" hangingPunct="1">
              <a:defRPr/>
            </a:pPr>
            <a:r>
              <a:rPr lang="en-US" altLang="en-US" sz="3200" dirty="0">
                <a:solidFill>
                  <a:schemeClr val="accent6">
                    <a:lumMod val="50000"/>
                  </a:schemeClr>
                </a:solidFill>
              </a:rPr>
              <a:t>Recovering from a financial loss</a:t>
            </a:r>
          </a:p>
        </p:txBody>
      </p:sp>
    </p:spTree>
    <p:extLst>
      <p:ext uri="{BB962C8B-B14F-4D97-AF65-F5344CB8AC3E}">
        <p14:creationId xmlns:p14="http://schemas.microsoft.com/office/powerpoint/2010/main" val="239217298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a:bodyPr>
          <a:lstStyle/>
          <a:p>
            <a:pPr algn="ctr" eaLnBrk="1" fontAlgn="auto" hangingPunct="1">
              <a:spcAft>
                <a:spcPts val="0"/>
              </a:spcAft>
              <a:defRPr/>
            </a:pPr>
            <a:r>
              <a:rPr lang="en-US" sz="3400" b="1" dirty="0">
                <a:solidFill>
                  <a:srgbClr val="002060"/>
                </a:solidFill>
                <a:latin typeface="+mn-lt"/>
              </a:rPr>
              <a:t>Farm Service Agency, Farm Loan Programs</a:t>
            </a:r>
            <a:endParaRPr lang="en-US" altLang="en-US" sz="3400" dirty="0">
              <a:solidFill>
                <a:srgbClr val="002060"/>
              </a:solidFill>
              <a:latin typeface="+mn-lt"/>
            </a:endParaRPr>
          </a:p>
        </p:txBody>
      </p:sp>
      <p:sp>
        <p:nvSpPr>
          <p:cNvPr id="13315" name="Rectangle 4"/>
          <p:cNvSpPr>
            <a:spLocks noGrp="1" noChangeArrowheads="1"/>
          </p:cNvSpPr>
          <p:nvPr>
            <p:ph sz="half" idx="1"/>
          </p:nvPr>
        </p:nvSpPr>
        <p:spPr>
          <a:xfrm>
            <a:off x="1981200" y="2209800"/>
            <a:ext cx="8153400" cy="3886200"/>
          </a:xfrm>
        </p:spPr>
        <p:txBody>
          <a:bodyPr rtlCol="0">
            <a:normAutofit/>
          </a:bodyPr>
          <a:lstStyle/>
          <a:p>
            <a:pPr marL="0" indent="0" eaLnBrk="1" fontAlgn="auto" hangingPunct="1">
              <a:spcAft>
                <a:spcPts val="0"/>
              </a:spcAft>
              <a:buNone/>
              <a:defRPr/>
            </a:pPr>
            <a:r>
              <a:rPr lang="en-US" altLang="en-US" sz="4800" b="1" dirty="0">
                <a:solidFill>
                  <a:schemeClr val="accent6">
                    <a:lumMod val="50000"/>
                  </a:schemeClr>
                </a:solidFill>
              </a:rPr>
              <a:t>Direct Loans</a:t>
            </a:r>
          </a:p>
          <a:p>
            <a:pPr eaLnBrk="1" fontAlgn="auto" hangingPunct="1">
              <a:spcAft>
                <a:spcPts val="0"/>
              </a:spcAft>
              <a:defRPr/>
            </a:pPr>
            <a:r>
              <a:rPr lang="en-US" altLang="en-US" sz="4800" b="1" dirty="0">
                <a:solidFill>
                  <a:schemeClr val="accent6">
                    <a:lumMod val="50000"/>
                  </a:schemeClr>
                </a:solidFill>
              </a:rPr>
              <a:t>Farm Ownership (FO) </a:t>
            </a:r>
            <a:r>
              <a:rPr lang="en-US" altLang="en-US" sz="4800" dirty="0">
                <a:solidFill>
                  <a:schemeClr val="accent6">
                    <a:lumMod val="50000"/>
                  </a:schemeClr>
                </a:solidFill>
              </a:rPr>
              <a:t>– Direct FO loans may include – Down Payment, 50/50, and 100%.</a:t>
            </a:r>
          </a:p>
        </p:txBody>
      </p:sp>
    </p:spTree>
    <p:extLst>
      <p:ext uri="{BB962C8B-B14F-4D97-AF65-F5344CB8AC3E}">
        <p14:creationId xmlns:p14="http://schemas.microsoft.com/office/powerpoint/2010/main" val="24529874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rtlCol="0">
            <a:normAutofit/>
          </a:bodyPr>
          <a:lstStyle/>
          <a:p>
            <a:pPr algn="ctr" eaLnBrk="1" fontAlgn="auto" hangingPunct="1">
              <a:spcAft>
                <a:spcPts val="0"/>
              </a:spcAft>
              <a:defRPr/>
            </a:pPr>
            <a:r>
              <a:rPr lang="en-US" altLang="en-US" sz="3600" b="1" dirty="0">
                <a:solidFill>
                  <a:srgbClr val="002060"/>
                </a:solidFill>
                <a:latin typeface="+mn-lt"/>
              </a:rPr>
              <a:t>Down Payment FO Program </a:t>
            </a:r>
            <a:r>
              <a:rPr lang="en-US" altLang="en-US" sz="3600" dirty="0">
                <a:solidFill>
                  <a:srgbClr val="BA0003"/>
                </a:solidFill>
                <a:latin typeface="+mn-lt"/>
              </a:rPr>
              <a:t>	</a:t>
            </a:r>
          </a:p>
        </p:txBody>
      </p:sp>
      <p:sp>
        <p:nvSpPr>
          <p:cNvPr id="14339" name="Rectangle 3"/>
          <p:cNvSpPr>
            <a:spLocks noGrp="1" noChangeArrowheads="1"/>
          </p:cNvSpPr>
          <p:nvPr>
            <p:ph idx="1"/>
          </p:nvPr>
        </p:nvSpPr>
        <p:spPr>
          <a:xfrm>
            <a:off x="2152650" y="1690688"/>
            <a:ext cx="7886700" cy="4557712"/>
          </a:xfrm>
        </p:spPr>
        <p:txBody>
          <a:bodyPr/>
          <a:lstStyle/>
          <a:p>
            <a:pPr eaLnBrk="1" hangingPunct="1">
              <a:defRPr/>
            </a:pPr>
            <a:r>
              <a:rPr lang="en-US" altLang="en-US" sz="3200" dirty="0">
                <a:solidFill>
                  <a:schemeClr val="accent6">
                    <a:lumMod val="50000"/>
                  </a:schemeClr>
                </a:solidFill>
              </a:rPr>
              <a:t>Required down payment of </a:t>
            </a:r>
            <a:r>
              <a:rPr lang="en-US" altLang="en-US" sz="3200" dirty="0">
                <a:solidFill>
                  <a:srgbClr val="002060"/>
                </a:solidFill>
              </a:rPr>
              <a:t>5%</a:t>
            </a:r>
          </a:p>
          <a:p>
            <a:pPr eaLnBrk="1" hangingPunct="1">
              <a:defRPr/>
            </a:pPr>
            <a:r>
              <a:rPr lang="en-US" altLang="en-US" sz="3200" dirty="0">
                <a:solidFill>
                  <a:schemeClr val="accent6">
                    <a:lumMod val="50000"/>
                  </a:schemeClr>
                </a:solidFill>
              </a:rPr>
              <a:t>FSA’s interest rate is </a:t>
            </a:r>
            <a:r>
              <a:rPr lang="en-US" altLang="en-US" sz="3200" dirty="0">
                <a:solidFill>
                  <a:srgbClr val="002060"/>
                </a:solidFill>
              </a:rPr>
              <a:t>1.5%</a:t>
            </a:r>
            <a:r>
              <a:rPr lang="en-US" altLang="en-US" sz="3200" dirty="0">
                <a:solidFill>
                  <a:schemeClr val="accent6">
                    <a:lumMod val="50000"/>
                  </a:schemeClr>
                </a:solidFill>
              </a:rPr>
              <a:t>, fixed</a:t>
            </a:r>
          </a:p>
          <a:p>
            <a:pPr eaLnBrk="1" hangingPunct="1">
              <a:defRPr/>
            </a:pPr>
            <a:r>
              <a:rPr lang="en-US" altLang="en-US" sz="3200" dirty="0">
                <a:solidFill>
                  <a:schemeClr val="accent6">
                    <a:lumMod val="50000"/>
                  </a:schemeClr>
                </a:solidFill>
              </a:rPr>
              <a:t>Max loan term of </a:t>
            </a:r>
            <a:r>
              <a:rPr lang="en-US" altLang="en-US" sz="3200" dirty="0">
                <a:solidFill>
                  <a:srgbClr val="002060"/>
                </a:solidFill>
              </a:rPr>
              <a:t>20</a:t>
            </a:r>
            <a:r>
              <a:rPr lang="en-US" altLang="en-US" sz="3200" dirty="0">
                <a:solidFill>
                  <a:srgbClr val="280589"/>
                </a:solidFill>
              </a:rPr>
              <a:t> </a:t>
            </a:r>
            <a:r>
              <a:rPr lang="en-US" altLang="en-US" sz="3200" dirty="0">
                <a:solidFill>
                  <a:schemeClr val="accent6">
                    <a:lumMod val="50000"/>
                  </a:schemeClr>
                </a:solidFill>
              </a:rPr>
              <a:t>years</a:t>
            </a:r>
          </a:p>
          <a:p>
            <a:pPr eaLnBrk="1" hangingPunct="1">
              <a:defRPr/>
            </a:pPr>
            <a:r>
              <a:rPr lang="en-US" altLang="en-US" sz="3200" dirty="0">
                <a:solidFill>
                  <a:schemeClr val="accent6">
                    <a:lumMod val="50000"/>
                  </a:schemeClr>
                </a:solidFill>
              </a:rPr>
              <a:t>FSA lends up to </a:t>
            </a:r>
            <a:r>
              <a:rPr lang="en-US" altLang="en-US" sz="3200" dirty="0">
                <a:solidFill>
                  <a:srgbClr val="002060"/>
                </a:solidFill>
              </a:rPr>
              <a:t>45%</a:t>
            </a:r>
            <a:r>
              <a:rPr lang="en-US" altLang="en-US" sz="3200" dirty="0">
                <a:solidFill>
                  <a:srgbClr val="280589"/>
                </a:solidFill>
              </a:rPr>
              <a:t> </a:t>
            </a:r>
            <a:r>
              <a:rPr lang="en-US" altLang="en-US" sz="3200" dirty="0">
                <a:solidFill>
                  <a:schemeClr val="accent6">
                    <a:lumMod val="50000"/>
                  </a:schemeClr>
                </a:solidFill>
              </a:rPr>
              <a:t>of purchase price (FSA’s portion not more than $300,000)</a:t>
            </a:r>
          </a:p>
          <a:p>
            <a:pPr eaLnBrk="1" hangingPunct="1">
              <a:defRPr/>
            </a:pPr>
            <a:r>
              <a:rPr lang="en-US" altLang="en-US" sz="3200" dirty="0">
                <a:solidFill>
                  <a:srgbClr val="002060"/>
                </a:solidFill>
              </a:rPr>
              <a:t>50% </a:t>
            </a:r>
            <a:r>
              <a:rPr lang="en-US" altLang="en-US" sz="3200" dirty="0">
                <a:solidFill>
                  <a:schemeClr val="accent6">
                    <a:lumMod val="50000"/>
                  </a:schemeClr>
                </a:solidFill>
              </a:rPr>
              <a:t>of financing from participating lender</a:t>
            </a:r>
          </a:p>
          <a:p>
            <a:pPr eaLnBrk="1" hangingPunct="1">
              <a:defRPr/>
            </a:pPr>
            <a:r>
              <a:rPr lang="en-US" altLang="en-US" sz="3200" dirty="0">
                <a:solidFill>
                  <a:schemeClr val="accent6">
                    <a:lumMod val="50000"/>
                  </a:schemeClr>
                </a:solidFill>
              </a:rPr>
              <a:t>Must be an </a:t>
            </a:r>
            <a:r>
              <a:rPr lang="en-US" altLang="en-US" sz="3200" dirty="0">
                <a:solidFill>
                  <a:srgbClr val="002060"/>
                </a:solidFill>
              </a:rPr>
              <a:t>Underserved Applicant </a:t>
            </a:r>
            <a:r>
              <a:rPr lang="en-US" altLang="en-US" sz="3200" dirty="0">
                <a:solidFill>
                  <a:schemeClr val="accent6">
                    <a:lumMod val="50000"/>
                  </a:schemeClr>
                </a:solidFill>
              </a:rPr>
              <a:t>or</a:t>
            </a:r>
            <a:r>
              <a:rPr lang="en-US" altLang="en-US" sz="3200" dirty="0">
                <a:solidFill>
                  <a:srgbClr val="0070C0"/>
                </a:solidFill>
              </a:rPr>
              <a:t> </a:t>
            </a:r>
            <a:r>
              <a:rPr lang="en-US" altLang="en-US" sz="3200" dirty="0">
                <a:solidFill>
                  <a:srgbClr val="002060"/>
                </a:solidFill>
              </a:rPr>
              <a:t>Beginning Farmer</a:t>
            </a:r>
          </a:p>
          <a:p>
            <a:pPr eaLnBrk="1" hangingPunct="1">
              <a:buFontTx/>
              <a:buNone/>
              <a:defRPr/>
            </a:pPr>
            <a:endParaRPr lang="en-US" altLang="en-US" dirty="0" smtClean="0">
              <a:solidFill>
                <a:srgbClr val="280589"/>
              </a:solidFill>
            </a:endParaRPr>
          </a:p>
        </p:txBody>
      </p:sp>
    </p:spTree>
    <p:extLst>
      <p:ext uri="{BB962C8B-B14F-4D97-AF65-F5344CB8AC3E}">
        <p14:creationId xmlns:p14="http://schemas.microsoft.com/office/powerpoint/2010/main" val="103775700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alt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93A16A-6D7D-4624-BE54-DC56A3C3CB72}" vid="{A20979A1-4CBC-47EB-843A-FDE8CD43F498}"/>
    </a:ext>
  </a:extLst>
</a:theme>
</file>

<file path=ppt/theme/theme2.xml><?xml version="1.0" encoding="utf-8"?>
<a:theme xmlns:a="http://schemas.openxmlformats.org/drawingml/2006/main" name="1_Dalt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93A16A-6D7D-4624-BE54-DC56A3C3CB72}" vid="{A20979A1-4CBC-47EB-843A-FDE8CD43F498}"/>
    </a:ext>
  </a:extLst>
</a:theme>
</file>

<file path=ppt/theme/theme3.xml><?xml version="1.0" encoding="utf-8"?>
<a:theme xmlns:a="http://schemas.openxmlformats.org/drawingml/2006/main" name="2_Dalt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93A16A-6D7D-4624-BE54-DC56A3C3CB72}" vid="{A20979A1-4CBC-47EB-843A-FDE8CD43F4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MasterForAgEconFinancialStress</Template>
  <TotalTime>1472</TotalTime>
  <Words>15815</Words>
  <Application>Microsoft Office PowerPoint</Application>
  <PresentationFormat>Widescreen</PresentationFormat>
  <Paragraphs>2265</Paragraphs>
  <Slides>287</Slides>
  <Notes>64</Notes>
  <HiddenSlides>5</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287</vt:i4>
      </vt:variant>
    </vt:vector>
  </HeadingPairs>
  <TitlesOfParts>
    <vt:vector size="302" baseType="lpstr">
      <vt:lpstr>Adobe Caslon Pro</vt:lpstr>
      <vt:lpstr>Arial</vt:lpstr>
      <vt:lpstr>Arial Black</vt:lpstr>
      <vt:lpstr>BatangChe</vt:lpstr>
      <vt:lpstr>Calibri</vt:lpstr>
      <vt:lpstr>Calibri Light</vt:lpstr>
      <vt:lpstr>Comic Sans MS</vt:lpstr>
      <vt:lpstr>Corbel</vt:lpstr>
      <vt:lpstr>Times New Roman</vt:lpstr>
      <vt:lpstr>Wingdings</vt:lpstr>
      <vt:lpstr>Wingdings 2</vt:lpstr>
      <vt:lpstr>Dalton Template</vt:lpstr>
      <vt:lpstr>1_Dalton Template</vt:lpstr>
      <vt:lpstr>2_Dalton Template</vt:lpstr>
      <vt:lpstr>Office Theme</vt:lpstr>
      <vt:lpstr>Overview of the Farm Financial Situation</vt:lpstr>
      <vt:lpstr>Net Farm Income</vt:lpstr>
      <vt:lpstr>Net Farm and Ranch Income</vt:lpstr>
      <vt:lpstr>Distribution of 2014 and 2015 Kansas Farm Management Net Farm Income</vt:lpstr>
      <vt:lpstr>Distribution of 2014 and 2015 Kansas Farm Management Net Farm Income</vt:lpstr>
      <vt:lpstr>Change Kansas Farm Economy</vt:lpstr>
      <vt:lpstr>Kansas Farm Economy</vt:lpstr>
      <vt:lpstr>Recent and Projected Kansas Farm-Level Crop Prices</vt:lpstr>
      <vt:lpstr>Forward Price Computation</vt:lpstr>
      <vt:lpstr>Markets Can Change Quickly</vt:lpstr>
      <vt:lpstr>Brazilian Real U.S. Dollar Exchange Rate</vt:lpstr>
      <vt:lpstr>Non-Irrigated Kansas Cost of Production per Acre</vt:lpstr>
      <vt:lpstr>Kansas Farm Economy</vt:lpstr>
      <vt:lpstr>Repayment Capacity</vt:lpstr>
      <vt:lpstr>Repayment Capacity</vt:lpstr>
      <vt:lpstr>Average Kansas Farm Probability of Default</vt:lpstr>
      <vt:lpstr>Change in Risk Rating 2014 to 2015</vt:lpstr>
      <vt:lpstr>Repayment Capacity Summary</vt:lpstr>
      <vt:lpstr>The Farm Safety Net</vt:lpstr>
      <vt:lpstr>Farm Safety Net</vt:lpstr>
      <vt:lpstr>Farm Safety Net</vt:lpstr>
      <vt:lpstr>Farm Safety Net</vt:lpstr>
      <vt:lpstr>Farm Safety Net</vt:lpstr>
      <vt:lpstr>Kansas Farm Economy</vt:lpstr>
      <vt:lpstr>Kansas Inflation-Adjusted Land Values</vt:lpstr>
      <vt:lpstr>Kansas Inflation-Adjusted Land Values</vt:lpstr>
      <vt:lpstr>Projected Income per Crop Acre</vt:lpstr>
      <vt:lpstr>Land Value Effects</vt:lpstr>
      <vt:lpstr>Kansas Farm Economy</vt:lpstr>
      <vt:lpstr>Kansas Farm Management Association Debt Levels</vt:lpstr>
      <vt:lpstr>Change in Kansas Farm Debt 2013</vt:lpstr>
      <vt:lpstr>Change in Kansas Farm Debt 2014</vt:lpstr>
      <vt:lpstr>Change in Kansas Farm Debt 2014</vt:lpstr>
      <vt:lpstr>Kansas Farm Economy</vt:lpstr>
      <vt:lpstr>Its in the Tails</vt:lpstr>
      <vt:lpstr>Debt to Asset Ratio is Lower in 2015 than 1979</vt:lpstr>
      <vt:lpstr>Debt to Asset Ratio is Lower in 2015 than 1979</vt:lpstr>
      <vt:lpstr>Distribution of Debt to Asset Under Land Value Declines</vt:lpstr>
      <vt:lpstr>Debt to Asset Ratios under Declining Land Values</vt:lpstr>
      <vt:lpstr>Kansas Farm Economy</vt:lpstr>
      <vt:lpstr>Conclusion</vt:lpstr>
      <vt:lpstr>PowerPoint Presentation</vt:lpstr>
      <vt:lpstr>Opportunities to Save on Cost of Production</vt:lpstr>
      <vt:lpstr>Livestock</vt:lpstr>
      <vt:lpstr>USDA Long-Term Projection</vt:lpstr>
      <vt:lpstr>ESTIMATED AVERAGE COW CALF RETURNS Returns Over Cash Cost (Includes Pasture Rent), Annual</vt:lpstr>
      <vt:lpstr>USDA Long-Term Projection</vt:lpstr>
      <vt:lpstr>Managing Costs &amp;  Returns</vt:lpstr>
      <vt:lpstr>Managing Costs &amp;  Returns</vt:lpstr>
      <vt:lpstr>Managing Costs &amp;  Returns</vt:lpstr>
      <vt:lpstr>KFMA Cow-Calf Enterprise Variable Expenses</vt:lpstr>
      <vt:lpstr>KFMA Cow-Calf Enterprise Variable Expenses: Differences between Top 1/3 and Bottom 1/3</vt:lpstr>
      <vt:lpstr>KFMA Cow-Calf Enterprise Total Expenses</vt:lpstr>
      <vt:lpstr>Ways to Reduce Feed Costs</vt:lpstr>
      <vt:lpstr>Crop Residue</vt:lpstr>
      <vt:lpstr>Crop Residue</vt:lpstr>
      <vt:lpstr>Cover Crops</vt:lpstr>
      <vt:lpstr>PowerPoint Presentation</vt:lpstr>
      <vt:lpstr>Winter Wheat</vt:lpstr>
      <vt:lpstr>Conservation Reserve Program</vt:lpstr>
      <vt:lpstr>Minimize Feed Waste</vt:lpstr>
      <vt:lpstr>LMIC Beef Production and Price Quarterly Forecast (11/28/2016)</vt:lpstr>
      <vt:lpstr>LMIC Beef Production and Price Quarterly Forecast (11/28/2016)</vt:lpstr>
      <vt:lpstr>Crops</vt:lpstr>
      <vt:lpstr>Managing Costs &amp; Returns</vt:lpstr>
      <vt:lpstr>Managing Costs &amp; Returns</vt:lpstr>
      <vt:lpstr>Managing Costs &amp; Returns</vt:lpstr>
      <vt:lpstr>Cost Management Strategies</vt:lpstr>
      <vt:lpstr>Efficient Nutrient Management</vt:lpstr>
      <vt:lpstr>Soil pH Example</vt:lpstr>
      <vt:lpstr>Phosphorus Management</vt:lpstr>
      <vt:lpstr>Nitrogen Management</vt:lpstr>
      <vt:lpstr>Secondary Macro and Micronutrients</vt:lpstr>
      <vt:lpstr>Seed Cost Strategies</vt:lpstr>
      <vt:lpstr>Chemical Cost Strategies</vt:lpstr>
      <vt:lpstr>Labor-Machinery Management</vt:lpstr>
      <vt:lpstr>Managing Costs &amp; Returns</vt:lpstr>
      <vt:lpstr>Thank You</vt:lpstr>
      <vt:lpstr>Maintaining Working Capital and Restructuring Debt</vt:lpstr>
      <vt:lpstr>Financial Performance</vt:lpstr>
      <vt:lpstr>Liquidity</vt:lpstr>
      <vt:lpstr>Current Ratio</vt:lpstr>
      <vt:lpstr>Working Capital</vt:lpstr>
      <vt:lpstr>What is working capital?</vt:lpstr>
      <vt:lpstr>Working Capital/Assets</vt:lpstr>
      <vt:lpstr>Working Capital/Gross Farm Income</vt:lpstr>
      <vt:lpstr>Financial Statement Example</vt:lpstr>
      <vt:lpstr>Conclusions</vt:lpstr>
      <vt:lpstr>Farm Service Agency Loan Programs</vt:lpstr>
      <vt:lpstr>PowerPoint Presentation</vt:lpstr>
      <vt:lpstr>Farm Service Agency, Farm Loan Programs</vt:lpstr>
      <vt:lpstr>Farm Service Agency, Farm Loan Programs</vt:lpstr>
      <vt:lpstr>Farm Service Agency, Farm Loan Programs</vt:lpstr>
      <vt:lpstr>Farm Service Agency, Farm Loan Programs</vt:lpstr>
      <vt:lpstr>Farm Service Agency, Farm Loan Programs</vt:lpstr>
      <vt:lpstr>Farm Service Agency, Farm Loan Programs</vt:lpstr>
      <vt:lpstr>Farm Service Agency, Farm Loan Programs</vt:lpstr>
      <vt:lpstr>Farm Service Agency, Farm Loan Programs</vt:lpstr>
      <vt:lpstr>Down Payment FO Program  </vt:lpstr>
      <vt:lpstr>FO Participation (50/50) Loan</vt:lpstr>
      <vt:lpstr>FO 100% Loan</vt:lpstr>
      <vt:lpstr>Farm Service Agency, Farm Loan Programs</vt:lpstr>
      <vt:lpstr>Farm Service Agency, Farm Loan Programs</vt:lpstr>
      <vt:lpstr>Farm Service Agency, Farm Loan Programs</vt:lpstr>
      <vt:lpstr>Farm Service Agency, Farm Loan Programs</vt:lpstr>
      <vt:lpstr>Farm Service Agency, Farm Loan Programs</vt:lpstr>
      <vt:lpstr>Farm Storage Facility Loans</vt:lpstr>
      <vt:lpstr>Farm Service Agency, Farm Loan Programs</vt:lpstr>
      <vt:lpstr>PowerPoint Presentation</vt:lpstr>
      <vt:lpstr>Contact Information</vt:lpstr>
      <vt:lpstr>How Long Can I Afford to Lose Money on Rented Ground?</vt:lpstr>
      <vt:lpstr>Land Values</vt:lpstr>
      <vt:lpstr>Returns to Farming</vt:lpstr>
      <vt:lpstr>Kansas Land Values</vt:lpstr>
      <vt:lpstr>Rental Rates</vt:lpstr>
      <vt:lpstr>Rental Rates</vt:lpstr>
      <vt:lpstr>Bad Situation</vt:lpstr>
      <vt:lpstr>Decision Framework</vt:lpstr>
      <vt:lpstr>What is needed to make decision?</vt:lpstr>
      <vt:lpstr>When to let it go…</vt:lpstr>
      <vt:lpstr>Decision comes down to comparing your options</vt:lpstr>
      <vt:lpstr>Run the numbers…</vt:lpstr>
      <vt:lpstr>Returns by Enterprise</vt:lpstr>
      <vt:lpstr>If you keep the land</vt:lpstr>
      <vt:lpstr>If you walk away…from unaffordable land</vt:lpstr>
      <vt:lpstr>If you walk away…from affordable land</vt:lpstr>
      <vt:lpstr>What to do?</vt:lpstr>
      <vt:lpstr>Managing Machinery Expenses</vt:lpstr>
      <vt:lpstr>PowerPoint Presentation</vt:lpstr>
      <vt:lpstr>PowerPoint Presentation</vt:lpstr>
      <vt:lpstr>PowerPoint Presentation</vt:lpstr>
      <vt:lpstr>PowerPoint Presentation</vt:lpstr>
      <vt:lpstr>Options for Machinery</vt:lpstr>
      <vt:lpstr>Questions to Consider</vt:lpstr>
      <vt:lpstr>First, Make Sure Equipment is Running Well</vt:lpstr>
      <vt:lpstr>Option 1: Purchase</vt:lpstr>
      <vt:lpstr>Reasons to Replace</vt:lpstr>
      <vt:lpstr>Example of cost minimization</vt:lpstr>
      <vt:lpstr>Reason to Replace (cont)</vt:lpstr>
      <vt:lpstr>Reason to Replace (cont)</vt:lpstr>
      <vt:lpstr>Replacement Strategies</vt:lpstr>
      <vt:lpstr>Replacement Strategies (cont)</vt:lpstr>
      <vt:lpstr>Option 2: Lease</vt:lpstr>
      <vt:lpstr>Option 3: Rent</vt:lpstr>
      <vt:lpstr>Option 4: Custom Hire</vt:lpstr>
      <vt:lpstr>PowerPoint Presentation</vt:lpstr>
      <vt:lpstr>Summary –  Considerations for farmers for the next few years</vt:lpstr>
      <vt:lpstr>Examples</vt:lpstr>
      <vt:lpstr>Lease or Purchase Example: Case IH 9230 Combine</vt:lpstr>
      <vt:lpstr>Example: Case IH 9230 Combine</vt:lpstr>
      <vt:lpstr>Purchase Case IH 9230 Combine</vt:lpstr>
      <vt:lpstr>Lease Case IH 9230 Combine</vt:lpstr>
      <vt:lpstr>Purchase vs. Lease Comparison</vt:lpstr>
      <vt:lpstr>Purchase vs. Custom Hire: 1,825 acres</vt:lpstr>
      <vt:lpstr>Purchase vs. Custom Hire: 1,825 acres</vt:lpstr>
      <vt:lpstr>Alternative 1: Joint Ownership</vt:lpstr>
      <vt:lpstr>Alternative 2: Rent Out Machinery</vt:lpstr>
      <vt:lpstr>Questions or comments?</vt:lpstr>
      <vt:lpstr>Farm Safety Nets</vt:lpstr>
      <vt:lpstr>Big Wheat Crop Exceeds Storage Causing Weak Basis on MYA price</vt:lpstr>
      <vt:lpstr>Big Wheat Crop Exceeds Storage Causing Weak Basis on MYA price </vt:lpstr>
      <vt:lpstr>PowerPoint Presentation</vt:lpstr>
      <vt:lpstr>PowerPoint Presentation</vt:lpstr>
      <vt:lpstr>PowerPoint Presentation</vt:lpstr>
      <vt:lpstr>PowerPoint Presentation</vt:lpstr>
      <vt:lpstr>Nobody is Selling Wheat for $3.70 ????</vt:lpstr>
      <vt:lpstr>Commodity Programs Don’t Cover Local Basis Risk, NASS Monthly Price vs. Colby Monthly Cash Price</vt:lpstr>
      <vt:lpstr>I Picked the wrong ^&amp;*## Program!</vt:lpstr>
      <vt:lpstr>I Picked the wrong ^&amp;*##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Ringgold County Iowa Corn Example?</vt:lpstr>
      <vt:lpstr>PowerPoint Presentation</vt:lpstr>
      <vt:lpstr>PowerPoint Presentation</vt:lpstr>
      <vt:lpstr>PowerPoint Presentation</vt:lpstr>
      <vt:lpstr>PowerPoint Presentation</vt:lpstr>
      <vt:lpstr>I Picked the wrong ^&amp;*## Program!</vt:lpstr>
      <vt:lpstr>I Picked the wrong ^&amp;*## Program!</vt:lpstr>
      <vt:lpstr>PowerPoint Presentation</vt:lpstr>
      <vt:lpstr>PowerPoint Presentation</vt:lpstr>
      <vt:lpstr>PowerPoint Presentation</vt:lpstr>
      <vt:lpstr>PowerPoint Presentation</vt:lpstr>
      <vt:lpstr>Summary on Selecting ARC vs PLC</vt:lpstr>
      <vt:lpstr>PowerPoint Presentation</vt:lpstr>
      <vt:lpstr>PowerPoint Presentation</vt:lpstr>
      <vt:lpstr>Income Tax Management</vt:lpstr>
      <vt:lpstr>Income Tax Management</vt:lpstr>
      <vt:lpstr>Tax Planning is Critical</vt:lpstr>
      <vt:lpstr>TAX UPDATES</vt:lpstr>
      <vt:lpstr>Federal Tax Updates</vt:lpstr>
      <vt:lpstr>Federal Tax Updates</vt:lpstr>
      <vt:lpstr>Kansas Tax Updates</vt:lpstr>
      <vt:lpstr>NET OPERATING LOSSES</vt:lpstr>
      <vt:lpstr>Net Operating Loss (NOL)</vt:lpstr>
      <vt:lpstr>Farm Net Operating Loss</vt:lpstr>
      <vt:lpstr>Farm Net Operating Loss</vt:lpstr>
      <vt:lpstr>Recalculate Years Affected by Carried NOL</vt:lpstr>
      <vt:lpstr>NOL Consumption</vt:lpstr>
      <vt:lpstr>Avoid NOLs – Increase Income</vt:lpstr>
      <vt:lpstr>Avoid NOLs – Increase Income</vt:lpstr>
      <vt:lpstr>Avoid NOLs – Decrease Expenses</vt:lpstr>
      <vt:lpstr>NOL Take Aways</vt:lpstr>
      <vt:lpstr>OPTIONAL METHOD OF SE TAX CALCULATION</vt:lpstr>
      <vt:lpstr>Optional Method of SE Tax Calculation</vt:lpstr>
      <vt:lpstr>TAX CREDITS</vt:lpstr>
      <vt:lpstr>Earned Income Credit</vt:lpstr>
      <vt:lpstr>Credit for Child and Dependent Care Expenses</vt:lpstr>
      <vt:lpstr>Retirement Savings Contribution Credit</vt:lpstr>
      <vt:lpstr>Premium Tax Credit</vt:lpstr>
      <vt:lpstr>FARM LOSSES &amp; HOBBY LOSSES RULES</vt:lpstr>
      <vt:lpstr>Farm Losses and Applicable Subsidies</vt:lpstr>
      <vt:lpstr>Hobby Loss Rules</vt:lpstr>
      <vt:lpstr>KANSAS ISSUES</vt:lpstr>
      <vt:lpstr>Kansas Issues</vt:lpstr>
      <vt:lpstr>LEASES</vt:lpstr>
      <vt:lpstr>Equipment Leases</vt:lpstr>
      <vt:lpstr>Equipment Leases</vt:lpstr>
      <vt:lpstr>Equipment Leases - Capital</vt:lpstr>
      <vt:lpstr>Equipment Leases - Operating</vt:lpstr>
      <vt:lpstr>CANCELLATION OF DEBT</vt:lpstr>
      <vt:lpstr>Cancellation of Debt</vt:lpstr>
      <vt:lpstr>FINANCIAL DISTRESS TRANSACTIONS</vt:lpstr>
      <vt:lpstr>Financial Distress Transactions</vt:lpstr>
      <vt:lpstr>For More Information</vt:lpstr>
      <vt:lpstr>QUESTIONS?</vt:lpstr>
      <vt:lpstr>Is it Time to Retire?  What about the Next Generation?</vt:lpstr>
      <vt:lpstr>Is it time to retire?</vt:lpstr>
      <vt:lpstr>Is it time to retire?</vt:lpstr>
      <vt:lpstr>Is it time to retire?</vt:lpstr>
      <vt:lpstr>Visualization:</vt:lpstr>
      <vt:lpstr>Retirement Visualization Exercise</vt:lpstr>
      <vt:lpstr>Retirement Visualization Exercise</vt:lpstr>
      <vt:lpstr>What Does Your Retirement Picture Tell You:</vt:lpstr>
      <vt:lpstr>Roles with community or faith organizations:</vt:lpstr>
      <vt:lpstr>What do you want to contribute, give or help to bring about in retirement?</vt:lpstr>
      <vt:lpstr>Be Practical</vt:lpstr>
      <vt:lpstr>Financial Groundwork</vt:lpstr>
      <vt:lpstr>How do I analyze my options?</vt:lpstr>
      <vt:lpstr>PowerPoint Presentation</vt:lpstr>
      <vt:lpstr>Resources</vt:lpstr>
      <vt:lpstr> What About The Next Generation?</vt:lpstr>
      <vt:lpstr>Critical Questions</vt:lpstr>
      <vt:lpstr>The Answers</vt:lpstr>
      <vt:lpstr>Yes! Now Is Not The Time For The Next Generation To Come Back </vt:lpstr>
      <vt:lpstr>No! Now Is The Time For The Next Generation To Come Back. </vt:lpstr>
      <vt:lpstr>Maybe! Now Might Or Might Not Be The Time For The Next Generation To Come Back. </vt:lpstr>
      <vt:lpstr>Maybe! Now Might Or Might Not Be The Time For The Next Generation To Come Back. </vt:lpstr>
      <vt:lpstr>I Don’t Know! It Is Really Case Dependent </vt:lpstr>
      <vt:lpstr>Resources</vt:lpstr>
      <vt:lpstr>PowerPoint Presentation</vt:lpstr>
      <vt:lpstr>Family Living Expenses</vt:lpstr>
      <vt:lpstr> Can we tighten our belts? Farm Household Income  and Family Living Expenses</vt:lpstr>
      <vt:lpstr>Overview</vt:lpstr>
      <vt:lpstr>KS farm household income and expenses</vt:lpstr>
      <vt:lpstr>KFMA net farm incomes, 2004-2015 two groups</vt:lpstr>
      <vt:lpstr>KFMA Total HH income (all sources), 2004-2015 for ≈ 400 families with detailed records</vt:lpstr>
      <vt:lpstr>Farm and non-farm income</vt:lpstr>
      <vt:lpstr>Spending: family living expenses &amp; taxes</vt:lpstr>
      <vt:lpstr>Inflow vs. Outflow</vt:lpstr>
      <vt:lpstr>So the situation is…</vt:lpstr>
      <vt:lpstr>So the situation is…</vt:lpstr>
      <vt:lpstr>So the situation is…</vt:lpstr>
      <vt:lpstr>KFMA family living expenses, 2004-2015</vt:lpstr>
      <vt:lpstr>Family living expenses, by category Average household:  average expense, low, high, % difference over 2004-2015</vt:lpstr>
      <vt:lpstr>Family living expenses, by category Average household:  average expense, low, high, % difference over 2004-2015</vt:lpstr>
      <vt:lpstr>PowerPoint Presentation</vt:lpstr>
      <vt:lpstr>Some households already in deep water: KFMA 2015 net farm income distribution</vt:lpstr>
      <vt:lpstr>Getting a handle on HH spending</vt:lpstr>
      <vt:lpstr>Household budgeting tools</vt:lpstr>
      <vt:lpstr>PowerPoint Presentation</vt:lpstr>
      <vt:lpstr>PowerPoint Presentation</vt:lpstr>
      <vt:lpstr>Closing observations….</vt:lpstr>
      <vt:lpstr>Closing observations….</vt:lpstr>
      <vt:lpstr>PowerPoint Presentation</vt:lpstr>
      <vt:lpstr>K-State Resources for Assistance</vt:lpstr>
      <vt:lpstr>PowerPoint Presentation</vt:lpstr>
      <vt:lpstr>PowerPoint Presentation</vt:lpstr>
      <vt:lpstr>PowerPoint Presentation</vt:lpstr>
      <vt:lpstr>Thank you for attending today!!!</vt:lpstr>
    </vt:vector>
  </TitlesOfParts>
  <Company>K-State Research and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Vandeveer</dc:creator>
  <cp:lastModifiedBy>Robin Reid</cp:lastModifiedBy>
  <cp:revision>62</cp:revision>
  <cp:lastPrinted>2017-01-31T20:56:19Z</cp:lastPrinted>
  <dcterms:created xsi:type="dcterms:W3CDTF">2016-11-17T21:38:18Z</dcterms:created>
  <dcterms:modified xsi:type="dcterms:W3CDTF">2017-01-31T21:03:35Z</dcterms:modified>
</cp:coreProperties>
</file>