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13" r:id="rId2"/>
    <p:sldMasterId id="2147483926" r:id="rId3"/>
    <p:sldMasterId id="2147483939" r:id="rId4"/>
  </p:sldMasterIdLst>
  <p:notesMasterIdLst>
    <p:notesMasterId r:id="rId37"/>
  </p:notesMasterIdLst>
  <p:handoutMasterIdLst>
    <p:handoutMasterId r:id="rId38"/>
  </p:handoutMasterIdLst>
  <p:sldIdLst>
    <p:sldId id="8756" r:id="rId5"/>
    <p:sldId id="8544" r:id="rId6"/>
    <p:sldId id="259" r:id="rId7"/>
    <p:sldId id="263" r:id="rId8"/>
    <p:sldId id="264" r:id="rId9"/>
    <p:sldId id="8762" r:id="rId10"/>
    <p:sldId id="8712" r:id="rId11"/>
    <p:sldId id="266" r:id="rId12"/>
    <p:sldId id="8757" r:id="rId13"/>
    <p:sldId id="8717" r:id="rId14"/>
    <p:sldId id="8758" r:id="rId15"/>
    <p:sldId id="8715" r:id="rId16"/>
    <p:sldId id="267" r:id="rId17"/>
    <p:sldId id="271" r:id="rId18"/>
    <p:sldId id="274" r:id="rId19"/>
    <p:sldId id="8759" r:id="rId20"/>
    <p:sldId id="8719" r:id="rId21"/>
    <p:sldId id="8718" r:id="rId22"/>
    <p:sldId id="8760" r:id="rId23"/>
    <p:sldId id="8720" r:id="rId24"/>
    <p:sldId id="8742" r:id="rId25"/>
    <p:sldId id="8738" r:id="rId26"/>
    <p:sldId id="8739" r:id="rId27"/>
    <p:sldId id="8767" r:id="rId28"/>
    <p:sldId id="8768" r:id="rId29"/>
    <p:sldId id="8769" r:id="rId30"/>
    <p:sldId id="8752" r:id="rId31"/>
    <p:sldId id="8722" r:id="rId32"/>
    <p:sldId id="8723" r:id="rId33"/>
    <p:sldId id="8761" r:id="rId34"/>
    <p:sldId id="8750" r:id="rId35"/>
    <p:sldId id="8751" r:id="rId36"/>
  </p:sldIdLst>
  <p:sldSz cx="12192000" cy="6858000"/>
  <p:notesSz cx="9601200" cy="7315200"/>
  <p:defaultTextStyle>
    <a:defPPr>
      <a:defRPr lang="en-US"/>
    </a:defPPr>
    <a:lvl1pPr algn="ctr" rtl="0" fontAlgn="base">
      <a:spcBef>
        <a:spcPct val="20000"/>
      </a:spcBef>
      <a:spcAft>
        <a:spcPct val="0"/>
      </a:spcAft>
      <a:buClr>
        <a:schemeClr val="hlink"/>
      </a:buClr>
      <a:buSzPct val="65000"/>
      <a:buFont typeface="Wingdings" pitchFamily="2" charset="2"/>
      <a:defRPr sz="2000" b="1" kern="1200">
        <a:solidFill>
          <a:schemeClr val="tx1"/>
        </a:solidFill>
        <a:latin typeface="Tahoma" pitchFamily="34" charset="0"/>
        <a:ea typeface="+mn-ea"/>
        <a:cs typeface="+mn-cs"/>
      </a:defRPr>
    </a:lvl1pPr>
    <a:lvl2pPr marL="457200" algn="ctr" rtl="0" fontAlgn="base">
      <a:spcBef>
        <a:spcPct val="20000"/>
      </a:spcBef>
      <a:spcAft>
        <a:spcPct val="0"/>
      </a:spcAft>
      <a:buClr>
        <a:schemeClr val="hlink"/>
      </a:buClr>
      <a:buSzPct val="65000"/>
      <a:buFont typeface="Wingdings" pitchFamily="2" charset="2"/>
      <a:defRPr sz="2000" b="1" kern="1200">
        <a:solidFill>
          <a:schemeClr val="tx1"/>
        </a:solidFill>
        <a:latin typeface="Tahoma" pitchFamily="34" charset="0"/>
        <a:ea typeface="+mn-ea"/>
        <a:cs typeface="+mn-cs"/>
      </a:defRPr>
    </a:lvl2pPr>
    <a:lvl3pPr marL="914400" algn="ctr" rtl="0" fontAlgn="base">
      <a:spcBef>
        <a:spcPct val="20000"/>
      </a:spcBef>
      <a:spcAft>
        <a:spcPct val="0"/>
      </a:spcAft>
      <a:buClr>
        <a:schemeClr val="hlink"/>
      </a:buClr>
      <a:buSzPct val="65000"/>
      <a:buFont typeface="Wingdings" pitchFamily="2" charset="2"/>
      <a:defRPr sz="2000" b="1" kern="1200">
        <a:solidFill>
          <a:schemeClr val="tx1"/>
        </a:solidFill>
        <a:latin typeface="Tahoma" pitchFamily="34" charset="0"/>
        <a:ea typeface="+mn-ea"/>
        <a:cs typeface="+mn-cs"/>
      </a:defRPr>
    </a:lvl3pPr>
    <a:lvl4pPr marL="1371600" algn="ctr" rtl="0" fontAlgn="base">
      <a:spcBef>
        <a:spcPct val="20000"/>
      </a:spcBef>
      <a:spcAft>
        <a:spcPct val="0"/>
      </a:spcAft>
      <a:buClr>
        <a:schemeClr val="hlink"/>
      </a:buClr>
      <a:buSzPct val="65000"/>
      <a:buFont typeface="Wingdings" pitchFamily="2" charset="2"/>
      <a:defRPr sz="2000" b="1" kern="1200">
        <a:solidFill>
          <a:schemeClr val="tx1"/>
        </a:solidFill>
        <a:latin typeface="Tahoma" pitchFamily="34" charset="0"/>
        <a:ea typeface="+mn-ea"/>
        <a:cs typeface="+mn-cs"/>
      </a:defRPr>
    </a:lvl4pPr>
    <a:lvl5pPr marL="1828800" algn="ctr" rtl="0" fontAlgn="base">
      <a:spcBef>
        <a:spcPct val="20000"/>
      </a:spcBef>
      <a:spcAft>
        <a:spcPct val="0"/>
      </a:spcAft>
      <a:buClr>
        <a:schemeClr val="hlink"/>
      </a:buClr>
      <a:buSzPct val="65000"/>
      <a:buFont typeface="Wingdings" pitchFamily="2" charset="2"/>
      <a:defRPr sz="2000" b="1" kern="1200">
        <a:solidFill>
          <a:schemeClr val="tx1"/>
        </a:solidFill>
        <a:latin typeface="Tahoma" pitchFamily="34" charset="0"/>
        <a:ea typeface="+mn-ea"/>
        <a:cs typeface="+mn-cs"/>
      </a:defRPr>
    </a:lvl5pPr>
    <a:lvl6pPr marL="2286000" algn="l" defTabSz="914400" rtl="0" eaLnBrk="1" latinLnBrk="0" hangingPunct="1">
      <a:defRPr sz="2000" b="1" kern="1200">
        <a:solidFill>
          <a:schemeClr val="tx1"/>
        </a:solidFill>
        <a:latin typeface="Tahoma" pitchFamily="34" charset="0"/>
        <a:ea typeface="+mn-ea"/>
        <a:cs typeface="+mn-cs"/>
      </a:defRPr>
    </a:lvl6pPr>
    <a:lvl7pPr marL="2743200" algn="l" defTabSz="914400" rtl="0" eaLnBrk="1" latinLnBrk="0" hangingPunct="1">
      <a:defRPr sz="2000" b="1" kern="1200">
        <a:solidFill>
          <a:schemeClr val="tx1"/>
        </a:solidFill>
        <a:latin typeface="Tahoma" pitchFamily="34" charset="0"/>
        <a:ea typeface="+mn-ea"/>
        <a:cs typeface="+mn-cs"/>
      </a:defRPr>
    </a:lvl7pPr>
    <a:lvl8pPr marL="3200400" algn="l" defTabSz="914400" rtl="0" eaLnBrk="1" latinLnBrk="0" hangingPunct="1">
      <a:defRPr sz="2000" b="1" kern="1200">
        <a:solidFill>
          <a:schemeClr val="tx1"/>
        </a:solidFill>
        <a:latin typeface="Tahoma" pitchFamily="34" charset="0"/>
        <a:ea typeface="+mn-ea"/>
        <a:cs typeface="+mn-cs"/>
      </a:defRPr>
    </a:lvl8pPr>
    <a:lvl9pPr marL="3657600" algn="l" defTabSz="914400" rtl="0" eaLnBrk="1" latinLnBrk="0" hangingPunct="1">
      <a:defRPr sz="20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47008E"/>
    <a:srgbClr val="6600CC"/>
    <a:srgbClr val="660066"/>
    <a:srgbClr val="003300"/>
    <a:srgbClr val="800080"/>
    <a:srgbClr val="008000"/>
    <a:srgbClr val="003399"/>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0585" autoAdjust="0"/>
  </p:normalViewPr>
  <p:slideViewPr>
    <p:cSldViewPr>
      <p:cViewPr varScale="1">
        <p:scale>
          <a:sx n="92" d="100"/>
          <a:sy n="92" d="100"/>
        </p:scale>
        <p:origin x="1230"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09" d="100"/>
          <a:sy n="109" d="100"/>
        </p:scale>
        <p:origin x="2436" y="114"/>
      </p:cViewPr>
      <p:guideLst>
        <p:guide orient="horz" pos="2305"/>
        <p:guide pos="302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7" y="4"/>
            <a:ext cx="4160937" cy="365276"/>
          </a:xfrm>
          <a:prstGeom prst="rect">
            <a:avLst/>
          </a:prstGeom>
          <a:noFill/>
          <a:ln w="9525">
            <a:noFill/>
            <a:miter lim="800000"/>
            <a:headEnd/>
            <a:tailEnd/>
          </a:ln>
          <a:effectLst/>
        </p:spPr>
        <p:txBody>
          <a:bodyPr vert="horz" wrap="square" lIns="96352" tIns="48177" rIns="96352" bIns="48177" numCol="1" anchor="t" anchorCtr="0" compatLnSpc="1">
            <a:prstTxWarp prst="textNoShape">
              <a:avLst/>
            </a:prstTxWarp>
          </a:bodyPr>
          <a:lstStyle>
            <a:lvl1pPr algn="l" defTabSz="963998">
              <a:spcBef>
                <a:spcPct val="0"/>
              </a:spcBef>
              <a:buClrTx/>
              <a:buSzTx/>
              <a:buFontTx/>
              <a:buNone/>
              <a:defRPr sz="1300" b="0">
                <a:latin typeface="Arial" charset="0"/>
              </a:defRPr>
            </a:lvl1pPr>
          </a:lstStyle>
          <a:p>
            <a:pPr>
              <a:defRPr/>
            </a:pPr>
            <a:endParaRPr lang="en-US" dirty="0"/>
          </a:p>
        </p:txBody>
      </p:sp>
      <p:sp>
        <p:nvSpPr>
          <p:cNvPr id="7171" name="Rectangle 3"/>
          <p:cNvSpPr>
            <a:spLocks noGrp="1" noChangeArrowheads="1"/>
          </p:cNvSpPr>
          <p:nvPr>
            <p:ph type="dt" sz="quarter" idx="1"/>
          </p:nvPr>
        </p:nvSpPr>
        <p:spPr bwMode="auto">
          <a:xfrm>
            <a:off x="5438188" y="4"/>
            <a:ext cx="4160937" cy="365276"/>
          </a:xfrm>
          <a:prstGeom prst="rect">
            <a:avLst/>
          </a:prstGeom>
          <a:noFill/>
          <a:ln w="9525">
            <a:noFill/>
            <a:miter lim="800000"/>
            <a:headEnd/>
            <a:tailEnd/>
          </a:ln>
          <a:effectLst/>
        </p:spPr>
        <p:txBody>
          <a:bodyPr vert="horz" wrap="square" lIns="96352" tIns="48177" rIns="96352" bIns="48177" numCol="1" anchor="t" anchorCtr="0" compatLnSpc="1">
            <a:prstTxWarp prst="textNoShape">
              <a:avLst/>
            </a:prstTxWarp>
          </a:bodyPr>
          <a:lstStyle>
            <a:lvl1pPr algn="r" defTabSz="963998">
              <a:spcBef>
                <a:spcPct val="0"/>
              </a:spcBef>
              <a:buClrTx/>
              <a:buSzTx/>
              <a:buFontTx/>
              <a:buNone/>
              <a:defRPr sz="1300" b="0">
                <a:latin typeface="Arial" charset="0"/>
              </a:defRPr>
            </a:lvl1pPr>
          </a:lstStyle>
          <a:p>
            <a:pPr>
              <a:defRPr/>
            </a:pPr>
            <a:endParaRPr lang="en-US" dirty="0"/>
          </a:p>
        </p:txBody>
      </p:sp>
      <p:sp>
        <p:nvSpPr>
          <p:cNvPr id="7172" name="Rectangle 4"/>
          <p:cNvSpPr>
            <a:spLocks noGrp="1" noChangeArrowheads="1"/>
          </p:cNvSpPr>
          <p:nvPr>
            <p:ph type="ftr" sz="quarter" idx="2"/>
          </p:nvPr>
        </p:nvSpPr>
        <p:spPr bwMode="auto">
          <a:xfrm>
            <a:off x="7" y="6948720"/>
            <a:ext cx="4160937" cy="365276"/>
          </a:xfrm>
          <a:prstGeom prst="rect">
            <a:avLst/>
          </a:prstGeom>
          <a:noFill/>
          <a:ln w="9525">
            <a:noFill/>
            <a:miter lim="800000"/>
            <a:headEnd/>
            <a:tailEnd/>
          </a:ln>
          <a:effectLst/>
        </p:spPr>
        <p:txBody>
          <a:bodyPr vert="horz" wrap="square" lIns="96352" tIns="48177" rIns="96352" bIns="48177" numCol="1" anchor="b" anchorCtr="0" compatLnSpc="1">
            <a:prstTxWarp prst="textNoShape">
              <a:avLst/>
            </a:prstTxWarp>
          </a:bodyPr>
          <a:lstStyle>
            <a:lvl1pPr algn="l" defTabSz="963998">
              <a:spcBef>
                <a:spcPct val="0"/>
              </a:spcBef>
              <a:buClrTx/>
              <a:buSzTx/>
              <a:buFontTx/>
              <a:buNone/>
              <a:defRPr sz="1300" b="0">
                <a:latin typeface="Arial" charset="0"/>
              </a:defRPr>
            </a:lvl1pPr>
          </a:lstStyle>
          <a:p>
            <a:pPr>
              <a:defRPr/>
            </a:pPr>
            <a:endParaRPr lang="en-US" dirty="0"/>
          </a:p>
        </p:txBody>
      </p:sp>
      <p:sp>
        <p:nvSpPr>
          <p:cNvPr id="7173" name="Rectangle 5"/>
          <p:cNvSpPr>
            <a:spLocks noGrp="1" noChangeArrowheads="1"/>
          </p:cNvSpPr>
          <p:nvPr>
            <p:ph type="sldNum" sz="quarter" idx="3"/>
          </p:nvPr>
        </p:nvSpPr>
        <p:spPr bwMode="auto">
          <a:xfrm>
            <a:off x="5438188" y="6948720"/>
            <a:ext cx="4160937" cy="365276"/>
          </a:xfrm>
          <a:prstGeom prst="rect">
            <a:avLst/>
          </a:prstGeom>
          <a:noFill/>
          <a:ln w="9525">
            <a:noFill/>
            <a:miter lim="800000"/>
            <a:headEnd/>
            <a:tailEnd/>
          </a:ln>
          <a:effectLst/>
        </p:spPr>
        <p:txBody>
          <a:bodyPr vert="horz" wrap="square" lIns="96352" tIns="48177" rIns="96352" bIns="48177" numCol="1" anchor="b" anchorCtr="0" compatLnSpc="1">
            <a:prstTxWarp prst="textNoShape">
              <a:avLst/>
            </a:prstTxWarp>
          </a:bodyPr>
          <a:lstStyle>
            <a:lvl1pPr algn="r" defTabSz="963998">
              <a:spcBef>
                <a:spcPct val="0"/>
              </a:spcBef>
              <a:buClrTx/>
              <a:buSzTx/>
              <a:buFontTx/>
              <a:buNone/>
              <a:defRPr sz="1300" b="0">
                <a:latin typeface="Arial" charset="0"/>
              </a:defRPr>
            </a:lvl1pPr>
          </a:lstStyle>
          <a:p>
            <a:pPr>
              <a:defRPr/>
            </a:pPr>
            <a:fld id="{0F57D53F-E728-40DB-BE2B-98F7C639FA49}" type="slidenum">
              <a:rPr lang="en-US"/>
              <a:pPr>
                <a:defRPr/>
              </a:pPr>
              <a:t>‹#›</a:t>
            </a:fld>
            <a:endParaRPr lang="en-US" dirty="0"/>
          </a:p>
        </p:txBody>
      </p:sp>
    </p:spTree>
    <p:extLst>
      <p:ext uri="{BB962C8B-B14F-4D97-AF65-F5344CB8AC3E}">
        <p14:creationId xmlns:p14="http://schemas.microsoft.com/office/powerpoint/2010/main" val="186064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7" y="4"/>
            <a:ext cx="4160937" cy="365276"/>
          </a:xfrm>
          <a:prstGeom prst="rect">
            <a:avLst/>
          </a:prstGeom>
          <a:noFill/>
          <a:ln w="9525">
            <a:noFill/>
            <a:miter lim="800000"/>
            <a:headEnd/>
            <a:tailEnd/>
          </a:ln>
          <a:effectLst/>
        </p:spPr>
        <p:txBody>
          <a:bodyPr vert="horz" wrap="square" lIns="96352" tIns="48177" rIns="96352" bIns="48177" numCol="1" anchor="t" anchorCtr="0" compatLnSpc="1">
            <a:prstTxWarp prst="textNoShape">
              <a:avLst/>
            </a:prstTxWarp>
          </a:bodyPr>
          <a:lstStyle>
            <a:lvl1pPr algn="l" defTabSz="963998">
              <a:spcBef>
                <a:spcPct val="0"/>
              </a:spcBef>
              <a:buClrTx/>
              <a:buSzTx/>
              <a:buFontTx/>
              <a:buNone/>
              <a:defRPr sz="1300" b="0">
                <a:latin typeface="Arial" charset="0"/>
              </a:defRPr>
            </a:lvl1pPr>
          </a:lstStyle>
          <a:p>
            <a:pPr>
              <a:defRPr/>
            </a:pPr>
            <a:endParaRPr lang="en-US" dirty="0"/>
          </a:p>
        </p:txBody>
      </p:sp>
      <p:sp>
        <p:nvSpPr>
          <p:cNvPr id="10243" name="Rectangle 3"/>
          <p:cNvSpPr>
            <a:spLocks noGrp="1" noChangeArrowheads="1"/>
          </p:cNvSpPr>
          <p:nvPr>
            <p:ph type="dt" idx="1"/>
          </p:nvPr>
        </p:nvSpPr>
        <p:spPr bwMode="auto">
          <a:xfrm>
            <a:off x="5438188" y="4"/>
            <a:ext cx="4160937" cy="365276"/>
          </a:xfrm>
          <a:prstGeom prst="rect">
            <a:avLst/>
          </a:prstGeom>
          <a:noFill/>
          <a:ln w="9525">
            <a:noFill/>
            <a:miter lim="800000"/>
            <a:headEnd/>
            <a:tailEnd/>
          </a:ln>
          <a:effectLst/>
        </p:spPr>
        <p:txBody>
          <a:bodyPr vert="horz" wrap="square" lIns="96352" tIns="48177" rIns="96352" bIns="48177" numCol="1" anchor="t" anchorCtr="0" compatLnSpc="1">
            <a:prstTxWarp prst="textNoShape">
              <a:avLst/>
            </a:prstTxWarp>
          </a:bodyPr>
          <a:lstStyle>
            <a:lvl1pPr algn="r" defTabSz="963998">
              <a:spcBef>
                <a:spcPct val="0"/>
              </a:spcBef>
              <a:buClrTx/>
              <a:buSzTx/>
              <a:buFontTx/>
              <a:buNone/>
              <a:defRPr sz="1300" b="0">
                <a:latin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60550" y="3474966"/>
            <a:ext cx="7680126" cy="3291114"/>
          </a:xfrm>
          <a:prstGeom prst="rect">
            <a:avLst/>
          </a:prstGeom>
          <a:noFill/>
          <a:ln w="9525">
            <a:noFill/>
            <a:miter lim="800000"/>
            <a:headEnd/>
            <a:tailEnd/>
          </a:ln>
          <a:effectLst/>
        </p:spPr>
        <p:txBody>
          <a:bodyPr vert="horz" wrap="square" lIns="96352" tIns="48177" rIns="96352" bIns="481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7" y="6948720"/>
            <a:ext cx="4160937" cy="365276"/>
          </a:xfrm>
          <a:prstGeom prst="rect">
            <a:avLst/>
          </a:prstGeom>
          <a:noFill/>
          <a:ln w="9525">
            <a:noFill/>
            <a:miter lim="800000"/>
            <a:headEnd/>
            <a:tailEnd/>
          </a:ln>
          <a:effectLst/>
        </p:spPr>
        <p:txBody>
          <a:bodyPr vert="horz" wrap="square" lIns="96352" tIns="48177" rIns="96352" bIns="48177" numCol="1" anchor="b" anchorCtr="0" compatLnSpc="1">
            <a:prstTxWarp prst="textNoShape">
              <a:avLst/>
            </a:prstTxWarp>
          </a:bodyPr>
          <a:lstStyle>
            <a:lvl1pPr algn="l" defTabSz="963998">
              <a:spcBef>
                <a:spcPct val="0"/>
              </a:spcBef>
              <a:buClrTx/>
              <a:buSzTx/>
              <a:buFontTx/>
              <a:buNone/>
              <a:defRPr sz="1300" b="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5438188" y="6948720"/>
            <a:ext cx="4160937" cy="365276"/>
          </a:xfrm>
          <a:prstGeom prst="rect">
            <a:avLst/>
          </a:prstGeom>
          <a:noFill/>
          <a:ln w="9525">
            <a:noFill/>
            <a:miter lim="800000"/>
            <a:headEnd/>
            <a:tailEnd/>
          </a:ln>
          <a:effectLst/>
        </p:spPr>
        <p:txBody>
          <a:bodyPr vert="horz" wrap="square" lIns="96352" tIns="48177" rIns="96352" bIns="48177" numCol="1" anchor="b" anchorCtr="0" compatLnSpc="1">
            <a:prstTxWarp prst="textNoShape">
              <a:avLst/>
            </a:prstTxWarp>
          </a:bodyPr>
          <a:lstStyle>
            <a:lvl1pPr algn="r" defTabSz="963998">
              <a:spcBef>
                <a:spcPct val="0"/>
              </a:spcBef>
              <a:buClrTx/>
              <a:buSzTx/>
              <a:buFontTx/>
              <a:buNone/>
              <a:defRPr sz="1300" b="0">
                <a:latin typeface="Arial" charset="0"/>
              </a:defRPr>
            </a:lvl1pPr>
          </a:lstStyle>
          <a:p>
            <a:pPr>
              <a:defRPr/>
            </a:pPr>
            <a:fld id="{BFD24E95-310C-47CA-8CCE-D1FE5DEED0C8}" type="slidenum">
              <a:rPr lang="en-US"/>
              <a:pPr>
                <a:defRPr/>
              </a:pPr>
              <a:t>‹#›</a:t>
            </a:fld>
            <a:endParaRPr lang="en-US" dirty="0"/>
          </a:p>
        </p:txBody>
      </p:sp>
    </p:spTree>
    <p:extLst>
      <p:ext uri="{BB962C8B-B14F-4D97-AF65-F5344CB8AC3E}">
        <p14:creationId xmlns:p14="http://schemas.microsoft.com/office/powerpoint/2010/main" val="435229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a:buAutoNum type="arabicPeriod"/>
            </a:pPr>
            <a:r>
              <a:rPr lang="en-US" dirty="0"/>
              <a:t>) If this is your first exposure to Farm Bill, it will sound like I am talking a foreign language!</a:t>
            </a:r>
          </a:p>
          <a:p>
            <a:pPr marL="237127" indent="-237127">
              <a:buAutoNum type="arabicPeriod"/>
            </a:pPr>
            <a:r>
              <a:rPr lang="en-US" dirty="0"/>
              <a:t>) This is a GREAT opportunity for you as an agent to be the expert in your county/district.  FSA can talk about the program changes, but they assist producers in making decisions.  Our part of the process is providing producers with education and economics to make decisions.</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1</a:t>
            </a:fld>
            <a:endParaRPr lang="en-US" dirty="0"/>
          </a:p>
        </p:txBody>
      </p:sp>
    </p:spTree>
    <p:extLst>
      <p:ext uri="{BB962C8B-B14F-4D97-AF65-F5344CB8AC3E}">
        <p14:creationId xmlns:p14="http://schemas.microsoft.com/office/powerpoint/2010/main" val="178384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71060-8A08-49FA-B390-C56224E274D6}" type="slidenum">
              <a:rPr lang="en-US" smtClean="0"/>
              <a:pPr/>
              <a:t>32</a:t>
            </a:fld>
            <a:endParaRPr lang="en-US" dirty="0"/>
          </a:p>
        </p:txBody>
      </p:sp>
    </p:spTree>
    <p:extLst>
      <p:ext uri="{BB962C8B-B14F-4D97-AF65-F5344CB8AC3E}">
        <p14:creationId xmlns:p14="http://schemas.microsoft.com/office/powerpoint/2010/main" val="261423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Thank Art!</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a:t>
            </a:fld>
            <a:endParaRPr lang="en-US" dirty="0"/>
          </a:p>
        </p:txBody>
      </p:sp>
    </p:spTree>
    <p:extLst>
      <p:ext uri="{BB962C8B-B14F-4D97-AF65-F5344CB8AC3E}">
        <p14:creationId xmlns:p14="http://schemas.microsoft.com/office/powerpoint/2010/main" val="234229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Commodities: Farm programs, marketing loans, sugar, dairy</a:t>
            </a:r>
          </a:p>
          <a:p>
            <a:pPr lvl="2"/>
            <a:r>
              <a:rPr lang="en-US" dirty="0"/>
              <a:t>Conservation:</a:t>
            </a:r>
            <a:r>
              <a:rPr lang="en-US" baseline="0" dirty="0"/>
              <a:t> CRP, EQIP (environ. Quality incentives program), conservation easements</a:t>
            </a:r>
          </a:p>
          <a:p>
            <a:pPr lvl="2"/>
            <a:r>
              <a:rPr lang="en-US" baseline="0" dirty="0"/>
              <a:t>Trade: Food for Peace Act, Ag Trade Act, </a:t>
            </a:r>
          </a:p>
          <a:p>
            <a:pPr lvl="2"/>
            <a:r>
              <a:rPr lang="en-US" baseline="0" dirty="0"/>
              <a:t>Nutrition: SNAP (supplemental nutrition assistance program)</a:t>
            </a:r>
            <a:endParaRPr lang="en-US" dirty="0"/>
          </a:p>
          <a:p>
            <a:pPr lvl="2"/>
            <a:r>
              <a:rPr lang="en-US" dirty="0"/>
              <a:t>Credit: Farm ownership loans,</a:t>
            </a:r>
            <a:r>
              <a:rPr lang="en-US" baseline="0" dirty="0"/>
              <a:t> </a:t>
            </a:r>
            <a:r>
              <a:rPr lang="en-US" dirty="0"/>
              <a:t>Farm operating loans,</a:t>
            </a:r>
            <a:r>
              <a:rPr lang="en-US" baseline="0" dirty="0"/>
              <a:t> </a:t>
            </a:r>
            <a:r>
              <a:rPr lang="en-US" dirty="0"/>
              <a:t>Emergency loans,</a:t>
            </a:r>
            <a:r>
              <a:rPr lang="en-US" baseline="0" dirty="0"/>
              <a:t> </a:t>
            </a:r>
            <a:r>
              <a:rPr lang="en-US" dirty="0"/>
              <a:t>Beginning farmer program</a:t>
            </a:r>
          </a:p>
          <a:p>
            <a:pPr marL="1002667" lvl="2" defTabSz="1002667">
              <a:defRPr/>
            </a:pPr>
            <a:r>
              <a:rPr lang="en-US" dirty="0"/>
              <a:t>Rural development: Rural infrastructure and community development loans and grants,</a:t>
            </a:r>
            <a:r>
              <a:rPr lang="en-US" baseline="0" dirty="0"/>
              <a:t> </a:t>
            </a:r>
            <a:r>
              <a:rPr lang="en-US" dirty="0"/>
              <a:t>Value-added agriculture and business development grants</a:t>
            </a:r>
          </a:p>
          <a:p>
            <a:pPr marL="1002667" lvl="2" defTabSz="1002667">
              <a:defRPr/>
            </a:pPr>
            <a:r>
              <a:rPr lang="en-US" dirty="0"/>
              <a:t>Energy: Renewable energy loan and grant program,</a:t>
            </a:r>
            <a:r>
              <a:rPr lang="en-US" baseline="0" dirty="0"/>
              <a:t> </a:t>
            </a:r>
            <a:r>
              <a:rPr lang="en-US" dirty="0"/>
              <a:t>Biomass crop assistance program, </a:t>
            </a:r>
            <a:r>
              <a:rPr lang="en-US" dirty="0" err="1"/>
              <a:t>Biobased</a:t>
            </a:r>
            <a:r>
              <a:rPr lang="en-US" dirty="0"/>
              <a:t> product marketing and manufacturing assistance programs (including advanced biofuels)</a:t>
            </a:r>
          </a:p>
          <a:p>
            <a:pPr marL="1002667" lvl="2" defTabSz="1002667">
              <a:defRPr/>
            </a:pPr>
            <a:r>
              <a:rPr lang="en-US" dirty="0"/>
              <a:t>Miscellaneous: Livestock,</a:t>
            </a:r>
            <a:r>
              <a:rPr lang="en-US" baseline="0" dirty="0"/>
              <a:t> socially disadvantaged and limited resource producers, etc.  </a:t>
            </a:r>
            <a:endParaRPr lang="en-US" dirty="0"/>
          </a:p>
          <a:p>
            <a:pPr lvl="2"/>
            <a:endParaRPr lang="en-US" dirty="0"/>
          </a:p>
        </p:txBody>
      </p:sp>
      <p:sp>
        <p:nvSpPr>
          <p:cNvPr id="4" name="Slide Number Placeholder 3"/>
          <p:cNvSpPr>
            <a:spLocks noGrp="1"/>
          </p:cNvSpPr>
          <p:nvPr>
            <p:ph type="sldNum" sz="quarter" idx="10"/>
          </p:nvPr>
        </p:nvSpPr>
        <p:spPr/>
        <p:txBody>
          <a:bodyPr/>
          <a:lstStyle/>
          <a:p>
            <a:fld id="{FE55519C-3C9F-452E-A1F7-AD5456917EE4}" type="slidenum">
              <a:rPr lang="en-US" smtClean="0"/>
              <a:t>3</a:t>
            </a:fld>
            <a:endParaRPr lang="en-US"/>
          </a:p>
        </p:txBody>
      </p:sp>
    </p:spTree>
    <p:extLst>
      <p:ext uri="{BB962C8B-B14F-4D97-AF65-F5344CB8AC3E}">
        <p14:creationId xmlns:p14="http://schemas.microsoft.com/office/powerpoint/2010/main" val="27663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PLC and ARC-CO can be selected commodity by commodity (i.e. Corn can go in PLC and Wheat in ARC-CO, </a:t>
            </a:r>
            <a:r>
              <a:rPr lang="en-US" baseline="0" dirty="0" err="1"/>
              <a:t>etc</a:t>
            </a:r>
            <a:r>
              <a:rPr lang="en-US" baseline="0" dirty="0"/>
              <a:t>).  ARC-IC takes all commodities and lumps them together to determine a loss, therefore the whole farm has to sign up for ARC-IC.</a:t>
            </a:r>
          </a:p>
          <a:p>
            <a:endParaRPr lang="en-US" baseline="0" dirty="0"/>
          </a:p>
          <a:p>
            <a:r>
              <a:rPr lang="en-US" baseline="0" dirty="0"/>
              <a:t>Program selection is made by FSA farm number.  So a producer with multiple farm numbers can make different decisions on each farm.  </a:t>
            </a:r>
          </a:p>
          <a:p>
            <a:endParaRPr lang="en-US" baseline="0" dirty="0"/>
          </a:p>
          <a:p>
            <a:r>
              <a:rPr lang="en-US" baseline="0" dirty="0"/>
              <a:t>You have the OPTION to purchase SCO if you are not enrolled in an ARC program.  </a:t>
            </a:r>
            <a:endParaRPr lang="en-US" dirty="0"/>
          </a:p>
        </p:txBody>
      </p:sp>
      <p:sp>
        <p:nvSpPr>
          <p:cNvPr id="4" name="Slide Number Placeholder 3"/>
          <p:cNvSpPr>
            <a:spLocks noGrp="1"/>
          </p:cNvSpPr>
          <p:nvPr>
            <p:ph type="sldNum" sz="quarter" idx="10"/>
          </p:nvPr>
        </p:nvSpPr>
        <p:spPr/>
        <p:txBody>
          <a:bodyPr/>
          <a:lstStyle/>
          <a:p>
            <a:pPr defTabSz="948507" fontAlgn="auto">
              <a:spcBef>
                <a:spcPts val="0"/>
              </a:spcBef>
              <a:spcAft>
                <a:spcPts val="0"/>
              </a:spcAft>
              <a:defRPr/>
            </a:pPr>
            <a:fld id="{743CF659-C7A5-4F8F-80D5-DF88D8014F72}" type="slidenum">
              <a:rPr lang="en-US">
                <a:solidFill>
                  <a:prstClr val="black"/>
                </a:solidFill>
                <a:latin typeface="Calibri" panose="020F0502020204030204"/>
              </a:rPr>
              <a:pPr defTabSz="948507" fontAlgn="auto">
                <a:spcBef>
                  <a:spcPts val="0"/>
                </a:spcBef>
                <a:spcAft>
                  <a:spcPts val="0"/>
                </a:spcAft>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058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farmers had to select one program that they were locked into for a life of that Farm Bill (5-years)</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7</a:t>
            </a:fld>
            <a:endParaRPr lang="en-US" dirty="0"/>
          </a:p>
        </p:txBody>
      </p:sp>
    </p:spTree>
    <p:extLst>
      <p:ext uri="{BB962C8B-B14F-4D97-AF65-F5344CB8AC3E}">
        <p14:creationId xmlns:p14="http://schemas.microsoft.com/office/powerpoint/2010/main" val="100527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Statute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9</a:t>
            </a:fld>
            <a:endParaRPr lang="en-US" dirty="0"/>
          </a:p>
        </p:txBody>
      </p:sp>
    </p:spTree>
    <p:extLst>
      <p:ext uri="{BB962C8B-B14F-4D97-AF65-F5344CB8AC3E}">
        <p14:creationId xmlns:p14="http://schemas.microsoft.com/office/powerpoint/2010/main" val="376749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11</a:t>
            </a:fld>
            <a:endParaRPr lang="en-US" dirty="0"/>
          </a:p>
        </p:txBody>
      </p:sp>
    </p:spTree>
    <p:extLst>
      <p:ext uri="{BB962C8B-B14F-4D97-AF65-F5344CB8AC3E}">
        <p14:creationId xmlns:p14="http://schemas.microsoft.com/office/powerpoint/2010/main" val="111450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Olympic average = drop the high and the low numbers, average the remaining three</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13</a:t>
            </a:fld>
            <a:endParaRPr lang="en-US" dirty="0"/>
          </a:p>
        </p:txBody>
      </p:sp>
    </p:spTree>
    <p:extLst>
      <p:ext uri="{BB962C8B-B14F-4D97-AF65-F5344CB8AC3E}">
        <p14:creationId xmlns:p14="http://schemas.microsoft.com/office/powerpoint/2010/main" val="142582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27</a:t>
            </a:fld>
            <a:endParaRPr lang="en-US" dirty="0"/>
          </a:p>
        </p:txBody>
      </p:sp>
    </p:spTree>
    <p:extLst>
      <p:ext uri="{BB962C8B-B14F-4D97-AF65-F5344CB8AC3E}">
        <p14:creationId xmlns:p14="http://schemas.microsoft.com/office/powerpoint/2010/main" val="332134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48948-3078-4988-B1E0-FA7514A66CE2}" type="datetime1">
              <a:rPr lang="en-US" smtClean="0">
                <a:solidFill>
                  <a:prstClr val="black">
                    <a:tint val="75000"/>
                  </a:prstClr>
                </a:solidFill>
              </a:rPr>
              <a:pPr/>
              <a:t>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30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1B9614-AB42-46DA-8B9A-79F647A6F6BC}"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41915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EDA1D1-B254-4AD4-B9C0-77ADC37DC75C}"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057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4DDFD-0181-4244-BEDF-7BD6FF45FE37}"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1984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D3FE7-E15B-4DB6-8B85-ACA8C18AF7BE}"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590728"/>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90AB4-713C-4D69-BD63-D0017379B8C6}"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57368"/>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8866"/>
            <a:ext cx="10363200" cy="1470025"/>
          </a:xfrm>
          <a:prstGeom prst="rect">
            <a:avLst/>
          </a:prstGeom>
        </p:spPr>
        <p:txBody>
          <a:bodyPr/>
          <a:lstStyle>
            <a:lvl1pPr algn="ctr">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2438890"/>
            <a:ext cx="85344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C477A2C-3E2A-4E22-9E85-DB35D04625CB}" type="slidenum">
              <a:rPr lang="en-US" altLang="en-US"/>
              <a:pPr>
                <a:defRPr/>
              </a:pPr>
              <a:t>‹#›</a:t>
            </a:fld>
            <a:endParaRPr lang="en-US" altLang="en-US"/>
          </a:p>
        </p:txBody>
      </p:sp>
    </p:spTree>
    <p:extLst>
      <p:ext uri="{BB962C8B-B14F-4D97-AF65-F5344CB8AC3E}">
        <p14:creationId xmlns:p14="http://schemas.microsoft.com/office/powerpoint/2010/main" val="200653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8361" y="34197"/>
            <a:ext cx="8621539" cy="53515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848449"/>
            <a:ext cx="10972800" cy="53980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0FCD3EC-A09B-4661-BEDF-EE951AC9E739}" type="slidenum">
              <a:rPr lang="en-US" altLang="en-US"/>
              <a:pPr>
                <a:defRPr/>
              </a:pPr>
              <a:t>‹#›</a:t>
            </a:fld>
            <a:endParaRPr lang="en-US" altLang="en-US"/>
          </a:p>
        </p:txBody>
      </p:sp>
    </p:spTree>
    <p:extLst>
      <p:ext uri="{BB962C8B-B14F-4D97-AF65-F5344CB8AC3E}">
        <p14:creationId xmlns:p14="http://schemas.microsoft.com/office/powerpoint/2010/main" val="198648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741645"/>
            <a:ext cx="10363200" cy="1362075"/>
          </a:xfrm>
          <a:prstGeom prst="rect">
            <a:avLst/>
          </a:prstGeo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3122541"/>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0CBA3680-03F3-4C2E-AF68-DDCBA3083733}" type="slidenum">
              <a:rPr lang="en-US" altLang="en-US"/>
              <a:pPr>
                <a:defRPr/>
              </a:pPr>
              <a:t>‹#›</a:t>
            </a:fld>
            <a:endParaRPr lang="en-US" altLang="en-US"/>
          </a:p>
        </p:txBody>
      </p:sp>
    </p:spTree>
    <p:extLst>
      <p:ext uri="{BB962C8B-B14F-4D97-AF65-F5344CB8AC3E}">
        <p14:creationId xmlns:p14="http://schemas.microsoft.com/office/powerpoint/2010/main" val="317172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56733"/>
            <a:ext cx="53848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956733"/>
            <a:ext cx="53848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18361" y="34197"/>
            <a:ext cx="8621539" cy="535151"/>
          </a:xfrm>
          <a:prstGeom prst="rect">
            <a:avLst/>
          </a:prstGeom>
        </p:spPr>
        <p:txBody>
          <a:bodyPr/>
          <a:lstStyle/>
          <a:p>
            <a:r>
              <a:rPr lang="en-US"/>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2C64B493-2399-4B9B-998B-5A126069C2EB}" type="slidenum">
              <a:rPr lang="en-US" altLang="en-US"/>
              <a:pPr>
                <a:defRPr/>
              </a:pPr>
              <a:t>‹#›</a:t>
            </a:fld>
            <a:endParaRPr lang="en-US" altLang="en-US"/>
          </a:p>
        </p:txBody>
      </p:sp>
    </p:spTree>
    <p:extLst>
      <p:ext uri="{BB962C8B-B14F-4D97-AF65-F5344CB8AC3E}">
        <p14:creationId xmlns:p14="http://schemas.microsoft.com/office/powerpoint/2010/main" val="41611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787400"/>
            <a:ext cx="5386917"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427162"/>
            <a:ext cx="5386917"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787400"/>
            <a:ext cx="5389033"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1427162"/>
            <a:ext cx="5389033"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418361" y="34197"/>
            <a:ext cx="8621539" cy="535151"/>
          </a:xfrm>
          <a:prstGeom prst="rect">
            <a:avLst/>
          </a:prstGeom>
        </p:spPr>
        <p:txBody>
          <a:bodyPr/>
          <a:lstStyle/>
          <a:p>
            <a:r>
              <a:rPr lang="en-US"/>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ED0F1303-BE6B-4DA0-9BDE-E2B964B77759}" type="slidenum">
              <a:rPr lang="en-US" altLang="en-US"/>
              <a:pPr>
                <a:defRPr/>
              </a:pPr>
              <a:t>‹#›</a:t>
            </a:fld>
            <a:endParaRPr lang="en-US" altLang="en-US"/>
          </a:p>
        </p:txBody>
      </p:sp>
    </p:spTree>
    <p:extLst>
      <p:ext uri="{BB962C8B-B14F-4D97-AF65-F5344CB8AC3E}">
        <p14:creationId xmlns:p14="http://schemas.microsoft.com/office/powerpoint/2010/main" val="219567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418361" y="34197"/>
            <a:ext cx="8621539" cy="535151"/>
          </a:xfrm>
          <a:prstGeom prst="rect">
            <a:avLst/>
          </a:prstGeom>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E691C805-DB42-47FC-BE37-AB9D3C055830}" type="slidenum">
              <a:rPr lang="en-US" altLang="en-US"/>
              <a:pPr>
                <a:defRPr/>
              </a:pPr>
              <a:t>‹#›</a:t>
            </a:fld>
            <a:endParaRPr lang="en-US" altLang="en-US"/>
          </a:p>
        </p:txBody>
      </p:sp>
    </p:spTree>
    <p:extLst>
      <p:ext uri="{BB962C8B-B14F-4D97-AF65-F5344CB8AC3E}">
        <p14:creationId xmlns:p14="http://schemas.microsoft.com/office/powerpoint/2010/main" val="180323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478DAAAC-9731-440A-A461-815314859FB4}" type="slidenum">
              <a:rPr lang="en-US" altLang="en-US"/>
              <a:pPr>
                <a:defRPr/>
              </a:pPr>
              <a:t>‹#›</a:t>
            </a:fld>
            <a:endParaRPr lang="en-US" altLang="en-US"/>
          </a:p>
        </p:txBody>
      </p:sp>
    </p:spTree>
    <p:extLst>
      <p:ext uri="{BB962C8B-B14F-4D97-AF65-F5344CB8AC3E}">
        <p14:creationId xmlns:p14="http://schemas.microsoft.com/office/powerpoint/2010/main" val="1417522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53534"/>
            <a:ext cx="4011084" cy="106665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753533"/>
            <a:ext cx="6815667"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820191"/>
            <a:ext cx="4011084"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2DF6B1D4-18D2-4C2C-89DE-E45BCDC971BA}" type="slidenum">
              <a:rPr lang="en-US" altLang="en-US"/>
              <a:pPr>
                <a:defRPr/>
              </a:pPr>
              <a:t>‹#›</a:t>
            </a:fld>
            <a:endParaRPr lang="en-US" altLang="en-US"/>
          </a:p>
        </p:txBody>
      </p:sp>
    </p:spTree>
    <p:extLst>
      <p:ext uri="{BB962C8B-B14F-4D97-AF65-F5344CB8AC3E}">
        <p14:creationId xmlns:p14="http://schemas.microsoft.com/office/powerpoint/2010/main" val="1643315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73625"/>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85800"/>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440363"/>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A39FD0F2-FF96-4B6A-AA27-F6B6D53A24A2}" type="slidenum">
              <a:rPr lang="en-US" altLang="en-US"/>
              <a:pPr>
                <a:defRPr/>
              </a:pPr>
              <a:t>‹#›</a:t>
            </a:fld>
            <a:endParaRPr lang="en-US" altLang="en-US"/>
          </a:p>
        </p:txBody>
      </p:sp>
    </p:spTree>
    <p:extLst>
      <p:ext uri="{BB962C8B-B14F-4D97-AF65-F5344CB8AC3E}">
        <p14:creationId xmlns:p14="http://schemas.microsoft.com/office/powerpoint/2010/main" val="2394623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728134"/>
            <a:ext cx="10972800" cy="539803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3173A044-2926-46E9-AB91-662F64806722}" type="slidenum">
              <a:rPr lang="en-US" altLang="en-US"/>
              <a:pPr>
                <a:defRPr/>
              </a:pPr>
              <a:t>‹#›</a:t>
            </a:fld>
            <a:endParaRPr lang="en-US" altLang="en-US"/>
          </a:p>
        </p:txBody>
      </p:sp>
    </p:spTree>
    <p:extLst>
      <p:ext uri="{BB962C8B-B14F-4D97-AF65-F5344CB8AC3E}">
        <p14:creationId xmlns:p14="http://schemas.microsoft.com/office/powerpoint/2010/main" val="489959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45067"/>
            <a:ext cx="2743200" cy="538109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45067"/>
            <a:ext cx="8026400" cy="538109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3BC9D712-9203-4291-AAFC-DB90470971CB}" type="slidenum">
              <a:rPr lang="en-US" altLang="en-US"/>
              <a:pPr>
                <a:defRPr/>
              </a:pPr>
              <a:t>‹#›</a:t>
            </a:fld>
            <a:endParaRPr lang="en-US" altLang="en-US"/>
          </a:p>
        </p:txBody>
      </p:sp>
    </p:spTree>
    <p:extLst>
      <p:ext uri="{BB962C8B-B14F-4D97-AF65-F5344CB8AC3E}">
        <p14:creationId xmlns:p14="http://schemas.microsoft.com/office/powerpoint/2010/main" val="3689538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1"/>
          </p:nvPr>
        </p:nvSpPr>
        <p:spPr/>
        <p:txBody>
          <a:bodyPr/>
          <a:lstStyle/>
          <a:p>
            <a:pPr>
              <a:defRPr/>
            </a:pPr>
            <a:fld id="{9A30392E-C591-40E8-BF7C-8E58C156C16A}" type="slidenum">
              <a:rPr lang="en-US" altLang="en-US" smtClean="0"/>
              <a:pPr>
                <a:defRPr/>
              </a:pPr>
              <a:t>‹#›</a:t>
            </a:fld>
            <a:endParaRPr lang="en-US" altLang="en-US"/>
          </a:p>
        </p:txBody>
      </p:sp>
    </p:spTree>
    <p:extLst>
      <p:ext uri="{BB962C8B-B14F-4D97-AF65-F5344CB8AC3E}">
        <p14:creationId xmlns:p14="http://schemas.microsoft.com/office/powerpoint/2010/main" val="1991799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7DB660-2743-46AF-AACC-5BE10B7E55A1}"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55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38" y="617621"/>
            <a:ext cx="11164414" cy="5133406"/>
          </a:xfrm>
          <a:prstGeom prst="rect">
            <a:avLst/>
          </a:prstGeom>
        </p:spPr>
      </p:pic>
      <p:pic>
        <p:nvPicPr>
          <p:cNvPr id="11" name="Picture 10"/>
          <p:cNvPicPr>
            <a:picLocks noChangeAspect="1"/>
          </p:cNvPicPr>
          <p:nvPr/>
        </p:nvPicPr>
        <p:blipFill>
          <a:blip r:embed="rId3"/>
          <a:stretch>
            <a:fillRect/>
          </a:stretch>
        </p:blipFill>
        <p:spPr>
          <a:xfrm>
            <a:off x="588434" y="158638"/>
            <a:ext cx="11243732" cy="5654698"/>
          </a:xfrm>
          <a:prstGeom prst="rect">
            <a:avLst/>
          </a:prstGeom>
        </p:spPr>
      </p:pic>
      <p:sp>
        <p:nvSpPr>
          <p:cNvPr id="2" name="Title 1"/>
          <p:cNvSpPr>
            <a:spLocks noGrp="1"/>
          </p:cNvSpPr>
          <p:nvPr>
            <p:ph type="title"/>
          </p:nvPr>
        </p:nvSpPr>
        <p:spPr>
          <a:xfrm>
            <a:off x="770466" y="365126"/>
            <a:ext cx="10811934" cy="710142"/>
          </a:xfrm>
        </p:spPr>
        <p:txBody>
          <a:bodyPr/>
          <a:lstStyle/>
          <a:p>
            <a:r>
              <a:rPr lang="en-US"/>
              <a:t>Click to edit Master title style</a:t>
            </a:r>
            <a:endParaRPr lang="en-US" dirty="0"/>
          </a:p>
        </p:txBody>
      </p:sp>
      <p:sp>
        <p:nvSpPr>
          <p:cNvPr id="3" name="Content Placeholder 2"/>
          <p:cNvSpPr>
            <a:spLocks noGrp="1"/>
          </p:cNvSpPr>
          <p:nvPr>
            <p:ph idx="1"/>
          </p:nvPr>
        </p:nvSpPr>
        <p:spPr>
          <a:xfrm>
            <a:off x="770466" y="1219200"/>
            <a:ext cx="10811933"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1EE9C-56AC-4756-BB82-CA70ACA25912}"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38" y="617621"/>
            <a:ext cx="11164414" cy="5133406"/>
          </a:xfrm>
          <a:prstGeom prst="rect">
            <a:avLst/>
          </a:prstGeom>
        </p:spPr>
      </p:pic>
      <p:pic>
        <p:nvPicPr>
          <p:cNvPr id="12" name="Picture 11"/>
          <p:cNvPicPr>
            <a:picLocks noChangeAspect="1"/>
          </p:cNvPicPr>
          <p:nvPr userDrawn="1"/>
        </p:nvPicPr>
        <p:blipFill>
          <a:blip r:embed="rId3"/>
          <a:stretch>
            <a:fillRect/>
          </a:stretch>
        </p:blipFill>
        <p:spPr>
          <a:xfrm>
            <a:off x="588434" y="158638"/>
            <a:ext cx="11243732" cy="5654698"/>
          </a:xfrm>
          <a:prstGeom prst="rect">
            <a:avLst/>
          </a:prstGeom>
          <a:solidFill>
            <a:schemeClr val="bg1"/>
          </a:solidFill>
        </p:spPr>
      </p:pic>
    </p:spTree>
    <p:extLst>
      <p:ext uri="{BB962C8B-B14F-4D97-AF65-F5344CB8AC3E}">
        <p14:creationId xmlns:p14="http://schemas.microsoft.com/office/powerpoint/2010/main" val="78577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914400" y="1676400"/>
            <a:ext cx="10363200" cy="1828800"/>
          </a:xfrm>
          <a:prstGeom prst="rect">
            <a:avLst/>
          </a:prstGeom>
        </p:spPr>
        <p:txBody>
          <a:bodyPr/>
          <a:lstStyle>
            <a:lvl1pPr>
              <a:defRPr/>
            </a:lvl1pPr>
          </a:lstStyle>
          <a:p>
            <a:r>
              <a:rPr lang="en-US"/>
              <a:t>Click to edit Master title style</a:t>
            </a:r>
          </a:p>
        </p:txBody>
      </p:sp>
      <p:sp>
        <p:nvSpPr>
          <p:cNvPr id="614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2452861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43F20-96EC-4638-9675-5D403BB688C7}"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00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DF0CD-B480-44B4-A573-A5E8C063CECB}"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41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E2B58-49B3-45AD-BDAC-BABC60E0BD67}" type="datetime1">
              <a:rPr lang="en-US" smtClean="0">
                <a:solidFill>
                  <a:prstClr val="black">
                    <a:tint val="75000"/>
                  </a:prstClr>
                </a:solidFill>
              </a:rPr>
              <a:pPr/>
              <a:t>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176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1D0AAA-BA13-4B7A-86F8-88F119D808B1}" type="datetime1">
              <a:rPr lang="en-US" smtClean="0">
                <a:solidFill>
                  <a:prstClr val="black">
                    <a:tint val="75000"/>
                  </a:prstClr>
                </a:solidFill>
              </a:rPr>
              <a:pPr/>
              <a:t>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158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48948-3078-4988-B1E0-FA7514A66CE2}" type="datetime1">
              <a:rPr lang="en-US" smtClean="0">
                <a:solidFill>
                  <a:prstClr val="black">
                    <a:tint val="75000"/>
                  </a:prstClr>
                </a:solidFill>
              </a:rPr>
              <a:pPr/>
              <a:t>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46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B9614-AB42-46DA-8B9A-79F647A6F6BC}"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854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DA1D1-B254-4AD4-B9C0-77ADC37DC75C}"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830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4DDFD-0181-4244-BEDF-7BD6FF45FE37}"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39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D3FE7-E15B-4DB6-8B85-ACA8C18AF7BE}"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569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90AB4-713C-4D69-BD63-D0017379B8C6}"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38" y="617621"/>
            <a:ext cx="11164414" cy="5133406"/>
          </a:xfrm>
          <a:prstGeom prst="rect">
            <a:avLst/>
          </a:prstGeom>
        </p:spPr>
      </p:pic>
      <p:pic>
        <p:nvPicPr>
          <p:cNvPr id="11" name="Picture 10"/>
          <p:cNvPicPr>
            <a:picLocks noChangeAspect="1"/>
          </p:cNvPicPr>
          <p:nvPr/>
        </p:nvPicPr>
        <p:blipFill>
          <a:blip r:embed="rId3"/>
          <a:stretch>
            <a:fillRect/>
          </a:stretch>
        </p:blipFill>
        <p:spPr>
          <a:xfrm>
            <a:off x="588434" y="158638"/>
            <a:ext cx="11243732" cy="5654698"/>
          </a:xfrm>
          <a:prstGeom prst="rect">
            <a:avLst/>
          </a:prstGeom>
          <a:solidFill>
            <a:schemeClr val="bg1"/>
          </a:solidFill>
        </p:spPr>
      </p:pic>
      <p:sp>
        <p:nvSpPr>
          <p:cNvPr id="2" name="Title 1"/>
          <p:cNvSpPr>
            <a:spLocks noGrp="1"/>
          </p:cNvSpPr>
          <p:nvPr>
            <p:ph type="title"/>
          </p:nvPr>
        </p:nvSpPr>
        <p:spPr>
          <a:xfrm>
            <a:off x="770466" y="365126"/>
            <a:ext cx="10811934" cy="710142"/>
          </a:xfrm>
        </p:spPr>
        <p:txBody>
          <a:bodyPr/>
          <a:lstStyle/>
          <a:p>
            <a:r>
              <a:rPr lang="en-US" dirty="0"/>
              <a:t>Click to edit Master title style</a:t>
            </a:r>
          </a:p>
        </p:txBody>
      </p:sp>
      <p:sp>
        <p:nvSpPr>
          <p:cNvPr id="3" name="Content Placeholder 2"/>
          <p:cNvSpPr>
            <a:spLocks noGrp="1"/>
          </p:cNvSpPr>
          <p:nvPr>
            <p:ph idx="1"/>
          </p:nvPr>
        </p:nvSpPr>
        <p:spPr>
          <a:xfrm>
            <a:off x="770466" y="1219200"/>
            <a:ext cx="10811933" cy="44195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51EE9C-56AC-4756-BB82-CA70ACA25912}"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2772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7DB660-2743-46AF-AACC-5BE10B7E55A1}"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43F20-96EC-4638-9675-5D403BB688C7}"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886137"/>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DF0CD-B480-44B4-A573-A5E8C063CECB}" type="datetime1">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7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E2B58-49B3-45AD-BDAC-BABC60E0BD67}" type="datetime1">
              <a:rPr lang="en-US" smtClean="0">
                <a:solidFill>
                  <a:prstClr val="black">
                    <a:tint val="75000"/>
                  </a:prstClr>
                </a:solidFill>
              </a:rPr>
              <a:pPr/>
              <a:t>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213928"/>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51D0AAA-BA13-4B7A-86F8-88F119D808B1}" type="datetime1">
              <a:rPr lang="en-US" smtClean="0">
                <a:solidFill>
                  <a:prstClr val="black">
                    <a:tint val="75000"/>
                  </a:prstClr>
                </a:solidFill>
              </a:rPr>
              <a:pPr/>
              <a:t>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298419"/>
      </p:ext>
    </p:extLst>
  </p:cSld>
  <p:clrMapOvr>
    <a:masterClrMapping/>
  </p:clrMapOvr>
  <p:hf sldNum="0"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8.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7" name="Rectangle 7"/>
          <p:cNvSpPr>
            <a:spLocks noChangeArrowheads="1"/>
          </p:cNvSpPr>
          <p:nvPr/>
        </p:nvSpPr>
        <p:spPr bwMode="auto">
          <a:xfrm>
            <a:off x="5382684" y="8837613"/>
            <a:ext cx="3962400" cy="457200"/>
          </a:xfrm>
          <a:prstGeom prst="rect">
            <a:avLst/>
          </a:prstGeom>
          <a:noFill/>
          <a:ln w="9525">
            <a:noFill/>
            <a:miter lim="800000"/>
            <a:headEnd/>
            <a:tailEnd/>
          </a:ln>
          <a:effectLst/>
        </p:spPr>
        <p:txBody>
          <a:bodyPr anchor="b"/>
          <a:lstStyle/>
          <a:p>
            <a:pPr algn="r">
              <a:spcBef>
                <a:spcPct val="0"/>
              </a:spcBef>
              <a:buClrTx/>
              <a:buSzTx/>
              <a:buFontTx/>
              <a:buNone/>
              <a:defRPr/>
            </a:pPr>
            <a:fld id="{CFADE92E-B8F0-42FF-A71E-C56683C6016A}" type="slidenum">
              <a:rPr lang="en-US" sz="1200" b="0">
                <a:latin typeface="Arial" charset="0"/>
              </a:rPr>
              <a:pPr algn="r">
                <a:spcBef>
                  <a:spcPct val="0"/>
                </a:spcBef>
                <a:buClrTx/>
                <a:buSzTx/>
                <a:buFontTx/>
                <a:buNone/>
                <a:defRPr/>
              </a:pPr>
              <a:t>‹#›</a:t>
            </a:fld>
            <a:endParaRPr lang="en-US" sz="1200" b="0" dirty="0">
              <a:latin typeface="Arial" charset="0"/>
            </a:endParaRPr>
          </a:p>
        </p:txBody>
      </p:sp>
      <p:sp>
        <p:nvSpPr>
          <p:cNvPr id="9" name="Rectangle 8"/>
          <p:cNvSpPr>
            <a:spLocks noChangeArrowheads="1"/>
          </p:cNvSpPr>
          <p:nvPr userDrawn="1"/>
        </p:nvSpPr>
        <p:spPr bwMode="auto">
          <a:xfrm>
            <a:off x="9956800" y="6477000"/>
            <a:ext cx="711200" cy="373040"/>
          </a:xfrm>
          <a:prstGeom prst="rect">
            <a:avLst/>
          </a:prstGeom>
          <a:noFill/>
          <a:ln w="9525">
            <a:noFill/>
            <a:miter lim="800000"/>
            <a:headEnd/>
            <a:tailEnd/>
          </a:ln>
          <a:effectLst/>
        </p:spPr>
        <p:txBody>
          <a:bodyPr anchor="b"/>
          <a:lstStyle/>
          <a:p>
            <a:pPr algn="r">
              <a:spcBef>
                <a:spcPct val="0"/>
              </a:spcBef>
              <a:buClrTx/>
              <a:buSzTx/>
              <a:buFontTx/>
              <a:buNone/>
              <a:defRPr/>
            </a:pPr>
            <a:fld id="{243AC61E-5B97-4057-88D7-F3EADDA331A2}" type="slidenum">
              <a:rPr lang="en-US" sz="1600">
                <a:latin typeface="Arial" charset="0"/>
              </a:rPr>
              <a:pPr algn="r">
                <a:spcBef>
                  <a:spcPct val="0"/>
                </a:spcBef>
                <a:buClrTx/>
                <a:buSzTx/>
                <a:buFontTx/>
                <a:buNone/>
                <a:defRPr/>
              </a:pPr>
              <a:t>‹#›</a:t>
            </a:fld>
            <a:endParaRPr lang="en-US" sz="1600" dirty="0">
              <a:latin typeface="Arial" charset="0"/>
            </a:endParaRPr>
          </a:p>
        </p:txBody>
      </p:sp>
      <p:pic>
        <p:nvPicPr>
          <p:cNvPr id="10" name="Picture 20" descr="r&amp;e"/>
          <p:cNvPicPr>
            <a:picLocks noChangeAspect="1" noChangeArrowheads="1"/>
          </p:cNvPicPr>
          <p:nvPr userDrawn="1"/>
        </p:nvPicPr>
        <p:blipFill>
          <a:blip r:embed="rId5" cstate="print"/>
          <a:srcRect/>
          <a:stretch>
            <a:fillRect/>
          </a:stretch>
        </p:blipFill>
        <p:spPr bwMode="auto">
          <a:xfrm>
            <a:off x="10769600" y="6553201"/>
            <a:ext cx="1016000" cy="261938"/>
          </a:xfrm>
          <a:prstGeom prst="rect">
            <a:avLst/>
          </a:prstGeom>
          <a:noFill/>
          <a:ln w="9525">
            <a:noFill/>
            <a:miter lim="800000"/>
            <a:headEnd/>
            <a:tailEnd/>
          </a:ln>
        </p:spPr>
      </p:pic>
      <p:sp>
        <p:nvSpPr>
          <p:cNvPr id="11" name="Rectangle 21"/>
          <p:cNvSpPr>
            <a:spLocks noChangeArrowheads="1"/>
          </p:cNvSpPr>
          <p:nvPr userDrawn="1"/>
        </p:nvSpPr>
        <p:spPr bwMode="auto">
          <a:xfrm>
            <a:off x="2032000" y="6581002"/>
            <a:ext cx="8331200" cy="276999"/>
          </a:xfrm>
          <a:prstGeom prst="rect">
            <a:avLst/>
          </a:prstGeom>
          <a:noFill/>
          <a:ln w="9525" algn="ctr">
            <a:noFill/>
            <a:miter lim="800000"/>
            <a:headEnd/>
            <a:tailEnd/>
          </a:ln>
          <a:effectLst/>
        </p:spPr>
        <p:txBody>
          <a:bodyPr wrap="square" anchor="ctr">
            <a:spAutoFit/>
          </a:bodyPr>
          <a:lstStyle/>
          <a:p>
            <a:pPr algn="l">
              <a:spcBef>
                <a:spcPct val="0"/>
              </a:spcBef>
              <a:buClrTx/>
              <a:buSzTx/>
              <a:buFontTx/>
              <a:buNone/>
              <a:defRPr/>
            </a:pPr>
            <a:r>
              <a:rPr lang="en-US" sz="1200" dirty="0">
                <a:solidFill>
                  <a:srgbClr val="660066"/>
                </a:solidFill>
                <a:latin typeface="Arial" charset="0"/>
              </a:rPr>
              <a:t>4B</a:t>
            </a:r>
            <a:r>
              <a:rPr lang="en-US" sz="1200" baseline="0" dirty="0">
                <a:solidFill>
                  <a:srgbClr val="660066"/>
                </a:solidFill>
                <a:latin typeface="Arial" charset="0"/>
              </a:rPr>
              <a:t> Ag Consultants &amp; </a:t>
            </a:r>
            <a:r>
              <a:rPr lang="en-US" sz="1200" dirty="0">
                <a:solidFill>
                  <a:srgbClr val="660066"/>
                </a:solidFill>
                <a:latin typeface="Arial" charset="0"/>
              </a:rPr>
              <a:t>Kansas State University, Copyright 2016, All Rights Reserved</a:t>
            </a:r>
          </a:p>
        </p:txBody>
      </p:sp>
      <p:sp>
        <p:nvSpPr>
          <p:cNvPr id="12" name="Rectangle 11"/>
          <p:cNvSpPr>
            <a:spLocks noGrp="1" noChangeArrowheads="1"/>
          </p:cNvSpPr>
          <p:nvPr userDrawn="1"/>
        </p:nvSpPr>
        <p:spPr bwMode="auto">
          <a:xfrm>
            <a:off x="609600" y="6586497"/>
            <a:ext cx="1448181"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1pPr>
            <a:lvl2pPr marL="4572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2pPr>
            <a:lvl3pPr marL="9144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3pPr>
            <a:lvl4pPr marL="13716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4pPr>
            <a:lvl5pPr marL="18288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pPr>
              <a:defRPr/>
            </a:pPr>
            <a:fld id="{AA733C0C-EECE-4D04-A5CE-03DAF40787F0}" type="datetime1">
              <a:rPr lang="en-US" sz="1200" smtClean="0">
                <a:solidFill>
                  <a:srgbClr val="660066"/>
                </a:solidFill>
                <a:latin typeface="Arial" pitchFamily="34" charset="0"/>
                <a:cs typeface="Arial" pitchFamily="34" charset="0"/>
              </a:rPr>
              <a:pPr>
                <a:defRPr/>
              </a:pPr>
              <a:t>1/18/2019</a:t>
            </a:fld>
            <a:endParaRPr lang="en-US" sz="1200" dirty="0">
              <a:solidFill>
                <a:srgbClr val="66006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11" r:id="rId1"/>
    <p:sldLayoutId id="2147483908" r:id="rId2"/>
    <p:sldLayoutId id="2147483912" r:id="rId3"/>
  </p:sldLayoutIdLst>
  <p:transition/>
  <p:hf sldNum="0"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000000"/>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6"/>
            <a:ext cx="10972800" cy="7101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219201"/>
            <a:ext cx="10972800" cy="37867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90AB4-713C-4D69-BD63-D0017379B8C6}"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2456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pic>
        <p:nvPicPr>
          <p:cNvPr id="15" name="Picture 14">
            <a:extLst>
              <a:ext uri="{FF2B5EF4-FFF2-40B4-BE49-F238E27FC236}">
                <a16:creationId xmlns:a16="http://schemas.microsoft.com/office/drawing/2014/main" id="{82967702-6F83-42EB-BC4E-12F84BE69FC7}"/>
              </a:ext>
            </a:extLst>
          </p:cNvPr>
          <p:cNvPicPr>
            <a:picLocks noChangeAspect="1"/>
          </p:cNvPicPr>
          <p:nvPr userDrawn="1"/>
        </p:nvPicPr>
        <p:blipFill>
          <a:blip r:embed="rId16"/>
          <a:stretch>
            <a:fillRect/>
          </a:stretch>
        </p:blipFill>
        <p:spPr>
          <a:xfrm>
            <a:off x="588434" y="158638"/>
            <a:ext cx="11243732" cy="5654698"/>
          </a:xfrm>
          <a:prstGeom prst="rect">
            <a:avLst/>
          </a:prstGeom>
        </p:spPr>
      </p:pic>
      <p:pic>
        <p:nvPicPr>
          <p:cNvPr id="16" name="Picture 15">
            <a:extLst>
              <a:ext uri="{FF2B5EF4-FFF2-40B4-BE49-F238E27FC236}">
                <a16:creationId xmlns:a16="http://schemas.microsoft.com/office/drawing/2014/main" id="{9A724D60-822A-43F7-881F-9BE4C690585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245600" y="5876209"/>
            <a:ext cx="1648484" cy="559135"/>
          </a:xfrm>
          <a:prstGeom prst="rect">
            <a:avLst/>
          </a:prstGeom>
        </p:spPr>
      </p:pic>
    </p:spTree>
    <p:extLst>
      <p:ext uri="{BB962C8B-B14F-4D97-AF65-F5344CB8AC3E}">
        <p14:creationId xmlns:p14="http://schemas.microsoft.com/office/powerpoint/2010/main" val="2489996822"/>
      </p:ext>
    </p:extLst>
  </p:cSld>
  <p:clrMap bg1="lt1" tx1="dk1" bg2="lt2" tx2="dk2" accent1="accent1" accent2="accent2" accent3="accent3" accent4="accent4" accent5="accent5" accent6="accent6" hlink="hlink" folHlink="folHlink"/>
  <p:sldLayoutIdLst>
    <p:sldLayoutId id="2147483915" r:id="rId1"/>
    <p:sldLayoutId id="2147483914"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hf sldNum="0" hdr="0"/>
  <p:txStyles>
    <p:title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defRPr/>
            </a:pPr>
            <a:fld id="{9A30392E-C591-40E8-BF7C-8E58C156C16A}" type="slidenum">
              <a:rPr lang="en-US" altLang="en-US" smtClean="0">
                <a:cs typeface="Arial" charset="0"/>
              </a:rPr>
              <a:pPr defTabSz="457200" fontAlgn="base">
                <a:spcBef>
                  <a:spcPct val="0"/>
                </a:spcBef>
                <a:spcAft>
                  <a:spcPct val="0"/>
                </a:spcAft>
                <a:defRPr/>
              </a:pPr>
              <a:t>‹#›</a:t>
            </a:fld>
            <a:endParaRPr lang="en-US" altLang="en-US">
              <a:cs typeface="Arial" charset="0"/>
            </a:endParaRPr>
          </a:p>
        </p:txBody>
      </p:sp>
      <p:pic>
        <p:nvPicPr>
          <p:cNvPr id="1028"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5967" y="6343651"/>
            <a:ext cx="117686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93327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xStyles>
    <p:titleStyle>
      <a:lvl1pPr algn="r" defTabSz="457200" rtl="0" eaLnBrk="1" fontAlgn="base" hangingPunct="1">
        <a:spcBef>
          <a:spcPct val="0"/>
        </a:spcBef>
        <a:spcAft>
          <a:spcPct val="0"/>
        </a:spcAft>
        <a:defRPr sz="4000" kern="1200">
          <a:solidFill>
            <a:schemeClr val="bg1"/>
          </a:solidFill>
          <a:latin typeface="Calibri" pitchFamily="34" charset="0"/>
          <a:ea typeface="Calibri" pitchFamily="34" charset="0"/>
          <a:cs typeface="Calibri" pitchFamily="34" charset="0"/>
        </a:defRPr>
      </a:lvl1pPr>
      <a:lvl2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2pPr>
      <a:lvl3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3pPr>
      <a:lvl4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4pPr>
      <a:lvl5pPr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5pPr>
      <a:lvl6pPr marL="4572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6pPr>
      <a:lvl7pPr marL="9144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7pPr>
      <a:lvl8pPr marL="13716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8pPr>
      <a:lvl9pPr marL="1828800" algn="r" defTabSz="457200" rtl="0" eaLnBrk="1" fontAlgn="base" hangingPunct="1">
        <a:spcBef>
          <a:spcPct val="0"/>
        </a:spcBef>
        <a:spcAft>
          <a:spcPct val="0"/>
        </a:spcAft>
        <a:defRPr sz="4000">
          <a:solidFill>
            <a:schemeClr val="bg1"/>
          </a:solidFill>
          <a:latin typeface="Calibri" pitchFamily="34" charset="0"/>
          <a:ea typeface="Calibri" pitchFamily="34" charset="0"/>
          <a:cs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libri" pitchFamily="34" charset="0"/>
          <a:ea typeface="Calibri" pitchFamily="34"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libri" pitchFamily="34" charset="0"/>
          <a:ea typeface="Calibri" pitchFamily="34" charset="0"/>
          <a:cs typeface="Calibri"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libri" pitchFamily="34" charset="0"/>
          <a:ea typeface="Calibri" pitchFamily="34" charset="0"/>
          <a:cs typeface="Calibri"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libri" pitchFamily="34" charset="0"/>
          <a:ea typeface="Calibri" pitchFamily="34" charset="0"/>
          <a:cs typeface="Calibri"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libri" pitchFamily="34" charset="0"/>
          <a:ea typeface="Calibri" pitchFamily="34"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6"/>
            <a:ext cx="10972800" cy="7101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378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90AB4-713C-4D69-BD63-D0017379B8C6}"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2456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spTree>
    <p:extLst>
      <p:ext uri="{BB962C8B-B14F-4D97-AF65-F5344CB8AC3E}">
        <p14:creationId xmlns:p14="http://schemas.microsoft.com/office/powerpoint/2010/main" val="324882037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hdr="0" ftr="0" dt="0"/>
  <p:txStyles>
    <p:title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s://www.northwest.k-state.edu/agronomy/industrial_hemp_resources.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78FD0-84BC-4FEE-9F06-1D8DFD6EF106}"/>
              </a:ext>
            </a:extLst>
          </p:cNvPr>
          <p:cNvSpPr>
            <a:spLocks noGrp="1"/>
          </p:cNvSpPr>
          <p:nvPr>
            <p:ph type="dt" sz="half" idx="10"/>
          </p:nvPr>
        </p:nvSpPr>
        <p:spPr/>
        <p:txBody>
          <a:bodyPr/>
          <a:lstStyle/>
          <a:p>
            <a:fld id="{3F948948-3078-4988-B1E0-FA7514A66CE2}" type="datetime1">
              <a:rPr lang="en-US" smtClean="0">
                <a:solidFill>
                  <a:prstClr val="black">
                    <a:tint val="75000"/>
                  </a:prstClr>
                </a:solidFill>
              </a:rPr>
              <a:pPr/>
              <a:t>1/18/2019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C32E6C9-7170-4C9F-8D69-9EFB4A1BE8B1}"/>
              </a:ext>
            </a:extLst>
          </p:cNvPr>
          <p:cNvSpPr>
            <a:spLocks noGrp="1"/>
          </p:cNvSpPr>
          <p:nvPr>
            <p:ph type="ftr" sz="quarter" idx="11"/>
          </p:nvPr>
        </p:nvSpPr>
        <p:spPr/>
        <p:txBody>
          <a:bodyPr/>
          <a:lstStyle/>
          <a:p>
            <a:endParaRPr lang="en-US">
              <a:solidFill>
                <a:prstClr val="black">
                  <a:tint val="75000"/>
                </a:prstClr>
              </a:solidFill>
            </a:endParaRPr>
          </a:p>
        </p:txBody>
      </p:sp>
      <p:sp>
        <p:nvSpPr>
          <p:cNvPr id="4" name="TextBox 3">
            <a:extLst>
              <a:ext uri="{FF2B5EF4-FFF2-40B4-BE49-F238E27FC236}">
                <a16:creationId xmlns:a16="http://schemas.microsoft.com/office/drawing/2014/main" id="{85E638E7-EB44-4154-B980-7C21971185EB}"/>
              </a:ext>
            </a:extLst>
          </p:cNvPr>
          <p:cNvSpPr txBox="1"/>
          <p:nvPr/>
        </p:nvSpPr>
        <p:spPr>
          <a:xfrm>
            <a:off x="838200" y="228600"/>
            <a:ext cx="10287000" cy="5324535"/>
          </a:xfrm>
          <a:prstGeom prst="rect">
            <a:avLst/>
          </a:prstGeom>
          <a:noFill/>
        </p:spPr>
        <p:txBody>
          <a:bodyPr wrap="square" rtlCol="0">
            <a:spAutoFit/>
          </a:bodyPr>
          <a:lstStyle/>
          <a:p>
            <a:pPr algn="l"/>
            <a:r>
              <a:rPr lang="en-US" dirty="0"/>
              <a:t>Things you need to know:</a:t>
            </a:r>
          </a:p>
          <a:p>
            <a:pPr algn="l"/>
            <a:endParaRPr lang="en-US" dirty="0"/>
          </a:p>
          <a:p>
            <a:pPr marL="342900" indent="-342900" algn="l">
              <a:buClrTx/>
              <a:buSzPct val="100000"/>
              <a:buFont typeface="Arial" panose="020B0604020202020204" pitchFamily="34" charset="0"/>
              <a:buChar char="•"/>
            </a:pPr>
            <a:r>
              <a:rPr lang="en-US" dirty="0"/>
              <a:t>There will be a face-to face training for KSRE Agents on all of this closer to when producers are signing up for these programs (March?)</a:t>
            </a:r>
          </a:p>
          <a:p>
            <a:pPr algn="l">
              <a:buClrTx/>
              <a:buSzPct val="100000"/>
            </a:pPr>
            <a:endParaRPr lang="en-US" dirty="0"/>
          </a:p>
          <a:p>
            <a:pPr marL="342900" indent="-342900" algn="l">
              <a:buClrTx/>
              <a:buSzPct val="100000"/>
              <a:buFont typeface="Arial" panose="020B0604020202020204" pitchFamily="34" charset="0"/>
              <a:buChar char="•"/>
            </a:pPr>
            <a:r>
              <a:rPr lang="en-US" dirty="0"/>
              <a:t>You will likely be asked to do a county presentation along with your FSA office</a:t>
            </a:r>
          </a:p>
          <a:p>
            <a:pPr algn="l">
              <a:buClrTx/>
              <a:buSzPct val="100000"/>
            </a:pPr>
            <a:endParaRPr lang="en-US" dirty="0"/>
          </a:p>
          <a:p>
            <a:pPr marL="342900" indent="-342900" algn="l">
              <a:buClrTx/>
              <a:buSzPct val="100000"/>
              <a:buFont typeface="Arial" panose="020B0604020202020204" pitchFamily="34" charset="0"/>
              <a:buChar char="•"/>
            </a:pPr>
            <a:r>
              <a:rPr lang="en-US" dirty="0"/>
              <a:t> The Ag. Econ. department will be doing 10 in-depth regional meetings in Kansas closer to the sign-up period</a:t>
            </a:r>
          </a:p>
          <a:p>
            <a:pPr marL="800100" lvl="1" indent="-342900" algn="l">
              <a:buClrTx/>
              <a:buSzPct val="100000"/>
              <a:buFont typeface="Arial" panose="020B0604020202020204" pitchFamily="34" charset="0"/>
              <a:buChar char="•"/>
            </a:pPr>
            <a:r>
              <a:rPr lang="en-US" dirty="0"/>
              <a:t>Dates and locations will be determined when we know more from FSA</a:t>
            </a:r>
          </a:p>
          <a:p>
            <a:pPr lvl="1" algn="l">
              <a:buClrTx/>
              <a:buSzPct val="100000"/>
            </a:pPr>
            <a:endParaRPr lang="en-US" dirty="0"/>
          </a:p>
          <a:p>
            <a:pPr lvl="1" algn="l">
              <a:buClrTx/>
              <a:buSzPct val="100000"/>
            </a:pPr>
            <a:endParaRPr lang="en-US" dirty="0"/>
          </a:p>
          <a:p>
            <a:pPr lvl="1" algn="l">
              <a:buClrTx/>
              <a:buSzPct val="100000"/>
            </a:pPr>
            <a:r>
              <a:rPr lang="en-US" dirty="0"/>
              <a:t>**This PowerPoint will be made available to you after this webinar that you can use for initial meeting requests in your county/district</a:t>
            </a:r>
          </a:p>
        </p:txBody>
      </p:sp>
    </p:spTree>
    <p:extLst>
      <p:ext uri="{BB962C8B-B14F-4D97-AF65-F5344CB8AC3E}">
        <p14:creationId xmlns:p14="http://schemas.microsoft.com/office/powerpoint/2010/main" val="191110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latin typeface="+mj-lt"/>
              </a:rPr>
              <a:t>Effective</a:t>
            </a:r>
            <a:r>
              <a:rPr lang="en-US" dirty="0">
                <a:solidFill>
                  <a:srgbClr val="660066"/>
                </a:solidFill>
                <a:effectLst/>
                <a:latin typeface="+mj-lt"/>
              </a:rPr>
              <a:t> Reference Price</a:t>
            </a:r>
          </a:p>
        </p:txBody>
      </p:sp>
      <p:sp>
        <p:nvSpPr>
          <p:cNvPr id="3" name="Content Placeholder 2">
            <a:extLst>
              <a:ext uri="{FF2B5EF4-FFF2-40B4-BE49-F238E27FC236}">
                <a16:creationId xmlns:a16="http://schemas.microsoft.com/office/drawing/2014/main" id="{610A8A91-056B-4B81-B3F3-660642DB9896}"/>
              </a:ext>
            </a:extLst>
          </p:cNvPr>
          <p:cNvSpPr>
            <a:spLocks noGrp="1"/>
          </p:cNvSpPr>
          <p:nvPr>
            <p:ph idx="1"/>
          </p:nvPr>
        </p:nvSpPr>
        <p:spPr/>
        <p:txBody>
          <a:bodyPr>
            <a:normAutofit/>
          </a:bodyPr>
          <a:lstStyle/>
          <a:p>
            <a:pPr>
              <a:spcBef>
                <a:spcPts val="1200"/>
              </a:spcBef>
              <a:buFont typeface="+mj-lt"/>
              <a:buAutoNum type="arabicPeriod"/>
              <a:defRPr/>
            </a:pPr>
            <a:r>
              <a:rPr lang="en-US" sz="2400" kern="0" dirty="0"/>
              <a:t>Starts with the Olympic average of the five most recent Marketing Year Average prices (MYA’s) times 85%.</a:t>
            </a:r>
          </a:p>
          <a:p>
            <a:pPr>
              <a:spcBef>
                <a:spcPts val="1200"/>
              </a:spcBef>
              <a:buFont typeface="+mj-lt"/>
              <a:buAutoNum type="arabicPeriod"/>
              <a:defRPr/>
            </a:pPr>
            <a:r>
              <a:rPr lang="en-US" sz="2400" kern="0" dirty="0"/>
              <a:t>If this is greater than the statute reference price, then the calculated effective reference price is used for calculating payments, otherwise use the statutory price.</a:t>
            </a:r>
          </a:p>
          <a:p>
            <a:pPr>
              <a:spcBef>
                <a:spcPts val="1200"/>
              </a:spcBef>
              <a:buFont typeface="+mj-lt"/>
              <a:buAutoNum type="arabicPeriod"/>
              <a:defRPr/>
            </a:pPr>
            <a:r>
              <a:rPr lang="en-US" sz="2400" kern="0" dirty="0"/>
              <a:t>The effective reference price is capped at 115% of the statute reference price.</a:t>
            </a:r>
          </a:p>
          <a:p>
            <a:pPr>
              <a:spcBef>
                <a:spcPts val="1200"/>
              </a:spcBef>
              <a:buFont typeface="+mj-lt"/>
              <a:buAutoNum type="arabicPeriod"/>
              <a:defRPr/>
            </a:pPr>
            <a:r>
              <a:rPr lang="en-US" sz="2400" kern="0" dirty="0"/>
              <a:t>Will possibly have no effect on Kansas commodity payments in PLC because over the last 5 years MYA prices have been “low”.</a:t>
            </a:r>
            <a:endParaRPr lang="en-US" sz="2000" kern="0" dirty="0"/>
          </a:p>
          <a:p>
            <a:pPr marL="0" indent="0">
              <a:buNone/>
            </a:pPr>
            <a:r>
              <a:rPr lang="en-US" sz="2000" dirty="0"/>
              <a:t>	</a:t>
            </a:r>
          </a:p>
          <a:p>
            <a:pPr marL="0" indent="0">
              <a:buNone/>
            </a:pPr>
            <a:r>
              <a:rPr lang="en-US" sz="2000" dirty="0"/>
              <a:t>Soybean example:</a:t>
            </a:r>
          </a:p>
        </p:txBody>
      </p:sp>
      <p:graphicFrame>
        <p:nvGraphicFramePr>
          <p:cNvPr id="2" name="Table 1">
            <a:extLst>
              <a:ext uri="{FF2B5EF4-FFF2-40B4-BE49-F238E27FC236}">
                <a16:creationId xmlns:a16="http://schemas.microsoft.com/office/drawing/2014/main" id="{C44530A3-9CA0-481B-800A-E361F4A760F1}"/>
              </a:ext>
            </a:extLst>
          </p:cNvPr>
          <p:cNvGraphicFramePr>
            <a:graphicFrameLocks noGrp="1"/>
          </p:cNvGraphicFramePr>
          <p:nvPr>
            <p:extLst>
              <p:ext uri="{D42A27DB-BD31-4B8C-83A1-F6EECF244321}">
                <p14:modId xmlns:p14="http://schemas.microsoft.com/office/powerpoint/2010/main" val="2719153751"/>
              </p:ext>
            </p:extLst>
          </p:nvPr>
        </p:nvGraphicFramePr>
        <p:xfrm>
          <a:off x="2895600" y="4799001"/>
          <a:ext cx="8128002" cy="807085"/>
        </p:xfrm>
        <a:graphic>
          <a:graphicData uri="http://schemas.openxmlformats.org/drawingml/2006/table">
            <a:tbl>
              <a:tblPr firstRow="1" bandRow="1">
                <a:tableStyleId>{F5AB1C69-6EDB-4FF4-983F-18BD219EF322}</a:tableStyleId>
              </a:tblPr>
              <a:tblGrid>
                <a:gridCol w="1354667">
                  <a:extLst>
                    <a:ext uri="{9D8B030D-6E8A-4147-A177-3AD203B41FA5}">
                      <a16:colId xmlns:a16="http://schemas.microsoft.com/office/drawing/2014/main" val="672442036"/>
                    </a:ext>
                  </a:extLst>
                </a:gridCol>
                <a:gridCol w="1354667">
                  <a:extLst>
                    <a:ext uri="{9D8B030D-6E8A-4147-A177-3AD203B41FA5}">
                      <a16:colId xmlns:a16="http://schemas.microsoft.com/office/drawing/2014/main" val="130664431"/>
                    </a:ext>
                  </a:extLst>
                </a:gridCol>
                <a:gridCol w="1354667">
                  <a:extLst>
                    <a:ext uri="{9D8B030D-6E8A-4147-A177-3AD203B41FA5}">
                      <a16:colId xmlns:a16="http://schemas.microsoft.com/office/drawing/2014/main" val="3717724213"/>
                    </a:ext>
                  </a:extLst>
                </a:gridCol>
                <a:gridCol w="1354667">
                  <a:extLst>
                    <a:ext uri="{9D8B030D-6E8A-4147-A177-3AD203B41FA5}">
                      <a16:colId xmlns:a16="http://schemas.microsoft.com/office/drawing/2014/main" val="1222627047"/>
                    </a:ext>
                  </a:extLst>
                </a:gridCol>
                <a:gridCol w="1354667">
                  <a:extLst>
                    <a:ext uri="{9D8B030D-6E8A-4147-A177-3AD203B41FA5}">
                      <a16:colId xmlns:a16="http://schemas.microsoft.com/office/drawing/2014/main" val="1013631789"/>
                    </a:ext>
                  </a:extLst>
                </a:gridCol>
                <a:gridCol w="1354667">
                  <a:extLst>
                    <a:ext uri="{9D8B030D-6E8A-4147-A177-3AD203B41FA5}">
                      <a16:colId xmlns:a16="http://schemas.microsoft.com/office/drawing/2014/main" val="3115975025"/>
                    </a:ext>
                  </a:extLst>
                </a:gridCol>
              </a:tblGrid>
              <a:tr h="370840">
                <a:tc>
                  <a:txBody>
                    <a:bodyPr/>
                    <a:lstStyle/>
                    <a:p>
                      <a:pPr algn="ctr" fontAlgn="b"/>
                      <a:r>
                        <a:rPr lang="en-US" sz="1400" u="none" strike="noStrike" dirty="0">
                          <a:effectLst/>
                        </a:rPr>
                        <a:t>2014/15 MYA</a:t>
                      </a:r>
                    </a:p>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2015/16 MYA</a:t>
                      </a:r>
                    </a:p>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2016/17 MYA</a:t>
                      </a:r>
                    </a:p>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2017/18 MYA</a:t>
                      </a:r>
                    </a:p>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2018/19 MYA (projected)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Average * 85%</a:t>
                      </a:r>
                    </a:p>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266205"/>
                  </a:ext>
                </a:extLst>
              </a:tr>
              <a:tr h="370840">
                <a:tc>
                  <a:txBody>
                    <a:bodyPr/>
                    <a:lstStyle/>
                    <a:p>
                      <a:pPr algn="ctr" fontAlgn="b"/>
                      <a:r>
                        <a:rPr lang="en-US" sz="1400" u="none" strike="noStrike" dirty="0">
                          <a:effectLst/>
                        </a:rPr>
                        <a:t>$10.10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$8.95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$9.47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$9.33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$8.60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$7.86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9120357"/>
                  </a:ext>
                </a:extLst>
              </a:tr>
            </a:tbl>
          </a:graphicData>
        </a:graphic>
      </p:graphicFrame>
    </p:spTree>
    <p:extLst>
      <p:ext uri="{BB962C8B-B14F-4D97-AF65-F5344CB8AC3E}">
        <p14:creationId xmlns:p14="http://schemas.microsoft.com/office/powerpoint/2010/main" val="16692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rPr>
              <a:t>What Changed in PLC?</a:t>
            </a:r>
            <a:endParaRPr lang="en-US" dirty="0">
              <a:solidFill>
                <a:srgbClr val="660066"/>
              </a:solidFill>
              <a:effectLst/>
              <a:latin typeface="Comic Sans MS" panose="030F0702030302020204" pitchFamily="66" charset="0"/>
            </a:endParaRPr>
          </a:p>
        </p:txBody>
      </p:sp>
      <p:sp>
        <p:nvSpPr>
          <p:cNvPr id="2" name="Content Placeholder 1">
            <a:extLst>
              <a:ext uri="{FF2B5EF4-FFF2-40B4-BE49-F238E27FC236}">
                <a16:creationId xmlns:a16="http://schemas.microsoft.com/office/drawing/2014/main" id="{1F840478-3F67-4892-BC7E-E95316F2E38A}"/>
              </a:ext>
            </a:extLst>
          </p:cNvPr>
          <p:cNvSpPr>
            <a:spLocks noGrp="1"/>
          </p:cNvSpPr>
          <p:nvPr>
            <p:ph idx="1"/>
          </p:nvPr>
        </p:nvSpPr>
        <p:spPr/>
        <p:txBody>
          <a:bodyPr>
            <a:normAutofit fontScale="25000" lnSpcReduction="20000"/>
          </a:bodyPr>
          <a:lstStyle/>
          <a:p>
            <a:pPr marL="0" indent="0">
              <a:lnSpc>
                <a:spcPct val="120000"/>
              </a:lnSpc>
              <a:buNone/>
              <a:defRPr/>
            </a:pPr>
            <a:r>
              <a:rPr lang="en-US" sz="4000" kern="0" dirty="0"/>
              <a:t>2</a:t>
            </a:r>
            <a:r>
              <a:rPr lang="en-US" sz="5000" kern="0" dirty="0"/>
              <a:t>.) </a:t>
            </a:r>
            <a:r>
              <a:rPr lang="en-US" sz="9600" kern="0" dirty="0"/>
              <a:t>Payment Yield Update will again be offered by 2020</a:t>
            </a:r>
          </a:p>
          <a:p>
            <a:pPr marL="0" indent="0">
              <a:lnSpc>
                <a:spcPct val="120000"/>
              </a:lnSpc>
              <a:buNone/>
              <a:defRPr/>
            </a:pPr>
            <a:endParaRPr lang="en-US" sz="4000" kern="0" dirty="0"/>
          </a:p>
          <a:p>
            <a:pPr marL="342900" indent="-342900">
              <a:lnSpc>
                <a:spcPct val="120000"/>
              </a:lnSpc>
              <a:spcBef>
                <a:spcPts val="1200"/>
              </a:spcBef>
              <a:buFont typeface="Wingdings" panose="05000000000000000000" pitchFamily="2" charset="2"/>
              <a:buChar char="§"/>
              <a:defRPr/>
            </a:pPr>
            <a:r>
              <a:rPr lang="en-US" sz="7200" kern="0" dirty="0"/>
              <a:t>The 2020 update is intended to benefit farmers who sustained multiple years of losses during the 2008‐2012 crop years used to calculate the 2014 updated program yield.</a:t>
            </a:r>
          </a:p>
          <a:p>
            <a:pPr marL="342900" indent="-342900">
              <a:lnSpc>
                <a:spcPct val="120000"/>
              </a:lnSpc>
              <a:spcBef>
                <a:spcPts val="1200"/>
              </a:spcBef>
              <a:buFont typeface="Wingdings" panose="05000000000000000000" pitchFamily="2" charset="2"/>
              <a:buChar char="§"/>
              <a:defRPr/>
            </a:pPr>
            <a:r>
              <a:rPr lang="en-US" sz="7200" kern="0" dirty="0"/>
              <a:t>Will use the farm’s yields from 2013-2017, excluding any years that the crop was not planted</a:t>
            </a:r>
          </a:p>
          <a:p>
            <a:pPr marL="342900" indent="-342900">
              <a:lnSpc>
                <a:spcPct val="120000"/>
              </a:lnSpc>
              <a:spcBef>
                <a:spcPts val="1200"/>
              </a:spcBef>
              <a:buFont typeface="Wingdings" panose="05000000000000000000" pitchFamily="2" charset="2"/>
              <a:buChar char="§"/>
              <a:defRPr/>
            </a:pPr>
            <a:r>
              <a:rPr lang="en-US" sz="7200" kern="0" dirty="0"/>
              <a:t>Low yield years will be replaced by 75% of the county average yield from 2013-2017</a:t>
            </a:r>
          </a:p>
          <a:p>
            <a:pPr marL="342900" indent="-342900">
              <a:lnSpc>
                <a:spcPct val="120000"/>
              </a:lnSpc>
              <a:spcBef>
                <a:spcPts val="1200"/>
              </a:spcBef>
              <a:buFont typeface="Wingdings" panose="05000000000000000000" pitchFamily="2" charset="2"/>
              <a:buChar char="§"/>
              <a:defRPr/>
            </a:pPr>
            <a:r>
              <a:rPr lang="en-US" sz="7200" kern="0" dirty="0"/>
              <a:t>The average farm yield over these years (after low yield replacement) will be multiplied by 90% and then by a “detrending” factor</a:t>
            </a:r>
          </a:p>
          <a:p>
            <a:pPr marL="0" indent="0">
              <a:lnSpc>
                <a:spcPct val="120000"/>
              </a:lnSpc>
              <a:spcBef>
                <a:spcPts val="0"/>
              </a:spcBef>
              <a:buNone/>
              <a:defRPr/>
            </a:pPr>
            <a:endParaRPr lang="en-US" sz="7200" kern="0" dirty="0"/>
          </a:p>
          <a:p>
            <a:pPr marL="0" indent="0">
              <a:lnSpc>
                <a:spcPct val="120000"/>
              </a:lnSpc>
              <a:spcBef>
                <a:spcPts val="0"/>
              </a:spcBef>
              <a:buNone/>
              <a:defRPr/>
            </a:pPr>
            <a:endParaRPr lang="en-US" sz="7200" kern="0" dirty="0"/>
          </a:p>
          <a:p>
            <a:pPr marL="0" indent="0">
              <a:lnSpc>
                <a:spcPct val="120000"/>
              </a:lnSpc>
              <a:spcBef>
                <a:spcPts val="0"/>
              </a:spcBef>
              <a:buNone/>
              <a:defRPr/>
            </a:pPr>
            <a:r>
              <a:rPr lang="en-US" sz="7200" kern="0" dirty="0"/>
              <a:t>**Don’t get caught up in the formula.  FSA will run this for you.  If the update is higher than your current, update, even if in PLC</a:t>
            </a:r>
            <a:endParaRPr lang="en-US" sz="4000" dirty="0"/>
          </a:p>
        </p:txBody>
      </p:sp>
    </p:spTree>
    <p:extLst>
      <p:ext uri="{BB962C8B-B14F-4D97-AF65-F5344CB8AC3E}">
        <p14:creationId xmlns:p14="http://schemas.microsoft.com/office/powerpoint/2010/main" val="13861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24005" y="685800"/>
            <a:ext cx="7772400" cy="1005018"/>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buClrTx/>
              <a:buSzTx/>
              <a:buFontTx/>
            </a:pPr>
            <a:r>
              <a:rPr lang="en-US" sz="2400" b="0" kern="0" dirty="0">
                <a:solidFill>
                  <a:srgbClr val="660066"/>
                </a:solidFill>
                <a:effectLst/>
                <a:latin typeface="Comic Sans MS" panose="030F0702030302020204" pitchFamily="66" charset="0"/>
              </a:rPr>
              <a:t>“Detrending” Factors or Yield Update Factors</a:t>
            </a:r>
          </a:p>
        </p:txBody>
      </p:sp>
      <p:sp>
        <p:nvSpPr>
          <p:cNvPr id="9" name="Subtitle 2"/>
          <p:cNvSpPr txBox="1">
            <a:spLocks/>
          </p:cNvSpPr>
          <p:nvPr/>
        </p:nvSpPr>
        <p:spPr>
          <a:xfrm>
            <a:off x="2438400" y="3415875"/>
            <a:ext cx="8519465" cy="927526"/>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rgbClr val="000000"/>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marL="0" indent="0">
              <a:buNone/>
            </a:pPr>
            <a:r>
              <a:rPr lang="en-US" sz="1400" kern="0" dirty="0">
                <a:solidFill>
                  <a:srgbClr val="660066"/>
                </a:solidFill>
                <a:latin typeface="Calibri" panose="020F0502020204030204" pitchFamily="34" charset="0"/>
                <a:cs typeface="Calibri" panose="020F0502020204030204" pitchFamily="34" charset="0"/>
              </a:rPr>
              <a:t>*</a:t>
            </a:r>
            <a:r>
              <a:rPr lang="en-US" sz="1800" kern="0" dirty="0">
                <a:solidFill>
                  <a:srgbClr val="660066"/>
                </a:solidFill>
                <a:latin typeface="Calibri" panose="020F0502020204030204" pitchFamily="34" charset="0"/>
                <a:cs typeface="Calibri" panose="020F0502020204030204" pitchFamily="34" charset="0"/>
              </a:rPr>
              <a:t>The yield update factor is the ratio of the national average yield for the commodity from 2008‐2012 and 2013‐2017 (limited to not less than 90 percent or more than 100 percent).</a:t>
            </a:r>
          </a:p>
          <a:p>
            <a:pPr marL="0" indent="0">
              <a:buNone/>
            </a:pPr>
            <a:endParaRPr lang="en-US" sz="1800" kern="0" dirty="0">
              <a:solidFill>
                <a:srgbClr val="660066"/>
              </a:solidFill>
              <a:latin typeface="Calibri" panose="020F0502020204030204" pitchFamily="34" charset="0"/>
              <a:cs typeface="Calibri" panose="020F0502020204030204" pitchFamily="34" charset="0"/>
            </a:endParaRPr>
          </a:p>
          <a:p>
            <a:pPr marL="0" indent="0">
              <a:buNone/>
            </a:pPr>
            <a:endParaRPr lang="en-US" sz="1400" kern="0" dirty="0">
              <a:solidFill>
                <a:srgbClr val="660066"/>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CDE42EFD-7811-49C4-ADDF-2BA0D33C4FAD}"/>
              </a:ext>
            </a:extLst>
          </p:cNvPr>
          <p:cNvGraphicFramePr>
            <a:graphicFrameLocks noGrp="1"/>
          </p:cNvGraphicFramePr>
          <p:nvPr>
            <p:extLst>
              <p:ext uri="{D42A27DB-BD31-4B8C-83A1-F6EECF244321}">
                <p14:modId xmlns:p14="http://schemas.microsoft.com/office/powerpoint/2010/main" val="4150460505"/>
              </p:ext>
            </p:extLst>
          </p:nvPr>
        </p:nvGraphicFramePr>
        <p:xfrm>
          <a:off x="3810000" y="1364954"/>
          <a:ext cx="4572000" cy="1854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55956298"/>
                    </a:ext>
                  </a:extLst>
                </a:gridCol>
                <a:gridCol w="2286000">
                  <a:extLst>
                    <a:ext uri="{9D8B030D-6E8A-4147-A177-3AD203B41FA5}">
                      <a16:colId xmlns:a16="http://schemas.microsoft.com/office/drawing/2014/main" val="1162868573"/>
                    </a:ext>
                  </a:extLst>
                </a:gridCol>
              </a:tblGrid>
              <a:tr h="370840">
                <a:tc>
                  <a:txBody>
                    <a:bodyPr/>
                    <a:lstStyle/>
                    <a:p>
                      <a:r>
                        <a:rPr lang="en-US" dirty="0"/>
                        <a:t>Commodity</a:t>
                      </a:r>
                    </a:p>
                  </a:txBody>
                  <a:tcPr/>
                </a:tc>
                <a:tc>
                  <a:txBody>
                    <a:bodyPr/>
                    <a:lstStyle/>
                    <a:p>
                      <a:r>
                        <a:rPr lang="en-US" dirty="0"/>
                        <a:t>Factor*</a:t>
                      </a:r>
                    </a:p>
                  </a:txBody>
                  <a:tcPr/>
                </a:tc>
                <a:extLst>
                  <a:ext uri="{0D108BD9-81ED-4DB2-BD59-A6C34878D82A}">
                    <a16:rowId xmlns:a16="http://schemas.microsoft.com/office/drawing/2014/main" val="2104553269"/>
                  </a:ext>
                </a:extLst>
              </a:tr>
              <a:tr h="370840">
                <a:tc>
                  <a:txBody>
                    <a:bodyPr/>
                    <a:lstStyle/>
                    <a:p>
                      <a:r>
                        <a:rPr lang="en-US" dirty="0"/>
                        <a:t>Wheat</a:t>
                      </a:r>
                    </a:p>
                  </a:txBody>
                  <a:tcPr/>
                </a:tc>
                <a:tc>
                  <a:txBody>
                    <a:bodyPr/>
                    <a:lstStyle/>
                    <a:p>
                      <a:r>
                        <a:rPr lang="en-US" dirty="0"/>
                        <a:t>0.9767</a:t>
                      </a:r>
                    </a:p>
                  </a:txBody>
                  <a:tcPr/>
                </a:tc>
                <a:extLst>
                  <a:ext uri="{0D108BD9-81ED-4DB2-BD59-A6C34878D82A}">
                    <a16:rowId xmlns:a16="http://schemas.microsoft.com/office/drawing/2014/main" val="890956859"/>
                  </a:ext>
                </a:extLst>
              </a:tr>
              <a:tr h="370840">
                <a:tc>
                  <a:txBody>
                    <a:bodyPr/>
                    <a:lstStyle/>
                    <a:p>
                      <a:r>
                        <a:rPr lang="en-US" dirty="0"/>
                        <a:t>Corn</a:t>
                      </a:r>
                    </a:p>
                  </a:txBody>
                  <a:tcPr/>
                </a:tc>
                <a:tc>
                  <a:txBody>
                    <a:bodyPr/>
                    <a:lstStyle/>
                    <a:p>
                      <a:r>
                        <a:rPr lang="en-US" dirty="0"/>
                        <a:t>0.9000</a:t>
                      </a:r>
                    </a:p>
                  </a:txBody>
                  <a:tcPr/>
                </a:tc>
                <a:extLst>
                  <a:ext uri="{0D108BD9-81ED-4DB2-BD59-A6C34878D82A}">
                    <a16:rowId xmlns:a16="http://schemas.microsoft.com/office/drawing/2014/main" val="1402704292"/>
                  </a:ext>
                </a:extLst>
              </a:tr>
              <a:tr h="370840">
                <a:tc>
                  <a:txBody>
                    <a:bodyPr/>
                    <a:lstStyle/>
                    <a:p>
                      <a:r>
                        <a:rPr lang="en-US" dirty="0"/>
                        <a:t>Grain Sorghum</a:t>
                      </a:r>
                    </a:p>
                  </a:txBody>
                  <a:tcPr/>
                </a:tc>
                <a:tc>
                  <a:txBody>
                    <a:bodyPr/>
                    <a:lstStyle/>
                    <a:p>
                      <a:r>
                        <a:rPr lang="en-US" dirty="0"/>
                        <a:t>0.9000</a:t>
                      </a:r>
                    </a:p>
                  </a:txBody>
                  <a:tcPr/>
                </a:tc>
                <a:extLst>
                  <a:ext uri="{0D108BD9-81ED-4DB2-BD59-A6C34878D82A}">
                    <a16:rowId xmlns:a16="http://schemas.microsoft.com/office/drawing/2014/main" val="1395589037"/>
                  </a:ext>
                </a:extLst>
              </a:tr>
              <a:tr h="370840">
                <a:tc>
                  <a:txBody>
                    <a:bodyPr/>
                    <a:lstStyle/>
                    <a:p>
                      <a:r>
                        <a:rPr lang="en-US" dirty="0"/>
                        <a:t>Soybeans</a:t>
                      </a:r>
                    </a:p>
                  </a:txBody>
                  <a:tcPr/>
                </a:tc>
                <a:tc>
                  <a:txBody>
                    <a:bodyPr/>
                    <a:lstStyle/>
                    <a:p>
                      <a:r>
                        <a:rPr lang="en-US" dirty="0"/>
                        <a:t>0.9000</a:t>
                      </a:r>
                    </a:p>
                  </a:txBody>
                  <a:tcPr/>
                </a:tc>
                <a:extLst>
                  <a:ext uri="{0D108BD9-81ED-4DB2-BD59-A6C34878D82A}">
                    <a16:rowId xmlns:a16="http://schemas.microsoft.com/office/drawing/2014/main" val="3969397179"/>
                  </a:ext>
                </a:extLst>
              </a:tr>
            </a:tbl>
          </a:graphicData>
        </a:graphic>
      </p:graphicFrame>
      <p:sp>
        <p:nvSpPr>
          <p:cNvPr id="3" name="TextBox 2">
            <a:extLst>
              <a:ext uri="{FF2B5EF4-FFF2-40B4-BE49-F238E27FC236}">
                <a16:creationId xmlns:a16="http://schemas.microsoft.com/office/drawing/2014/main" id="{DB84E598-8309-4C41-B96C-1C22C6D05C5A}"/>
              </a:ext>
            </a:extLst>
          </p:cNvPr>
          <p:cNvSpPr txBox="1"/>
          <p:nvPr/>
        </p:nvSpPr>
        <p:spPr>
          <a:xfrm>
            <a:off x="1066800" y="4540122"/>
            <a:ext cx="10058400" cy="1077218"/>
          </a:xfrm>
          <a:prstGeom prst="rect">
            <a:avLst/>
          </a:prstGeom>
          <a:noFill/>
        </p:spPr>
        <p:txBody>
          <a:bodyPr wrap="square" rtlCol="0">
            <a:spAutoFit/>
          </a:bodyPr>
          <a:lstStyle/>
          <a:p>
            <a:r>
              <a:rPr lang="en-US" kern="0" dirty="0">
                <a:solidFill>
                  <a:srgbClr val="000066"/>
                </a:solidFill>
              </a:rPr>
              <a:t>Example: Wheat grower with an adjusted average 2013-2017 wheat yield of 35 bushels times 90% times 0.9767 yield update factor equals 30.8 bushels.  </a:t>
            </a:r>
          </a:p>
          <a:p>
            <a:endParaRPr lang="en-US" dirty="0"/>
          </a:p>
        </p:txBody>
      </p:sp>
    </p:spTree>
    <p:extLst>
      <p:ext uri="{BB962C8B-B14F-4D97-AF65-F5344CB8AC3E}">
        <p14:creationId xmlns:p14="http://schemas.microsoft.com/office/powerpoint/2010/main" val="29979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review-2014 Farm Bill</a:t>
            </a:r>
          </a:p>
        </p:txBody>
      </p:sp>
      <p:sp>
        <p:nvSpPr>
          <p:cNvPr id="3" name="Content Placeholder 2"/>
          <p:cNvSpPr>
            <a:spLocks noGrp="1"/>
          </p:cNvSpPr>
          <p:nvPr>
            <p:ph idx="1"/>
          </p:nvPr>
        </p:nvSpPr>
        <p:spPr/>
        <p:txBody>
          <a:bodyPr>
            <a:normAutofit/>
          </a:bodyPr>
          <a:lstStyle/>
          <a:p>
            <a:r>
              <a:rPr lang="en-US" dirty="0"/>
              <a:t>Revenue protection program</a:t>
            </a:r>
          </a:p>
          <a:p>
            <a:pPr lvl="1"/>
            <a:r>
              <a:rPr lang="en-US" dirty="0"/>
              <a:t>Payments are made if per acre revenue falls below </a:t>
            </a:r>
            <a:r>
              <a:rPr lang="en-US" dirty="0">
                <a:solidFill>
                  <a:srgbClr val="FF0000"/>
                </a:solidFill>
              </a:rPr>
              <a:t>86% of benchmark</a:t>
            </a:r>
          </a:p>
          <a:p>
            <a:endParaRPr lang="en-US" sz="1200" dirty="0"/>
          </a:p>
          <a:p>
            <a:r>
              <a:rPr lang="en-US" dirty="0"/>
              <a:t>ARC-County benchmark </a:t>
            </a:r>
          </a:p>
          <a:p>
            <a:pPr lvl="1"/>
            <a:r>
              <a:rPr lang="en-US" dirty="0">
                <a:solidFill>
                  <a:srgbClr val="FF0000"/>
                </a:solidFill>
              </a:rPr>
              <a:t>5-yr Olympic avg. national MYA price X 5-yr Olympic avg. county yield</a:t>
            </a:r>
          </a:p>
          <a:p>
            <a:endParaRPr lang="en-US" sz="1200" dirty="0"/>
          </a:p>
          <a:p>
            <a:r>
              <a:rPr lang="en-US" dirty="0"/>
              <a:t>ARC-Individual benchmark </a:t>
            </a:r>
          </a:p>
          <a:p>
            <a:pPr lvl="1"/>
            <a:r>
              <a:rPr lang="en-US" dirty="0"/>
              <a:t>5-yr Olympic avg. of the weighted per-acre revenues</a:t>
            </a:r>
          </a:p>
          <a:p>
            <a:pPr marL="457200" lvl="1" indent="0">
              <a:buNone/>
            </a:pPr>
            <a:endParaRPr lang="en-US" sz="1200" dirty="0"/>
          </a:p>
          <a:p>
            <a:r>
              <a:rPr lang="en-US" dirty="0"/>
              <a:t>Payments </a:t>
            </a:r>
            <a:r>
              <a:rPr lang="en-US" dirty="0">
                <a:solidFill>
                  <a:srgbClr val="FF0000"/>
                </a:solidFill>
              </a:rPr>
              <a:t>max out at 10% </a:t>
            </a:r>
            <a:r>
              <a:rPr lang="en-US" dirty="0"/>
              <a:t>of benchmark revenue</a:t>
            </a:r>
          </a:p>
          <a:p>
            <a:pPr marL="457200" lvl="1" indent="0">
              <a:buNone/>
            </a:pPr>
            <a:endParaRPr lang="en-US" dirty="0"/>
          </a:p>
        </p:txBody>
      </p:sp>
    </p:spTree>
    <p:extLst>
      <p:ext uri="{BB962C8B-B14F-4D97-AF65-F5344CB8AC3E}">
        <p14:creationId xmlns:p14="http://schemas.microsoft.com/office/powerpoint/2010/main" val="6851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ARC-County Example-2014 Farm Bill</a:t>
            </a:r>
          </a:p>
        </p:txBody>
      </p:sp>
      <p:sp>
        <p:nvSpPr>
          <p:cNvPr id="3" name="Content Placeholder 2"/>
          <p:cNvSpPr>
            <a:spLocks noGrp="1"/>
          </p:cNvSpPr>
          <p:nvPr>
            <p:ph idx="1"/>
          </p:nvPr>
        </p:nvSpPr>
        <p:spPr/>
        <p:txBody>
          <a:bodyPr/>
          <a:lstStyle/>
          <a:p>
            <a:r>
              <a:rPr lang="en-US" dirty="0"/>
              <a:t>Setting the REVENUE guarantee</a:t>
            </a:r>
          </a:p>
          <a:p>
            <a:pPr marL="457200" lvl="1" indent="0">
              <a:buNone/>
            </a:pP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fld id="{60481AFA-F021-4C04-A8BB-4BCA426F5CDD}" type="slidenum">
              <a:rPr lang="en-US" smtClean="0">
                <a:solidFill>
                  <a:prstClr val="black">
                    <a:tint val="75000"/>
                  </a:prstClr>
                </a:solidFill>
              </a:rPr>
              <a:pPr/>
              <a:t>14</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1212782" y="1684421"/>
          <a:ext cx="3455471" cy="2560320"/>
        </p:xfrm>
        <a:graphic>
          <a:graphicData uri="http://schemas.openxmlformats.org/drawingml/2006/table">
            <a:tbl>
              <a:tblPr firstRow="1" bandRow="1">
                <a:tableStyleId>{5C22544A-7EE6-4342-B048-85BDC9FD1C3A}</a:tableStyleId>
              </a:tblPr>
              <a:tblGrid>
                <a:gridCol w="1934679">
                  <a:extLst>
                    <a:ext uri="{9D8B030D-6E8A-4147-A177-3AD203B41FA5}">
                      <a16:colId xmlns:a16="http://schemas.microsoft.com/office/drawing/2014/main" val="20000"/>
                    </a:ext>
                  </a:extLst>
                </a:gridCol>
                <a:gridCol w="1520792">
                  <a:extLst>
                    <a:ext uri="{9D8B030D-6E8A-4147-A177-3AD203B41FA5}">
                      <a16:colId xmlns:a16="http://schemas.microsoft.com/office/drawing/2014/main" val="20001"/>
                    </a:ext>
                  </a:extLst>
                </a:gridCol>
              </a:tblGrid>
              <a:tr h="253361">
                <a:tc gridSpan="2">
                  <a:txBody>
                    <a:bodyPr/>
                    <a:lstStyle/>
                    <a:p>
                      <a:r>
                        <a:rPr lang="en-US" dirty="0"/>
                        <a:t>Marketing Year</a:t>
                      </a:r>
                      <a:r>
                        <a:rPr lang="en-US" baseline="0" dirty="0"/>
                        <a:t> </a:t>
                      </a:r>
                      <a:r>
                        <a:rPr lang="en-US" dirty="0"/>
                        <a:t>Average Price</a:t>
                      </a:r>
                    </a:p>
                  </a:txBody>
                  <a:tcPr/>
                </a:tc>
                <a:tc hMerge="1">
                  <a:txBody>
                    <a:bodyPr/>
                    <a:lstStyle/>
                    <a:p>
                      <a:endParaRPr lang="en-US" dirty="0"/>
                    </a:p>
                  </a:txBody>
                  <a:tcPr/>
                </a:tc>
                <a:extLst>
                  <a:ext uri="{0D108BD9-81ED-4DB2-BD59-A6C34878D82A}">
                    <a16:rowId xmlns:a16="http://schemas.microsoft.com/office/drawing/2014/main" val="10000"/>
                  </a:ext>
                </a:extLst>
              </a:tr>
              <a:tr h="253361">
                <a:tc>
                  <a:txBody>
                    <a:bodyPr/>
                    <a:lstStyle/>
                    <a:p>
                      <a:r>
                        <a:rPr lang="en-US" dirty="0"/>
                        <a:t>2009/2010</a:t>
                      </a:r>
                    </a:p>
                  </a:txBody>
                  <a:tcPr/>
                </a:tc>
                <a:tc>
                  <a:txBody>
                    <a:bodyPr/>
                    <a:lstStyle/>
                    <a:p>
                      <a:r>
                        <a:rPr lang="en-US" dirty="0"/>
                        <a:t>$3.70</a:t>
                      </a:r>
                    </a:p>
                  </a:txBody>
                  <a:tcPr/>
                </a:tc>
                <a:extLst>
                  <a:ext uri="{0D108BD9-81ED-4DB2-BD59-A6C34878D82A}">
                    <a16:rowId xmlns:a16="http://schemas.microsoft.com/office/drawing/2014/main" val="10001"/>
                  </a:ext>
                </a:extLst>
              </a:tr>
              <a:tr h="253361">
                <a:tc>
                  <a:txBody>
                    <a:bodyPr/>
                    <a:lstStyle/>
                    <a:p>
                      <a:r>
                        <a:rPr lang="en-US" dirty="0"/>
                        <a:t>2010/2011</a:t>
                      </a:r>
                    </a:p>
                  </a:txBody>
                  <a:tcPr/>
                </a:tc>
                <a:tc>
                  <a:txBody>
                    <a:bodyPr/>
                    <a:lstStyle/>
                    <a:p>
                      <a:r>
                        <a:rPr lang="en-US" dirty="0"/>
                        <a:t>$5.18</a:t>
                      </a:r>
                    </a:p>
                  </a:txBody>
                  <a:tcPr/>
                </a:tc>
                <a:extLst>
                  <a:ext uri="{0D108BD9-81ED-4DB2-BD59-A6C34878D82A}">
                    <a16:rowId xmlns:a16="http://schemas.microsoft.com/office/drawing/2014/main" val="10002"/>
                  </a:ext>
                </a:extLst>
              </a:tr>
              <a:tr h="253361">
                <a:tc>
                  <a:txBody>
                    <a:bodyPr/>
                    <a:lstStyle/>
                    <a:p>
                      <a:r>
                        <a:rPr lang="en-US" dirty="0"/>
                        <a:t>2011/2012</a:t>
                      </a:r>
                    </a:p>
                  </a:txBody>
                  <a:tcPr/>
                </a:tc>
                <a:tc>
                  <a:txBody>
                    <a:bodyPr/>
                    <a:lstStyle/>
                    <a:p>
                      <a:r>
                        <a:rPr lang="en-US" dirty="0"/>
                        <a:t>$6.22</a:t>
                      </a:r>
                    </a:p>
                  </a:txBody>
                  <a:tcPr/>
                </a:tc>
                <a:extLst>
                  <a:ext uri="{0D108BD9-81ED-4DB2-BD59-A6C34878D82A}">
                    <a16:rowId xmlns:a16="http://schemas.microsoft.com/office/drawing/2014/main" val="10003"/>
                  </a:ext>
                </a:extLst>
              </a:tr>
              <a:tr h="253361">
                <a:tc>
                  <a:txBody>
                    <a:bodyPr/>
                    <a:lstStyle/>
                    <a:p>
                      <a:r>
                        <a:rPr lang="en-US" dirty="0"/>
                        <a:t>2012/2013</a:t>
                      </a:r>
                    </a:p>
                  </a:txBody>
                  <a:tcPr/>
                </a:tc>
                <a:tc>
                  <a:txBody>
                    <a:bodyPr/>
                    <a:lstStyle/>
                    <a:p>
                      <a:r>
                        <a:rPr lang="en-US" dirty="0"/>
                        <a:t>$6.89</a:t>
                      </a:r>
                    </a:p>
                  </a:txBody>
                  <a:tcPr/>
                </a:tc>
                <a:extLst>
                  <a:ext uri="{0D108BD9-81ED-4DB2-BD59-A6C34878D82A}">
                    <a16:rowId xmlns:a16="http://schemas.microsoft.com/office/drawing/2014/main" val="10004"/>
                  </a:ext>
                </a:extLst>
              </a:tr>
              <a:tr h="253361">
                <a:tc>
                  <a:txBody>
                    <a:bodyPr/>
                    <a:lstStyle/>
                    <a:p>
                      <a:r>
                        <a:rPr lang="en-US" dirty="0"/>
                        <a:t>2013/2014</a:t>
                      </a:r>
                    </a:p>
                  </a:txBody>
                  <a:tcPr/>
                </a:tc>
                <a:tc>
                  <a:txBody>
                    <a:bodyPr/>
                    <a:lstStyle/>
                    <a:p>
                      <a:r>
                        <a:rPr lang="en-US" dirty="0"/>
                        <a:t>$4.46</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$5.29</a:t>
                      </a:r>
                    </a:p>
                  </a:txBody>
                  <a:tcPr/>
                </a:tc>
                <a:extLst>
                  <a:ext uri="{0D108BD9-81ED-4DB2-BD59-A6C34878D82A}">
                    <a16:rowId xmlns:a16="http://schemas.microsoft.com/office/drawing/2014/main" val="10006"/>
                  </a:ext>
                </a:extLst>
              </a:tr>
            </a:tbl>
          </a:graphicData>
        </a:graphic>
      </p:graphicFrame>
      <p:cxnSp>
        <p:nvCxnSpPr>
          <p:cNvPr id="7" name="Straight Connector 6"/>
          <p:cNvCxnSpPr/>
          <p:nvPr/>
        </p:nvCxnSpPr>
        <p:spPr>
          <a:xfrm>
            <a:off x="3205213" y="2098307"/>
            <a:ext cx="673768" cy="269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05213" y="3246922"/>
            <a:ext cx="673768" cy="269508"/>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6437696" y="1673192"/>
          <a:ext cx="3455471" cy="2560320"/>
        </p:xfrm>
        <a:graphic>
          <a:graphicData uri="http://schemas.openxmlformats.org/drawingml/2006/table">
            <a:tbl>
              <a:tblPr firstRow="1" bandRow="1">
                <a:tableStyleId>{5C22544A-7EE6-4342-B048-85BDC9FD1C3A}</a:tableStyleId>
              </a:tblPr>
              <a:tblGrid>
                <a:gridCol w="1934679">
                  <a:extLst>
                    <a:ext uri="{9D8B030D-6E8A-4147-A177-3AD203B41FA5}">
                      <a16:colId xmlns:a16="http://schemas.microsoft.com/office/drawing/2014/main" val="20000"/>
                    </a:ext>
                  </a:extLst>
                </a:gridCol>
                <a:gridCol w="1520792">
                  <a:extLst>
                    <a:ext uri="{9D8B030D-6E8A-4147-A177-3AD203B41FA5}">
                      <a16:colId xmlns:a16="http://schemas.microsoft.com/office/drawing/2014/main" val="20001"/>
                    </a:ext>
                  </a:extLst>
                </a:gridCol>
              </a:tblGrid>
              <a:tr h="253361">
                <a:tc gridSpan="2">
                  <a:txBody>
                    <a:bodyPr/>
                    <a:lstStyle/>
                    <a:p>
                      <a:r>
                        <a:rPr lang="en-US" dirty="0"/>
                        <a:t>County Yield</a:t>
                      </a:r>
                      <a:r>
                        <a:rPr lang="en-US" baseline="0" dirty="0"/>
                        <a:t> </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3361">
                <a:tc>
                  <a:txBody>
                    <a:bodyPr/>
                    <a:lstStyle/>
                    <a:p>
                      <a:r>
                        <a:rPr lang="en-US" dirty="0"/>
                        <a:t>2009</a:t>
                      </a:r>
                    </a:p>
                  </a:txBody>
                  <a:tcPr/>
                </a:tc>
                <a:tc>
                  <a:txBody>
                    <a:bodyPr/>
                    <a:lstStyle/>
                    <a:p>
                      <a:r>
                        <a:rPr lang="en-US" dirty="0"/>
                        <a:t>100</a:t>
                      </a:r>
                    </a:p>
                  </a:txBody>
                  <a:tcPr/>
                </a:tc>
                <a:extLst>
                  <a:ext uri="{0D108BD9-81ED-4DB2-BD59-A6C34878D82A}">
                    <a16:rowId xmlns:a16="http://schemas.microsoft.com/office/drawing/2014/main" val="10001"/>
                  </a:ext>
                </a:extLst>
              </a:tr>
              <a:tr h="253361">
                <a:tc>
                  <a:txBody>
                    <a:bodyPr/>
                    <a:lstStyle/>
                    <a:p>
                      <a:r>
                        <a:rPr lang="en-US" dirty="0"/>
                        <a:t>2010</a:t>
                      </a:r>
                    </a:p>
                  </a:txBody>
                  <a:tcPr/>
                </a:tc>
                <a:tc>
                  <a:txBody>
                    <a:bodyPr/>
                    <a:lstStyle/>
                    <a:p>
                      <a:r>
                        <a:rPr lang="en-US" dirty="0"/>
                        <a:t>120</a:t>
                      </a:r>
                    </a:p>
                  </a:txBody>
                  <a:tcPr/>
                </a:tc>
                <a:extLst>
                  <a:ext uri="{0D108BD9-81ED-4DB2-BD59-A6C34878D82A}">
                    <a16:rowId xmlns:a16="http://schemas.microsoft.com/office/drawing/2014/main" val="10002"/>
                  </a:ext>
                </a:extLst>
              </a:tr>
              <a:tr h="253361">
                <a:tc>
                  <a:txBody>
                    <a:bodyPr/>
                    <a:lstStyle/>
                    <a:p>
                      <a:r>
                        <a:rPr lang="en-US" dirty="0"/>
                        <a:t>2011</a:t>
                      </a:r>
                    </a:p>
                  </a:txBody>
                  <a:tcPr/>
                </a:tc>
                <a:tc>
                  <a:txBody>
                    <a:bodyPr/>
                    <a:lstStyle/>
                    <a:p>
                      <a:r>
                        <a:rPr lang="en-US" dirty="0"/>
                        <a:t>80</a:t>
                      </a:r>
                    </a:p>
                  </a:txBody>
                  <a:tcPr/>
                </a:tc>
                <a:extLst>
                  <a:ext uri="{0D108BD9-81ED-4DB2-BD59-A6C34878D82A}">
                    <a16:rowId xmlns:a16="http://schemas.microsoft.com/office/drawing/2014/main" val="10003"/>
                  </a:ext>
                </a:extLst>
              </a:tr>
              <a:tr h="253361">
                <a:tc>
                  <a:txBody>
                    <a:bodyPr/>
                    <a:lstStyle/>
                    <a:p>
                      <a:r>
                        <a:rPr lang="en-US" dirty="0"/>
                        <a:t>2012</a:t>
                      </a:r>
                    </a:p>
                  </a:txBody>
                  <a:tcPr/>
                </a:tc>
                <a:tc>
                  <a:txBody>
                    <a:bodyPr/>
                    <a:lstStyle/>
                    <a:p>
                      <a:r>
                        <a:rPr lang="en-US" dirty="0"/>
                        <a:t>70</a:t>
                      </a:r>
                    </a:p>
                  </a:txBody>
                  <a:tcPr/>
                </a:tc>
                <a:extLst>
                  <a:ext uri="{0D108BD9-81ED-4DB2-BD59-A6C34878D82A}">
                    <a16:rowId xmlns:a16="http://schemas.microsoft.com/office/drawing/2014/main" val="10004"/>
                  </a:ext>
                </a:extLst>
              </a:tr>
              <a:tr h="253361">
                <a:tc>
                  <a:txBody>
                    <a:bodyPr/>
                    <a:lstStyle/>
                    <a:p>
                      <a:r>
                        <a:rPr lang="en-US" dirty="0"/>
                        <a:t>2013</a:t>
                      </a:r>
                    </a:p>
                  </a:txBody>
                  <a:tcPr/>
                </a:tc>
                <a:tc>
                  <a:txBody>
                    <a:bodyPr/>
                    <a:lstStyle/>
                    <a:p>
                      <a:r>
                        <a:rPr lang="en-US" dirty="0"/>
                        <a:t>110</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96.7</a:t>
                      </a:r>
                    </a:p>
                  </a:txBody>
                  <a:tcPr/>
                </a:tc>
                <a:extLst>
                  <a:ext uri="{0D108BD9-81ED-4DB2-BD59-A6C34878D82A}">
                    <a16:rowId xmlns:a16="http://schemas.microsoft.com/office/drawing/2014/main" val="10006"/>
                  </a:ext>
                </a:extLst>
              </a:tr>
            </a:tbl>
          </a:graphicData>
        </a:graphic>
      </p:graphicFrame>
      <p:cxnSp>
        <p:nvCxnSpPr>
          <p:cNvPr id="10" name="Straight Connector 9"/>
          <p:cNvCxnSpPr/>
          <p:nvPr/>
        </p:nvCxnSpPr>
        <p:spPr>
          <a:xfrm>
            <a:off x="8295373" y="3197545"/>
            <a:ext cx="673768" cy="269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01251" y="2479995"/>
            <a:ext cx="673768" cy="2695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65095" y="4395537"/>
            <a:ext cx="6938210" cy="400110"/>
          </a:xfrm>
          <a:prstGeom prst="rect">
            <a:avLst/>
          </a:prstGeom>
          <a:noFill/>
        </p:spPr>
        <p:txBody>
          <a:bodyPr wrap="square" rtlCol="0">
            <a:spAutoFit/>
          </a:bodyPr>
          <a:lstStyle/>
          <a:p>
            <a:r>
              <a:rPr lang="en-US" sz="2000" dirty="0"/>
              <a:t>ARC Benchmark: $5.29 X 96.7 = $511.54 per acre </a:t>
            </a:r>
          </a:p>
        </p:txBody>
      </p:sp>
      <p:sp>
        <p:nvSpPr>
          <p:cNvPr id="13" name="TextBox 12"/>
          <p:cNvSpPr txBox="1"/>
          <p:nvPr/>
        </p:nvSpPr>
        <p:spPr>
          <a:xfrm>
            <a:off x="770466" y="5032557"/>
            <a:ext cx="4956565" cy="369332"/>
          </a:xfrm>
          <a:prstGeom prst="rect">
            <a:avLst/>
          </a:prstGeom>
          <a:noFill/>
        </p:spPr>
        <p:txBody>
          <a:bodyPr wrap="square" rtlCol="0">
            <a:spAutoFit/>
          </a:bodyPr>
          <a:lstStyle/>
          <a:p>
            <a:r>
              <a:rPr lang="en-US" dirty="0">
                <a:solidFill>
                  <a:srgbClr val="FF0000"/>
                </a:solidFill>
              </a:rPr>
              <a:t>ARC Guarantee: $511.54 X 86% = $439.92 per acre </a:t>
            </a:r>
          </a:p>
        </p:txBody>
      </p:sp>
      <p:sp>
        <p:nvSpPr>
          <p:cNvPr id="14" name="TextBox 13"/>
          <p:cNvSpPr txBox="1"/>
          <p:nvPr/>
        </p:nvSpPr>
        <p:spPr>
          <a:xfrm>
            <a:off x="6734477" y="5032557"/>
            <a:ext cx="4777338" cy="369332"/>
          </a:xfrm>
          <a:prstGeom prst="rect">
            <a:avLst/>
          </a:prstGeom>
          <a:noFill/>
        </p:spPr>
        <p:txBody>
          <a:bodyPr wrap="square" rtlCol="0">
            <a:spAutoFit/>
          </a:bodyPr>
          <a:lstStyle/>
          <a:p>
            <a:r>
              <a:rPr lang="en-US" dirty="0">
                <a:solidFill>
                  <a:srgbClr val="FF0000"/>
                </a:solidFill>
              </a:rPr>
              <a:t>ARC Maximum payment: $511.54 X 10% = $51.15 </a:t>
            </a:r>
          </a:p>
        </p:txBody>
      </p:sp>
    </p:spTree>
    <p:extLst>
      <p:ext uri="{BB962C8B-B14F-4D97-AF65-F5344CB8AC3E}">
        <p14:creationId xmlns:p14="http://schemas.microsoft.com/office/powerpoint/2010/main" val="23367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ARC-County Example</a:t>
            </a:r>
          </a:p>
        </p:txBody>
      </p:sp>
      <p:sp>
        <p:nvSpPr>
          <p:cNvPr id="3" name="Content Placeholder 2"/>
          <p:cNvSpPr>
            <a:spLocks noGrp="1"/>
          </p:cNvSpPr>
          <p:nvPr>
            <p:ph idx="1"/>
          </p:nvPr>
        </p:nvSpPr>
        <p:spPr/>
        <p:txBody>
          <a:bodyPr/>
          <a:lstStyle/>
          <a:p>
            <a:r>
              <a:rPr lang="en-US" dirty="0"/>
              <a:t>ARC Guarantee: $439.92, ARC Maximum payment: $51.15 </a:t>
            </a:r>
          </a:p>
          <a:p>
            <a:pPr marL="0" indent="0">
              <a:buNone/>
            </a:pPr>
            <a:endParaRPr lang="en-US" dirty="0"/>
          </a:p>
          <a:p>
            <a:r>
              <a:rPr lang="en-US" dirty="0"/>
              <a:t>Current Year: $3.50 MYA corn price, 110 bushel county yield</a:t>
            </a:r>
          </a:p>
          <a:p>
            <a:pPr marL="0" indent="0">
              <a:buNone/>
            </a:pPr>
            <a:r>
              <a:rPr lang="en-US" dirty="0"/>
              <a:t>	Current year revenue= $3.50 x 110 = $385.00</a:t>
            </a:r>
          </a:p>
          <a:p>
            <a:pPr marL="0" indent="0">
              <a:buNone/>
            </a:pPr>
            <a:endParaRPr lang="en-US" dirty="0"/>
          </a:p>
          <a:p>
            <a:r>
              <a:rPr lang="en-US" dirty="0"/>
              <a:t>Revenue Loss = $439.92 - $385.00 = $54.92</a:t>
            </a:r>
          </a:p>
          <a:p>
            <a:endParaRPr lang="en-US" dirty="0"/>
          </a:p>
          <a:p>
            <a:r>
              <a:rPr lang="en-US" dirty="0"/>
              <a:t>Payment= $51.15 X 100 corn base X 85% = $4,347.75</a:t>
            </a:r>
          </a:p>
          <a:p>
            <a:pPr marL="0" indent="0">
              <a:buNone/>
            </a:pPr>
            <a:endParaRPr lang="en-US" dirty="0"/>
          </a:p>
        </p:txBody>
      </p:sp>
      <p:sp>
        <p:nvSpPr>
          <p:cNvPr id="4" name="Slide Number Placeholder 3"/>
          <p:cNvSpPr>
            <a:spLocks noGrp="1"/>
          </p:cNvSpPr>
          <p:nvPr>
            <p:ph type="sldNum" sz="quarter" idx="12"/>
          </p:nvPr>
        </p:nvSpPr>
        <p:spPr/>
        <p:txBody>
          <a:bodyPr/>
          <a:lstStyle/>
          <a:p>
            <a:fld id="{60481AFA-F021-4C04-A8BB-4BCA426F5CD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55681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Changes made to ARC County</a:t>
            </a:r>
          </a:p>
        </p:txBody>
      </p:sp>
      <p:sp>
        <p:nvSpPr>
          <p:cNvPr id="7" name="Rectangle 6"/>
          <p:cNvSpPr/>
          <p:nvPr/>
        </p:nvSpPr>
        <p:spPr>
          <a:xfrm>
            <a:off x="1701112" y="1143000"/>
            <a:ext cx="8686800" cy="1772793"/>
          </a:xfrm>
          <a:prstGeom prst="rect">
            <a:avLst/>
          </a:prstGeom>
        </p:spPr>
        <p:txBody>
          <a:bodyPr wrap="square">
            <a:spAutoFit/>
          </a:bodyPr>
          <a:lstStyle/>
          <a:p>
            <a:pPr marL="228600" indent="-228600" algn="l">
              <a:lnSpc>
                <a:spcPct val="90000"/>
              </a:lnSpc>
              <a:buFont typeface="+mj-lt"/>
              <a:buAutoNum type="arabicPeriod"/>
              <a:defRPr/>
            </a:pPr>
            <a:r>
              <a:rPr lang="en-US" sz="2400" b="0" kern="0" dirty="0">
                <a:solidFill>
                  <a:srgbClr val="660066"/>
                </a:solidFill>
                <a:latin typeface="+mn-lt"/>
              </a:rPr>
              <a:t>Increase the transitional yield plug to 80% from 70% used for the Olympic average yield calculation for ARC.</a:t>
            </a:r>
          </a:p>
          <a:p>
            <a:pPr marL="457200" indent="-457200" algn="l">
              <a:lnSpc>
                <a:spcPct val="90000"/>
              </a:lnSpc>
              <a:buFont typeface="+mj-lt"/>
              <a:buAutoNum type="arabicPeriod"/>
              <a:defRPr/>
            </a:pPr>
            <a:endParaRPr lang="en-US" b="0"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marL="228600" indent="-228600" algn="l">
              <a:lnSpc>
                <a:spcPct val="90000"/>
              </a:lnSpc>
              <a:buFont typeface="+mj-lt"/>
              <a:buAutoNum type="arabicPeriod"/>
              <a:defRPr/>
            </a:pPr>
            <a:endParaRPr lang="en-US" b="0" kern="0" dirty="0">
              <a:solidFill>
                <a:srgbClr val="660066"/>
              </a:solidFill>
              <a:latin typeface="Comic Sans MS" pitchFamily="66" charset="0"/>
            </a:endParaRPr>
          </a:p>
        </p:txBody>
      </p:sp>
      <p:graphicFrame>
        <p:nvGraphicFramePr>
          <p:cNvPr id="4" name="Table 3">
            <a:extLst>
              <a:ext uri="{FF2B5EF4-FFF2-40B4-BE49-F238E27FC236}">
                <a16:creationId xmlns:a16="http://schemas.microsoft.com/office/drawing/2014/main" id="{4572038C-EDC3-4E65-8387-C8133E14F690}"/>
              </a:ext>
            </a:extLst>
          </p:cNvPr>
          <p:cNvGraphicFramePr>
            <a:graphicFrameLocks noGrp="1"/>
          </p:cNvGraphicFramePr>
          <p:nvPr>
            <p:extLst>
              <p:ext uri="{D42A27DB-BD31-4B8C-83A1-F6EECF244321}">
                <p14:modId xmlns:p14="http://schemas.microsoft.com/office/powerpoint/2010/main" val="1143148203"/>
              </p:ext>
            </p:extLst>
          </p:nvPr>
        </p:nvGraphicFramePr>
        <p:xfrm>
          <a:off x="2438400" y="2783045"/>
          <a:ext cx="3455471" cy="2560320"/>
        </p:xfrm>
        <a:graphic>
          <a:graphicData uri="http://schemas.openxmlformats.org/drawingml/2006/table">
            <a:tbl>
              <a:tblPr firstRow="1" bandRow="1">
                <a:tableStyleId>{5C22544A-7EE6-4342-B048-85BDC9FD1C3A}</a:tableStyleId>
              </a:tblPr>
              <a:tblGrid>
                <a:gridCol w="1934679">
                  <a:extLst>
                    <a:ext uri="{9D8B030D-6E8A-4147-A177-3AD203B41FA5}">
                      <a16:colId xmlns:a16="http://schemas.microsoft.com/office/drawing/2014/main" val="20000"/>
                    </a:ext>
                  </a:extLst>
                </a:gridCol>
                <a:gridCol w="1520792">
                  <a:extLst>
                    <a:ext uri="{9D8B030D-6E8A-4147-A177-3AD203B41FA5}">
                      <a16:colId xmlns:a16="http://schemas.microsoft.com/office/drawing/2014/main" val="20001"/>
                    </a:ext>
                  </a:extLst>
                </a:gridCol>
              </a:tblGrid>
              <a:tr h="253361">
                <a:tc gridSpan="2">
                  <a:txBody>
                    <a:bodyPr/>
                    <a:lstStyle/>
                    <a:p>
                      <a:r>
                        <a:rPr lang="en-US" dirty="0"/>
                        <a:t>County Yield</a:t>
                      </a:r>
                      <a:r>
                        <a:rPr lang="en-US" baseline="0" dirty="0"/>
                        <a:t> </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3361">
                <a:tc>
                  <a:txBody>
                    <a:bodyPr/>
                    <a:lstStyle/>
                    <a:p>
                      <a:r>
                        <a:rPr lang="en-US" dirty="0"/>
                        <a:t>2015</a:t>
                      </a:r>
                    </a:p>
                  </a:txBody>
                  <a:tcPr/>
                </a:tc>
                <a:tc>
                  <a:txBody>
                    <a:bodyPr/>
                    <a:lstStyle/>
                    <a:p>
                      <a:r>
                        <a:rPr lang="en-US" dirty="0"/>
                        <a:t>100</a:t>
                      </a:r>
                    </a:p>
                  </a:txBody>
                  <a:tcPr/>
                </a:tc>
                <a:extLst>
                  <a:ext uri="{0D108BD9-81ED-4DB2-BD59-A6C34878D82A}">
                    <a16:rowId xmlns:a16="http://schemas.microsoft.com/office/drawing/2014/main" val="10001"/>
                  </a:ext>
                </a:extLst>
              </a:tr>
              <a:tr h="253361">
                <a:tc>
                  <a:txBody>
                    <a:bodyPr/>
                    <a:lstStyle/>
                    <a:p>
                      <a:r>
                        <a:rPr lang="en-US" dirty="0"/>
                        <a:t>2016</a:t>
                      </a:r>
                    </a:p>
                  </a:txBody>
                  <a:tcPr/>
                </a:tc>
                <a:tc>
                  <a:txBody>
                    <a:bodyPr/>
                    <a:lstStyle/>
                    <a:p>
                      <a:r>
                        <a:rPr lang="en-US" dirty="0"/>
                        <a:t>120</a:t>
                      </a:r>
                    </a:p>
                  </a:txBody>
                  <a:tcPr/>
                </a:tc>
                <a:extLst>
                  <a:ext uri="{0D108BD9-81ED-4DB2-BD59-A6C34878D82A}">
                    <a16:rowId xmlns:a16="http://schemas.microsoft.com/office/drawing/2014/main" val="10002"/>
                  </a:ext>
                </a:extLst>
              </a:tr>
              <a:tr h="253361">
                <a:tc>
                  <a:txBody>
                    <a:bodyPr/>
                    <a:lstStyle/>
                    <a:p>
                      <a:r>
                        <a:rPr lang="en-US" dirty="0"/>
                        <a:t>2017</a:t>
                      </a:r>
                    </a:p>
                  </a:txBody>
                  <a:tcPr/>
                </a:tc>
                <a:tc>
                  <a:txBody>
                    <a:bodyPr/>
                    <a:lstStyle/>
                    <a:p>
                      <a:r>
                        <a:rPr lang="en-US" dirty="0"/>
                        <a:t>80</a:t>
                      </a:r>
                    </a:p>
                  </a:txBody>
                  <a:tcPr/>
                </a:tc>
                <a:extLst>
                  <a:ext uri="{0D108BD9-81ED-4DB2-BD59-A6C34878D82A}">
                    <a16:rowId xmlns:a16="http://schemas.microsoft.com/office/drawing/2014/main" val="10003"/>
                  </a:ext>
                </a:extLst>
              </a:tr>
              <a:tr h="253361">
                <a:tc>
                  <a:txBody>
                    <a:bodyPr/>
                    <a:lstStyle/>
                    <a:p>
                      <a:r>
                        <a:rPr lang="en-US" dirty="0"/>
                        <a:t>2018</a:t>
                      </a:r>
                    </a:p>
                  </a:txBody>
                  <a:tcPr/>
                </a:tc>
                <a:tc>
                  <a:txBody>
                    <a:bodyPr/>
                    <a:lstStyle/>
                    <a:p>
                      <a:r>
                        <a:rPr lang="en-US" dirty="0"/>
                        <a:t>30</a:t>
                      </a:r>
                    </a:p>
                  </a:txBody>
                  <a:tcPr/>
                </a:tc>
                <a:extLst>
                  <a:ext uri="{0D108BD9-81ED-4DB2-BD59-A6C34878D82A}">
                    <a16:rowId xmlns:a16="http://schemas.microsoft.com/office/drawing/2014/main" val="10004"/>
                  </a:ext>
                </a:extLst>
              </a:tr>
              <a:tr h="253361">
                <a:tc>
                  <a:txBody>
                    <a:bodyPr/>
                    <a:lstStyle/>
                    <a:p>
                      <a:r>
                        <a:rPr lang="en-US" dirty="0"/>
                        <a:t>2019</a:t>
                      </a:r>
                    </a:p>
                  </a:txBody>
                  <a:tcPr/>
                </a:tc>
                <a:tc>
                  <a:txBody>
                    <a:bodyPr/>
                    <a:lstStyle/>
                    <a:p>
                      <a:r>
                        <a:rPr lang="en-US" dirty="0"/>
                        <a:t>110</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96.7</a:t>
                      </a:r>
                    </a:p>
                  </a:txBody>
                  <a:tcPr/>
                </a:tc>
                <a:extLst>
                  <a:ext uri="{0D108BD9-81ED-4DB2-BD59-A6C34878D82A}">
                    <a16:rowId xmlns:a16="http://schemas.microsoft.com/office/drawing/2014/main" val="10006"/>
                  </a:ext>
                </a:extLst>
              </a:tr>
            </a:tbl>
          </a:graphicData>
        </a:graphic>
      </p:graphicFrame>
      <p:sp>
        <p:nvSpPr>
          <p:cNvPr id="2" name="Arrow: Left 1">
            <a:extLst>
              <a:ext uri="{FF2B5EF4-FFF2-40B4-BE49-F238E27FC236}">
                <a16:creationId xmlns:a16="http://schemas.microsoft.com/office/drawing/2014/main" id="{931258BB-E408-4A13-ACD1-E506C390EAD5}"/>
              </a:ext>
            </a:extLst>
          </p:cNvPr>
          <p:cNvSpPr/>
          <p:nvPr/>
        </p:nvSpPr>
        <p:spPr>
          <a:xfrm>
            <a:off x="5358712" y="4238938"/>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07C868-39DB-4EEF-94B7-8F835D07A938}"/>
              </a:ext>
            </a:extLst>
          </p:cNvPr>
          <p:cNvSpPr txBox="1"/>
          <p:nvPr/>
        </p:nvSpPr>
        <p:spPr>
          <a:xfrm>
            <a:off x="6897805" y="3871554"/>
            <a:ext cx="3455471" cy="880241"/>
          </a:xfrm>
          <a:prstGeom prst="rect">
            <a:avLst/>
          </a:prstGeom>
          <a:noFill/>
        </p:spPr>
        <p:txBody>
          <a:bodyPr wrap="square" rtlCol="0">
            <a:spAutoFit/>
          </a:bodyPr>
          <a:lstStyle/>
          <a:p>
            <a:r>
              <a:rPr lang="en-US" sz="1600" u="sng" dirty="0"/>
              <a:t>What this means:</a:t>
            </a:r>
          </a:p>
          <a:p>
            <a:r>
              <a:rPr lang="en-US" sz="1600" dirty="0"/>
              <a:t>Low years in yield history will be replaced by a higher number</a:t>
            </a:r>
          </a:p>
        </p:txBody>
      </p:sp>
      <p:sp>
        <p:nvSpPr>
          <p:cNvPr id="8" name="Arrow: Left 7">
            <a:extLst>
              <a:ext uri="{FF2B5EF4-FFF2-40B4-BE49-F238E27FC236}">
                <a16:creationId xmlns:a16="http://schemas.microsoft.com/office/drawing/2014/main" id="{D9055F77-9BEE-492E-B258-5355C16C9191}"/>
              </a:ext>
            </a:extLst>
          </p:cNvPr>
          <p:cNvSpPr/>
          <p:nvPr/>
        </p:nvSpPr>
        <p:spPr>
          <a:xfrm>
            <a:off x="5358712" y="4874354"/>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BA2DD2-DE07-4BD9-BD38-69A66872CA63}"/>
              </a:ext>
            </a:extLst>
          </p:cNvPr>
          <p:cNvSpPr txBox="1"/>
          <p:nvPr/>
        </p:nvSpPr>
        <p:spPr>
          <a:xfrm>
            <a:off x="6792396" y="4800600"/>
            <a:ext cx="3735559" cy="830997"/>
          </a:xfrm>
          <a:prstGeom prst="rect">
            <a:avLst/>
          </a:prstGeom>
          <a:noFill/>
        </p:spPr>
        <p:txBody>
          <a:bodyPr wrap="square" rtlCol="0">
            <a:spAutoFit/>
          </a:bodyPr>
          <a:lstStyle/>
          <a:p>
            <a:r>
              <a:rPr lang="en-US" sz="1600" dirty="0"/>
              <a:t>This will bring the average up in some cases, raising the ARC-CO guaranteed revenue</a:t>
            </a:r>
          </a:p>
        </p:txBody>
      </p:sp>
    </p:spTree>
    <p:extLst>
      <p:ext uri="{BB962C8B-B14F-4D97-AF65-F5344CB8AC3E}">
        <p14:creationId xmlns:p14="http://schemas.microsoft.com/office/powerpoint/2010/main" val="384175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Changes made to ARC County</a:t>
            </a:r>
          </a:p>
        </p:txBody>
      </p:sp>
      <p:sp>
        <p:nvSpPr>
          <p:cNvPr id="7" name="Rectangle 6"/>
          <p:cNvSpPr/>
          <p:nvPr/>
        </p:nvSpPr>
        <p:spPr>
          <a:xfrm>
            <a:off x="1066800" y="1089898"/>
            <a:ext cx="9601200" cy="3404009"/>
          </a:xfrm>
          <a:prstGeom prst="rect">
            <a:avLst/>
          </a:prstGeom>
        </p:spPr>
        <p:txBody>
          <a:bodyPr wrap="square">
            <a:spAutoFit/>
          </a:bodyPr>
          <a:lstStyle/>
          <a:p>
            <a:pPr algn="l">
              <a:lnSpc>
                <a:spcPct val="90000"/>
              </a:lnSpc>
              <a:buClrTx/>
              <a:defRPr/>
            </a:pPr>
            <a:endParaRPr lang="en-US" b="0" kern="0" dirty="0">
              <a:latin typeface="+mn-lt"/>
            </a:endParaRPr>
          </a:p>
          <a:p>
            <a:pPr marL="342900" indent="-342900" algn="l">
              <a:lnSpc>
                <a:spcPct val="90000"/>
              </a:lnSpc>
              <a:buClrTx/>
              <a:buFont typeface="Arial" panose="020B0604020202020204" pitchFamily="34" charset="0"/>
              <a:buChar char="•"/>
              <a:defRPr/>
            </a:pPr>
            <a:r>
              <a:rPr lang="en-US" sz="2400" b="0" kern="0" dirty="0">
                <a:latin typeface="+mn-lt"/>
              </a:rPr>
              <a:t>The policy intends for FSA to implement a </a:t>
            </a:r>
            <a:r>
              <a:rPr lang="en-US" sz="2400" i="1" kern="0" dirty="0">
                <a:latin typeface="+mn-lt"/>
              </a:rPr>
              <a:t>trend yield adjustment</a:t>
            </a:r>
            <a:r>
              <a:rPr lang="en-US" sz="2400" b="0" kern="0" dirty="0">
                <a:latin typeface="+mn-lt"/>
              </a:rPr>
              <a:t>, similar to crop insurance’s SCO trend adjustment, to be applied to ARC.</a:t>
            </a:r>
          </a:p>
          <a:p>
            <a:pPr marL="342900" indent="-342900" algn="l">
              <a:lnSpc>
                <a:spcPct val="90000"/>
              </a:lnSpc>
              <a:buClrTx/>
              <a:buFont typeface="Arial" panose="020B0604020202020204" pitchFamily="34" charset="0"/>
              <a:buChar char="•"/>
              <a:defRPr/>
            </a:pPr>
            <a:endParaRPr lang="en-US" sz="2400" b="0" kern="0" dirty="0">
              <a:latin typeface="+mn-lt"/>
            </a:endParaRPr>
          </a:p>
          <a:p>
            <a:pPr marL="342900" indent="-342900" algn="l">
              <a:lnSpc>
                <a:spcPct val="90000"/>
              </a:lnSpc>
              <a:buClrTx/>
              <a:buFont typeface="Arial" panose="020B0604020202020204" pitchFamily="34" charset="0"/>
              <a:buChar char="•"/>
              <a:defRPr/>
            </a:pPr>
            <a:r>
              <a:rPr lang="en-US" sz="2400" b="0" kern="0" dirty="0">
                <a:latin typeface="+mn-lt"/>
              </a:rPr>
              <a:t>This trend adjustment will include using more than just the five years of the guarantee.</a:t>
            </a:r>
          </a:p>
          <a:p>
            <a:pPr marL="342900" indent="-342900" algn="l">
              <a:lnSpc>
                <a:spcPct val="90000"/>
              </a:lnSpc>
              <a:buClrTx/>
              <a:buFont typeface="Arial" panose="020B0604020202020204" pitchFamily="34" charset="0"/>
              <a:buChar char="•"/>
              <a:defRPr/>
            </a:pPr>
            <a:endParaRPr lang="en-US" sz="2400" b="0" kern="0" dirty="0">
              <a:latin typeface="+mn-lt"/>
            </a:endParaRPr>
          </a:p>
          <a:p>
            <a:pPr marL="342900" indent="-342900" algn="l">
              <a:lnSpc>
                <a:spcPct val="90000"/>
              </a:lnSpc>
              <a:buClrTx/>
              <a:buFont typeface="Arial" panose="020B0604020202020204" pitchFamily="34" charset="0"/>
              <a:buChar char="•"/>
              <a:defRPr/>
            </a:pPr>
            <a:r>
              <a:rPr lang="en-US" sz="2400" b="0" kern="0" dirty="0">
                <a:latin typeface="+mn-lt"/>
              </a:rPr>
              <a:t>Trend yield adjustments will be positive or neutral</a:t>
            </a:r>
            <a:r>
              <a:rPr lang="en-US" b="0" kern="0" dirty="0">
                <a:latin typeface="+mn-lt"/>
              </a:rPr>
              <a:t>.</a:t>
            </a:r>
          </a:p>
          <a:p>
            <a:pPr marL="228600" indent="-228600" algn="l">
              <a:lnSpc>
                <a:spcPct val="90000"/>
              </a:lnSpc>
              <a:buFont typeface="+mj-lt"/>
              <a:buAutoNum type="arabicPeriod"/>
              <a:defRPr/>
            </a:pPr>
            <a:endParaRPr lang="en-US" b="0" kern="0" dirty="0">
              <a:solidFill>
                <a:srgbClr val="660066"/>
              </a:solidFill>
              <a:latin typeface="Comic Sans MS" pitchFamily="66" charset="0"/>
            </a:endParaRPr>
          </a:p>
        </p:txBody>
      </p:sp>
    </p:spTree>
    <p:extLst>
      <p:ext uri="{BB962C8B-B14F-4D97-AF65-F5344CB8AC3E}">
        <p14:creationId xmlns:p14="http://schemas.microsoft.com/office/powerpoint/2010/main" val="376992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Changes made to ARC County</a:t>
            </a:r>
          </a:p>
        </p:txBody>
      </p:sp>
      <p:sp>
        <p:nvSpPr>
          <p:cNvPr id="7" name="Rectangle 6"/>
          <p:cNvSpPr/>
          <p:nvPr/>
        </p:nvSpPr>
        <p:spPr>
          <a:xfrm>
            <a:off x="1510612" y="1369576"/>
            <a:ext cx="8686800" cy="369332"/>
          </a:xfrm>
          <a:prstGeom prst="rect">
            <a:avLst/>
          </a:prstGeom>
        </p:spPr>
        <p:txBody>
          <a:bodyPr wrap="square">
            <a:spAutoFit/>
          </a:bodyPr>
          <a:lstStyle/>
          <a:p>
            <a:pPr marL="457200" indent="-457200" algn="l">
              <a:lnSpc>
                <a:spcPct val="90000"/>
              </a:lnSpc>
              <a:buFont typeface="+mj-lt"/>
              <a:buAutoNum type="arabicPeriod" startAt="3"/>
              <a:defRPr/>
            </a:pPr>
            <a:r>
              <a:rPr lang="en-US" b="0" kern="0" dirty="0">
                <a:solidFill>
                  <a:srgbClr val="660066"/>
                </a:solidFill>
                <a:latin typeface="+mn-lt"/>
              </a:rPr>
              <a:t>FSA will use the “effective reference price” to calculate the ARC guarantee.</a:t>
            </a:r>
          </a:p>
        </p:txBody>
      </p:sp>
      <p:graphicFrame>
        <p:nvGraphicFramePr>
          <p:cNvPr id="4" name="Table 3">
            <a:extLst>
              <a:ext uri="{FF2B5EF4-FFF2-40B4-BE49-F238E27FC236}">
                <a16:creationId xmlns:a16="http://schemas.microsoft.com/office/drawing/2014/main" id="{9FFAFD67-E4AF-4FC6-AD50-6A71CE00B1B5}"/>
              </a:ext>
            </a:extLst>
          </p:cNvPr>
          <p:cNvGraphicFramePr>
            <a:graphicFrameLocks noGrp="1"/>
          </p:cNvGraphicFramePr>
          <p:nvPr>
            <p:extLst>
              <p:ext uri="{D42A27DB-BD31-4B8C-83A1-F6EECF244321}">
                <p14:modId xmlns:p14="http://schemas.microsoft.com/office/powerpoint/2010/main" val="553048554"/>
              </p:ext>
            </p:extLst>
          </p:nvPr>
        </p:nvGraphicFramePr>
        <p:xfrm>
          <a:off x="1961117" y="2251425"/>
          <a:ext cx="7785789" cy="2560320"/>
        </p:xfrm>
        <a:graphic>
          <a:graphicData uri="http://schemas.openxmlformats.org/drawingml/2006/table">
            <a:tbl>
              <a:tblPr firstRow="1" bandRow="1">
                <a:tableStyleId>{5C22544A-7EE6-4342-B048-85BDC9FD1C3A}</a:tableStyleId>
              </a:tblPr>
              <a:tblGrid>
                <a:gridCol w="2318436">
                  <a:extLst>
                    <a:ext uri="{9D8B030D-6E8A-4147-A177-3AD203B41FA5}">
                      <a16:colId xmlns:a16="http://schemas.microsoft.com/office/drawing/2014/main" val="20000"/>
                    </a:ext>
                  </a:extLst>
                </a:gridCol>
                <a:gridCol w="1822451">
                  <a:extLst>
                    <a:ext uri="{9D8B030D-6E8A-4147-A177-3AD203B41FA5}">
                      <a16:colId xmlns:a16="http://schemas.microsoft.com/office/drawing/2014/main" val="20001"/>
                    </a:ext>
                  </a:extLst>
                </a:gridCol>
                <a:gridCol w="1822451">
                  <a:extLst>
                    <a:ext uri="{9D8B030D-6E8A-4147-A177-3AD203B41FA5}">
                      <a16:colId xmlns:a16="http://schemas.microsoft.com/office/drawing/2014/main" val="2602599513"/>
                    </a:ext>
                  </a:extLst>
                </a:gridCol>
                <a:gridCol w="1822451">
                  <a:extLst>
                    <a:ext uri="{9D8B030D-6E8A-4147-A177-3AD203B41FA5}">
                      <a16:colId xmlns:a16="http://schemas.microsoft.com/office/drawing/2014/main" val="1711687190"/>
                    </a:ext>
                  </a:extLst>
                </a:gridCol>
              </a:tblGrid>
              <a:tr h="253361">
                <a:tc gridSpan="2">
                  <a:txBody>
                    <a:bodyPr/>
                    <a:lstStyle/>
                    <a:p>
                      <a:r>
                        <a:rPr lang="en-US" dirty="0"/>
                        <a:t>Marketing Year</a:t>
                      </a:r>
                      <a:r>
                        <a:rPr lang="en-US" baseline="0" dirty="0"/>
                        <a:t> </a:t>
                      </a:r>
                      <a:r>
                        <a:rPr lang="en-US" dirty="0"/>
                        <a:t>Average Price</a:t>
                      </a:r>
                    </a:p>
                  </a:txBody>
                  <a:tcPr/>
                </a:tc>
                <a:tc hMerge="1">
                  <a:txBody>
                    <a:bodyPr/>
                    <a:lstStyle/>
                    <a:p>
                      <a:endParaRPr lang="en-US" dirty="0"/>
                    </a:p>
                  </a:txBody>
                  <a:tcPr/>
                </a:tc>
                <a:tc>
                  <a:txBody>
                    <a:bodyPr/>
                    <a:lstStyle/>
                    <a:p>
                      <a:r>
                        <a:rPr lang="en-US" dirty="0"/>
                        <a:t>2014 Farm Bill</a:t>
                      </a:r>
                    </a:p>
                  </a:txBody>
                  <a:tcPr/>
                </a:tc>
                <a:tc>
                  <a:txBody>
                    <a:bodyPr/>
                    <a:lstStyle/>
                    <a:p>
                      <a:r>
                        <a:rPr lang="en-US" dirty="0"/>
                        <a:t>2018 Farm Bill</a:t>
                      </a:r>
                    </a:p>
                  </a:txBody>
                  <a:tcPr/>
                </a:tc>
                <a:extLst>
                  <a:ext uri="{0D108BD9-81ED-4DB2-BD59-A6C34878D82A}">
                    <a16:rowId xmlns:a16="http://schemas.microsoft.com/office/drawing/2014/main" val="10000"/>
                  </a:ext>
                </a:extLst>
              </a:tr>
              <a:tr h="253361">
                <a:tc>
                  <a:txBody>
                    <a:bodyPr/>
                    <a:lstStyle/>
                    <a:p>
                      <a:r>
                        <a:rPr lang="en-US" dirty="0"/>
                        <a:t>2014/2015</a:t>
                      </a:r>
                    </a:p>
                  </a:txBody>
                  <a:tcPr/>
                </a:tc>
                <a:tc>
                  <a:txBody>
                    <a:bodyPr/>
                    <a:lstStyle/>
                    <a:p>
                      <a:r>
                        <a:rPr lang="en-US" dirty="0"/>
                        <a:t>$3.70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$3.70</a:t>
                      </a:r>
                    </a:p>
                  </a:txBody>
                  <a:tcPr/>
                </a:tc>
                <a:tc>
                  <a:txBody>
                    <a:bodyPr/>
                    <a:lstStyle/>
                    <a:p>
                      <a:r>
                        <a:rPr lang="en-US" dirty="0"/>
                        <a:t>$4.26</a:t>
                      </a:r>
                    </a:p>
                  </a:txBody>
                  <a:tcPr/>
                </a:tc>
                <a:extLst>
                  <a:ext uri="{0D108BD9-81ED-4DB2-BD59-A6C34878D82A}">
                    <a16:rowId xmlns:a16="http://schemas.microsoft.com/office/drawing/2014/main" val="10001"/>
                  </a:ext>
                </a:extLst>
              </a:tr>
              <a:tr h="253361">
                <a:tc>
                  <a:txBody>
                    <a:bodyPr/>
                    <a:lstStyle/>
                    <a:p>
                      <a:r>
                        <a:rPr lang="en-US" dirty="0"/>
                        <a:t>2015/2016</a:t>
                      </a:r>
                    </a:p>
                  </a:txBody>
                  <a:tcPr/>
                </a:tc>
                <a:tc>
                  <a:txBody>
                    <a:bodyPr/>
                    <a:lstStyle/>
                    <a:p>
                      <a:r>
                        <a:rPr lang="en-US" dirty="0"/>
                        <a:t>$3.61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$3.70</a:t>
                      </a:r>
                    </a:p>
                  </a:txBody>
                  <a:tcPr/>
                </a:tc>
                <a:tc>
                  <a:txBody>
                    <a:bodyPr/>
                    <a:lstStyle/>
                    <a:p>
                      <a:r>
                        <a:rPr lang="en-US" dirty="0"/>
                        <a:t>$4.26</a:t>
                      </a:r>
                    </a:p>
                  </a:txBody>
                  <a:tcPr/>
                </a:tc>
                <a:extLst>
                  <a:ext uri="{0D108BD9-81ED-4DB2-BD59-A6C34878D82A}">
                    <a16:rowId xmlns:a16="http://schemas.microsoft.com/office/drawing/2014/main" val="10002"/>
                  </a:ext>
                </a:extLst>
              </a:tr>
              <a:tr h="253361">
                <a:tc>
                  <a:txBody>
                    <a:bodyPr/>
                    <a:lstStyle/>
                    <a:p>
                      <a:r>
                        <a:rPr lang="en-US" dirty="0"/>
                        <a:t>2016/2017</a:t>
                      </a:r>
                    </a:p>
                  </a:txBody>
                  <a:tcPr/>
                </a:tc>
                <a:tc>
                  <a:txBody>
                    <a:bodyPr/>
                    <a:lstStyle/>
                    <a:p>
                      <a:r>
                        <a:rPr lang="en-US" dirty="0"/>
                        <a:t>$3.36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$3.70</a:t>
                      </a:r>
                    </a:p>
                  </a:txBody>
                  <a:tcPr/>
                </a:tc>
                <a:tc>
                  <a:txBody>
                    <a:bodyPr/>
                    <a:lstStyle/>
                    <a:p>
                      <a:r>
                        <a:rPr lang="en-US" dirty="0"/>
                        <a:t>$4.07</a:t>
                      </a:r>
                    </a:p>
                  </a:txBody>
                  <a:tcPr/>
                </a:tc>
                <a:extLst>
                  <a:ext uri="{0D108BD9-81ED-4DB2-BD59-A6C34878D82A}">
                    <a16:rowId xmlns:a16="http://schemas.microsoft.com/office/drawing/2014/main" val="10003"/>
                  </a:ext>
                </a:extLst>
              </a:tr>
              <a:tr h="253361">
                <a:tc>
                  <a:txBody>
                    <a:bodyPr/>
                    <a:lstStyle/>
                    <a:p>
                      <a:r>
                        <a:rPr lang="en-US" dirty="0"/>
                        <a:t>2017/2018</a:t>
                      </a:r>
                    </a:p>
                  </a:txBody>
                  <a:tcPr/>
                </a:tc>
                <a:tc>
                  <a:txBody>
                    <a:bodyPr/>
                    <a:lstStyle/>
                    <a:p>
                      <a:r>
                        <a:rPr lang="en-US" dirty="0"/>
                        <a:t>$3.36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$3.70</a:t>
                      </a:r>
                    </a:p>
                  </a:txBody>
                  <a:tcPr/>
                </a:tc>
                <a:tc>
                  <a:txBody>
                    <a:bodyPr/>
                    <a:lstStyle/>
                    <a:p>
                      <a:r>
                        <a:rPr lang="en-US" dirty="0"/>
                        <a:t>$3.70</a:t>
                      </a:r>
                    </a:p>
                  </a:txBody>
                  <a:tcPr/>
                </a:tc>
                <a:extLst>
                  <a:ext uri="{0D108BD9-81ED-4DB2-BD59-A6C34878D82A}">
                    <a16:rowId xmlns:a16="http://schemas.microsoft.com/office/drawing/2014/main" val="10004"/>
                  </a:ext>
                </a:extLst>
              </a:tr>
              <a:tr h="253361">
                <a:tc>
                  <a:txBody>
                    <a:bodyPr/>
                    <a:lstStyle/>
                    <a:p>
                      <a:r>
                        <a:rPr lang="en-US" dirty="0"/>
                        <a:t>2018/2019 (</a:t>
                      </a:r>
                      <a:r>
                        <a:rPr lang="en-US" dirty="0" err="1"/>
                        <a:t>proj</a:t>
                      </a:r>
                      <a:r>
                        <a:rPr lang="en-US" dirty="0"/>
                        <a:t>.)</a:t>
                      </a:r>
                    </a:p>
                  </a:txBody>
                  <a:tcPr/>
                </a:tc>
                <a:tc>
                  <a:txBody>
                    <a:bodyPr/>
                    <a:lstStyle/>
                    <a:p>
                      <a:r>
                        <a:rPr lang="en-US" dirty="0"/>
                        <a:t>$3.60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$3.70</a:t>
                      </a:r>
                    </a:p>
                  </a:txBody>
                  <a:tcPr/>
                </a:tc>
                <a:tc>
                  <a:txBody>
                    <a:bodyPr/>
                    <a:lstStyle/>
                    <a:p>
                      <a:r>
                        <a:rPr lang="en-US" dirty="0"/>
                        <a:t>$3.70</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$3.52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$3.70</a:t>
                      </a:r>
                    </a:p>
                  </a:txBody>
                  <a:tcPr/>
                </a:tc>
                <a:tc>
                  <a:txBody>
                    <a:bodyPr/>
                    <a:lstStyle/>
                    <a:p>
                      <a:r>
                        <a:rPr lang="en-US" i="1" dirty="0"/>
                        <a:t>$4.01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7932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Changes made to ARC County</a:t>
            </a:r>
          </a:p>
        </p:txBody>
      </p:sp>
      <p:sp>
        <p:nvSpPr>
          <p:cNvPr id="7" name="Rectangle 6"/>
          <p:cNvSpPr/>
          <p:nvPr/>
        </p:nvSpPr>
        <p:spPr>
          <a:xfrm>
            <a:off x="1066800" y="1075268"/>
            <a:ext cx="9601200" cy="3736407"/>
          </a:xfrm>
          <a:prstGeom prst="rect">
            <a:avLst/>
          </a:prstGeom>
        </p:spPr>
        <p:txBody>
          <a:bodyPr wrap="square">
            <a:spAutoFit/>
          </a:bodyPr>
          <a:lstStyle/>
          <a:p>
            <a:pPr algn="l">
              <a:lnSpc>
                <a:spcPct val="90000"/>
              </a:lnSpc>
              <a:buClrTx/>
              <a:defRPr/>
            </a:pPr>
            <a:endParaRPr lang="en-US" b="0" kern="0" dirty="0">
              <a:latin typeface="+mn-lt"/>
            </a:endParaRPr>
          </a:p>
          <a:p>
            <a:pPr marL="457200" indent="-457200" algn="l">
              <a:lnSpc>
                <a:spcPct val="90000"/>
              </a:lnSpc>
              <a:buClr>
                <a:schemeClr val="accent5"/>
              </a:buClr>
              <a:buFont typeface="+mj-lt"/>
              <a:buAutoNum type="arabicPeriod" startAt="4"/>
              <a:defRPr/>
            </a:pPr>
            <a:r>
              <a:rPr lang="en-US" sz="2400" b="0" kern="0" dirty="0">
                <a:latin typeface="+mn-lt"/>
              </a:rPr>
              <a:t>Make ARC payments based on county where base acres are located rather than administrative county.</a:t>
            </a:r>
          </a:p>
          <a:p>
            <a:pPr marL="457200" indent="-457200" algn="l">
              <a:lnSpc>
                <a:spcPct val="90000"/>
              </a:lnSpc>
              <a:buClr>
                <a:schemeClr val="accent5"/>
              </a:buClr>
              <a:buFont typeface="+mj-lt"/>
              <a:buAutoNum type="arabicPeriod" startAt="4"/>
              <a:defRPr/>
            </a:pPr>
            <a:endParaRPr lang="en-US" sz="2400" b="0" kern="0" dirty="0">
              <a:latin typeface="+mn-lt"/>
            </a:endParaRPr>
          </a:p>
          <a:p>
            <a:pPr marL="457200" indent="-457200" algn="l">
              <a:lnSpc>
                <a:spcPct val="90000"/>
              </a:lnSpc>
              <a:buClr>
                <a:schemeClr val="accent5"/>
              </a:buClr>
              <a:buFont typeface="+mj-lt"/>
              <a:buAutoNum type="arabicPeriod" startAt="4"/>
              <a:defRPr/>
            </a:pPr>
            <a:r>
              <a:rPr lang="en-US" sz="2400" b="0" kern="0" dirty="0">
                <a:latin typeface="+mn-lt"/>
              </a:rPr>
              <a:t>Provide a separate irrigated and non-irrigated yield ARC guarantee in every county.</a:t>
            </a:r>
          </a:p>
          <a:p>
            <a:pPr marL="457200" indent="-457200" algn="l">
              <a:lnSpc>
                <a:spcPct val="90000"/>
              </a:lnSpc>
              <a:buClr>
                <a:schemeClr val="accent5"/>
              </a:buClr>
              <a:buFont typeface="+mj-lt"/>
              <a:buAutoNum type="arabicPeriod" startAt="4"/>
              <a:defRPr/>
            </a:pPr>
            <a:endParaRPr lang="en-US" sz="2400" b="0" kern="0" dirty="0">
              <a:latin typeface="+mn-lt"/>
            </a:endParaRPr>
          </a:p>
          <a:p>
            <a:pPr marL="457200" indent="-457200" algn="l">
              <a:lnSpc>
                <a:spcPct val="90000"/>
              </a:lnSpc>
              <a:buClr>
                <a:schemeClr val="accent5"/>
              </a:buClr>
              <a:buFont typeface="+mj-lt"/>
              <a:buAutoNum type="arabicPeriod" startAt="4"/>
              <a:defRPr/>
            </a:pPr>
            <a:r>
              <a:rPr lang="en-US" sz="2400" b="0" kern="0" dirty="0">
                <a:latin typeface="+mn-lt"/>
              </a:rPr>
              <a:t>Prioritize RMA data in the calculation of county yields used for the ARC guarantee and actual yields. </a:t>
            </a:r>
            <a:endParaRPr lang="en-US" sz="2400" b="0" kern="0" dirty="0">
              <a:solidFill>
                <a:srgbClr val="660066"/>
              </a:solidFill>
              <a:latin typeface="Comic Sans MS" pitchFamily="66" charset="0"/>
            </a:endParaRPr>
          </a:p>
          <a:p>
            <a:pPr marL="228600" indent="-228600" algn="l">
              <a:lnSpc>
                <a:spcPct val="90000"/>
              </a:lnSpc>
              <a:buFont typeface="+mj-lt"/>
              <a:buAutoNum type="arabicPeriod" startAt="4"/>
              <a:defRPr/>
            </a:pPr>
            <a:endParaRPr lang="en-US" b="0" kern="0" dirty="0">
              <a:solidFill>
                <a:srgbClr val="660066"/>
              </a:solidFill>
              <a:latin typeface="Comic Sans MS" pitchFamily="66" charset="0"/>
            </a:endParaRPr>
          </a:p>
        </p:txBody>
      </p:sp>
    </p:spTree>
    <p:extLst>
      <p:ext uri="{BB962C8B-B14F-4D97-AF65-F5344CB8AC3E}">
        <p14:creationId xmlns:p14="http://schemas.microsoft.com/office/powerpoint/2010/main" val="293264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685800"/>
            <a:ext cx="9144000" cy="5115246"/>
          </a:xfrm>
          <a:prstGeom prst="rect">
            <a:avLst/>
          </a:prstGeom>
        </p:spPr>
        <p:txBody>
          <a:bodyPr wrap="square">
            <a:spAutoFit/>
          </a:bodyPr>
          <a:lstStyle/>
          <a:p>
            <a:r>
              <a:rPr lang="en-US" sz="3600" dirty="0">
                <a:solidFill>
                  <a:srgbClr val="6600CC"/>
                </a:solidFill>
                <a:latin typeface="Arial"/>
              </a:rPr>
              <a:t>Agricultural Improvement Act of 2018 (2018 Farm Bill)</a:t>
            </a:r>
          </a:p>
          <a:p>
            <a:endParaRPr lang="en-US" sz="3200" dirty="0">
              <a:solidFill>
                <a:srgbClr val="6600CC"/>
              </a:solidFill>
              <a:latin typeface="Arial"/>
            </a:endParaRPr>
          </a:p>
          <a:p>
            <a:endParaRPr lang="en-US" dirty="0">
              <a:solidFill>
                <a:srgbClr val="000000"/>
              </a:solidFill>
              <a:latin typeface="Arial"/>
            </a:endParaRPr>
          </a:p>
          <a:p>
            <a:endParaRPr lang="en-US" dirty="0">
              <a:solidFill>
                <a:srgbClr val="000000"/>
              </a:solidFill>
              <a:latin typeface="Arial"/>
            </a:endParaRPr>
          </a:p>
          <a:p>
            <a:endParaRPr lang="en-US" dirty="0">
              <a:solidFill>
                <a:srgbClr val="000000"/>
              </a:solidFill>
              <a:latin typeface="Arial"/>
            </a:endParaRPr>
          </a:p>
          <a:p>
            <a:endParaRPr lang="en-US" dirty="0">
              <a:solidFill>
                <a:srgbClr val="000000"/>
              </a:solidFill>
              <a:latin typeface="Arial"/>
            </a:endParaRPr>
          </a:p>
          <a:p>
            <a:endParaRPr lang="en-US" dirty="0">
              <a:solidFill>
                <a:srgbClr val="000000"/>
              </a:solidFill>
              <a:latin typeface="Arial"/>
            </a:endParaRPr>
          </a:p>
          <a:p>
            <a:endParaRPr lang="en-US" dirty="0">
              <a:solidFill>
                <a:srgbClr val="000000"/>
              </a:solidFill>
              <a:latin typeface="Arial"/>
            </a:endParaRPr>
          </a:p>
          <a:p>
            <a:r>
              <a:rPr lang="en-US" dirty="0">
                <a:solidFill>
                  <a:srgbClr val="000000"/>
                </a:solidFill>
                <a:latin typeface="Arial"/>
              </a:rPr>
              <a:t>By Robin Reid</a:t>
            </a:r>
          </a:p>
          <a:p>
            <a:r>
              <a:rPr lang="en-US" dirty="0">
                <a:solidFill>
                  <a:srgbClr val="000000"/>
                </a:solidFill>
                <a:latin typeface="Arial"/>
              </a:rPr>
              <a:t>K-State Department of Ag. Economics</a:t>
            </a:r>
          </a:p>
          <a:p>
            <a:r>
              <a:rPr lang="en-US" dirty="0">
                <a:solidFill>
                  <a:srgbClr val="000000"/>
                </a:solidFill>
                <a:latin typeface="Arial"/>
              </a:rPr>
              <a:t>www.AgManager.info</a:t>
            </a:r>
          </a:p>
        </p:txBody>
      </p:sp>
      <p:pic>
        <p:nvPicPr>
          <p:cNvPr id="3" name="Picture 2">
            <a:extLst>
              <a:ext uri="{FF2B5EF4-FFF2-40B4-BE49-F238E27FC236}">
                <a16:creationId xmlns:a16="http://schemas.microsoft.com/office/drawing/2014/main" id="{35649C59-A149-48B1-BA9C-C8ACB1261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684" y="2057400"/>
            <a:ext cx="1673516" cy="2514600"/>
          </a:xfrm>
          <a:prstGeom prst="rect">
            <a:avLst/>
          </a:prstGeom>
        </p:spPr>
      </p:pic>
    </p:spTree>
    <p:extLst>
      <p:ext uri="{BB962C8B-B14F-4D97-AF65-F5344CB8AC3E}">
        <p14:creationId xmlns:p14="http://schemas.microsoft.com/office/powerpoint/2010/main" val="201626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Changes made to ARC County</a:t>
            </a:r>
          </a:p>
        </p:txBody>
      </p:sp>
      <p:sp>
        <p:nvSpPr>
          <p:cNvPr id="2" name="Content Placeholder 1">
            <a:extLst>
              <a:ext uri="{FF2B5EF4-FFF2-40B4-BE49-F238E27FC236}">
                <a16:creationId xmlns:a16="http://schemas.microsoft.com/office/drawing/2014/main" id="{957342C1-2530-45D2-AB24-EB0614437FE3}"/>
              </a:ext>
            </a:extLst>
          </p:cNvPr>
          <p:cNvSpPr>
            <a:spLocks noGrp="1"/>
          </p:cNvSpPr>
          <p:nvPr>
            <p:ph idx="1"/>
          </p:nvPr>
        </p:nvSpPr>
        <p:spPr>
          <a:xfrm>
            <a:off x="770467" y="1219200"/>
            <a:ext cx="10354734" cy="4419599"/>
          </a:xfrm>
        </p:spPr>
        <p:txBody>
          <a:bodyPr>
            <a:normAutofit lnSpcReduction="10000"/>
          </a:bodyPr>
          <a:lstStyle/>
          <a:p>
            <a:r>
              <a:rPr lang="en-US" sz="2000" kern="0" dirty="0"/>
              <a:t>In counties where an irrigated practice is scarce and RMA data is limited, sources of yield information such as representative farms in adjacent counties or the crop reporting district will be used to determine a county’s yield.</a:t>
            </a:r>
          </a:p>
          <a:p>
            <a:pPr marL="0" indent="0">
              <a:buNone/>
            </a:pPr>
            <a:endParaRPr lang="en-US" sz="2000" kern="0" dirty="0"/>
          </a:p>
          <a:p>
            <a:r>
              <a:rPr lang="en-US" sz="2000" dirty="0"/>
              <a:t>In some counties that have nearly 80% of a crop by practice insured, then the sample county average is nearly the population and should be more accurate than NASS county yield.</a:t>
            </a:r>
          </a:p>
          <a:p>
            <a:endParaRPr lang="en-US" sz="2000" dirty="0"/>
          </a:p>
          <a:p>
            <a:r>
              <a:rPr lang="en-US" sz="2000" dirty="0"/>
              <a:t>However, in counties that have a limited number of insured crop acres in either irrigated or non-irrigated acres, then the county yield is no more accurate than using the current method base on NASS data.</a:t>
            </a:r>
          </a:p>
          <a:p>
            <a:endParaRPr lang="en-US" sz="2000" dirty="0"/>
          </a:p>
          <a:p>
            <a:r>
              <a:rPr lang="en-US" sz="2000" dirty="0"/>
              <a:t>One would expect there will still be cases where a county receives an ARC payment and the county across the road receives no payment.  This was a major complaint by a number of farmers.</a:t>
            </a:r>
          </a:p>
          <a:p>
            <a:pPr marL="0" indent="0">
              <a:buNone/>
            </a:pPr>
            <a:endParaRPr lang="en-US" dirty="0"/>
          </a:p>
          <a:p>
            <a:endParaRPr lang="en-US" dirty="0"/>
          </a:p>
        </p:txBody>
      </p:sp>
    </p:spTree>
    <p:extLst>
      <p:ext uri="{BB962C8B-B14F-4D97-AF65-F5344CB8AC3E}">
        <p14:creationId xmlns:p14="http://schemas.microsoft.com/office/powerpoint/2010/main" val="157066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rPr>
              <a:t>Payment Limits-Both Programs</a:t>
            </a:r>
          </a:p>
        </p:txBody>
      </p:sp>
      <p:sp>
        <p:nvSpPr>
          <p:cNvPr id="2" name="Content Placeholder 1">
            <a:extLst>
              <a:ext uri="{FF2B5EF4-FFF2-40B4-BE49-F238E27FC236}">
                <a16:creationId xmlns:a16="http://schemas.microsoft.com/office/drawing/2014/main" id="{9B6AE500-5C34-4EC5-AA9A-A8AD24404F6E}"/>
              </a:ext>
            </a:extLst>
          </p:cNvPr>
          <p:cNvSpPr>
            <a:spLocks noGrp="1"/>
          </p:cNvSpPr>
          <p:nvPr>
            <p:ph idx="1"/>
          </p:nvPr>
        </p:nvSpPr>
        <p:spPr/>
        <p:txBody>
          <a:bodyPr>
            <a:normAutofit fontScale="77500" lnSpcReduction="20000"/>
          </a:bodyPr>
          <a:lstStyle/>
          <a:p>
            <a:r>
              <a:rPr lang="en-US" dirty="0"/>
              <a:t>The individual payment limit remains the same at $125,000.</a:t>
            </a:r>
          </a:p>
          <a:p>
            <a:endParaRPr lang="en-US" dirty="0"/>
          </a:p>
          <a:p>
            <a:r>
              <a:rPr lang="en-US" dirty="0"/>
              <a:t>Spouse will also continue to receive a payment limit</a:t>
            </a:r>
          </a:p>
          <a:p>
            <a:pPr marL="0" indent="0">
              <a:buNone/>
            </a:pPr>
            <a:endParaRPr lang="en-US" dirty="0"/>
          </a:p>
          <a:p>
            <a:r>
              <a:rPr lang="en-US" dirty="0"/>
              <a:t>Extends the definition of family to nieces, nephews, and first-cousins.</a:t>
            </a:r>
          </a:p>
          <a:p>
            <a:endParaRPr lang="en-US" dirty="0"/>
          </a:p>
          <a:p>
            <a:r>
              <a:rPr lang="en-US" dirty="0"/>
              <a:t>This is really no change from the current number of payment entities. </a:t>
            </a:r>
          </a:p>
          <a:p>
            <a:endParaRPr lang="en-US" dirty="0"/>
          </a:p>
          <a:p>
            <a:r>
              <a:rPr lang="en-US" dirty="0"/>
              <a:t>The Adjusted Gross Income cap remains at $900,000.</a:t>
            </a:r>
          </a:p>
          <a:p>
            <a:endParaRPr lang="en-US" dirty="0"/>
          </a:p>
          <a:p>
            <a:r>
              <a:rPr lang="en-US" dirty="0"/>
              <a:t>The Marketing Assistance Loans (MAL) and Loan Deficiency Payments (LDP) payments are no longer counted towards the $125,000 payment limit for ARC and PLC programs.</a:t>
            </a:r>
          </a:p>
          <a:p>
            <a:endParaRPr lang="en-US" dirty="0"/>
          </a:p>
          <a:p>
            <a:endParaRPr lang="en-US" dirty="0"/>
          </a:p>
        </p:txBody>
      </p:sp>
    </p:spTree>
    <p:extLst>
      <p:ext uri="{BB962C8B-B14F-4D97-AF65-F5344CB8AC3E}">
        <p14:creationId xmlns:p14="http://schemas.microsoft.com/office/powerpoint/2010/main" val="219341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No Loss of Base Acres?</a:t>
            </a:r>
          </a:p>
        </p:txBody>
      </p:sp>
      <p:sp>
        <p:nvSpPr>
          <p:cNvPr id="2" name="Content Placeholder 1">
            <a:extLst>
              <a:ext uri="{FF2B5EF4-FFF2-40B4-BE49-F238E27FC236}">
                <a16:creationId xmlns:a16="http://schemas.microsoft.com/office/drawing/2014/main" id="{A55D1348-88E3-4A5C-836F-6B0F7414CB03}"/>
              </a:ext>
            </a:extLst>
          </p:cNvPr>
          <p:cNvSpPr>
            <a:spLocks noGrp="1"/>
          </p:cNvSpPr>
          <p:nvPr>
            <p:ph idx="1"/>
          </p:nvPr>
        </p:nvSpPr>
        <p:spPr>
          <a:xfrm>
            <a:off x="770467" y="1219200"/>
            <a:ext cx="10354734" cy="4419599"/>
          </a:xfrm>
        </p:spPr>
        <p:txBody>
          <a:bodyPr>
            <a:normAutofit fontScale="92500" lnSpcReduction="20000"/>
          </a:bodyPr>
          <a:lstStyle/>
          <a:p>
            <a:r>
              <a:rPr lang="en-US" dirty="0"/>
              <a:t>Farmers-ranchers who planted their entire farm to grass and pasture all years from 2009-2017 will have their base “unassigned”.</a:t>
            </a:r>
          </a:p>
          <a:p>
            <a:endParaRPr lang="en-US" dirty="0"/>
          </a:p>
          <a:p>
            <a:r>
              <a:rPr lang="en-US" dirty="0"/>
              <a:t>Question: What is NOT grass and pasture? </a:t>
            </a:r>
          </a:p>
          <a:p>
            <a:pPr lvl="1"/>
            <a:r>
              <a:rPr lang="en-US" dirty="0"/>
              <a:t>All program crops.</a:t>
            </a:r>
          </a:p>
          <a:p>
            <a:pPr lvl="1"/>
            <a:r>
              <a:rPr lang="en-US" dirty="0"/>
              <a:t>Alfalfa</a:t>
            </a:r>
          </a:p>
          <a:p>
            <a:pPr lvl="1"/>
            <a:r>
              <a:rPr lang="en-US" dirty="0"/>
              <a:t>Farmers who planted base acres to wheat or oats and harvested it as hay or pasture are considered planted to a program crop.</a:t>
            </a:r>
          </a:p>
          <a:p>
            <a:pPr lvl="1"/>
            <a:r>
              <a:rPr lang="en-US" dirty="0"/>
              <a:t>CRP is considered planted and not grass/pasture</a:t>
            </a:r>
          </a:p>
          <a:p>
            <a:pPr lvl="1"/>
            <a:r>
              <a:rPr lang="en-US" dirty="0"/>
              <a:t>Farmers who planted triticale, brome, or similar forages for hay or grazing are in a “gray” area. What is the definition of “grass”? It will need to be interpreted by the Secretary.</a:t>
            </a:r>
          </a:p>
          <a:p>
            <a:pPr lvl="1"/>
            <a:r>
              <a:rPr lang="en-US" dirty="0"/>
              <a:t>Base acres converted to grass hay or native grass pasture are NOT considered planted to a crop. </a:t>
            </a:r>
          </a:p>
          <a:p>
            <a:endParaRPr lang="en-US" dirty="0"/>
          </a:p>
        </p:txBody>
      </p:sp>
    </p:spTree>
    <p:extLst>
      <p:ext uri="{BB962C8B-B14F-4D97-AF65-F5344CB8AC3E}">
        <p14:creationId xmlns:p14="http://schemas.microsoft.com/office/powerpoint/2010/main" val="207856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No Loss of Base Acres?</a:t>
            </a:r>
          </a:p>
        </p:txBody>
      </p:sp>
      <p:sp>
        <p:nvSpPr>
          <p:cNvPr id="2" name="Content Placeholder 1">
            <a:extLst>
              <a:ext uri="{FF2B5EF4-FFF2-40B4-BE49-F238E27FC236}">
                <a16:creationId xmlns:a16="http://schemas.microsoft.com/office/drawing/2014/main" id="{458DB555-001A-4361-A695-6244A390E69D}"/>
              </a:ext>
            </a:extLst>
          </p:cNvPr>
          <p:cNvSpPr>
            <a:spLocks noGrp="1"/>
          </p:cNvSpPr>
          <p:nvPr>
            <p:ph idx="1"/>
          </p:nvPr>
        </p:nvSpPr>
        <p:spPr>
          <a:xfrm>
            <a:off x="770467" y="1219200"/>
            <a:ext cx="10354734" cy="4419599"/>
          </a:xfrm>
        </p:spPr>
        <p:txBody>
          <a:bodyPr>
            <a:normAutofit lnSpcReduction="10000"/>
          </a:bodyPr>
          <a:lstStyle/>
          <a:p>
            <a:r>
              <a:rPr lang="en-US" dirty="0"/>
              <a:t>Farmers (ranchers) who have their base “unassigned” will continue have their acres considered “planted” to program crops during the life of this farm bill so it will maintain the base for future legislation. </a:t>
            </a:r>
          </a:p>
          <a:p>
            <a:endParaRPr lang="en-US" dirty="0"/>
          </a:p>
          <a:p>
            <a:r>
              <a:rPr lang="en-US" dirty="0"/>
              <a:t>These base acres will be “unassigned” from receiving commodity payments, but eligible for the Conservation Stewardship Program (CSP) grasslands program payment at a rate of $18/acre. </a:t>
            </a:r>
          </a:p>
          <a:p>
            <a:pPr marL="0" indent="0">
              <a:buNone/>
            </a:pPr>
            <a:endParaRPr lang="en-US" dirty="0"/>
          </a:p>
          <a:p>
            <a:r>
              <a:rPr lang="en-US" dirty="0"/>
              <a:t>They will need to sign up for this NRCS program (not automatic) and address at least one resource concern</a:t>
            </a:r>
          </a:p>
          <a:p>
            <a:pPr marL="0" indent="0">
              <a:buNone/>
            </a:pPr>
            <a:endParaRPr lang="en-US" dirty="0"/>
          </a:p>
        </p:txBody>
      </p:sp>
    </p:spTree>
    <p:extLst>
      <p:ext uri="{BB962C8B-B14F-4D97-AF65-F5344CB8AC3E}">
        <p14:creationId xmlns:p14="http://schemas.microsoft.com/office/powerpoint/2010/main" val="139718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Dairy</a:t>
            </a:r>
          </a:p>
        </p:txBody>
      </p:sp>
      <p:sp>
        <p:nvSpPr>
          <p:cNvPr id="2" name="Content Placeholder 1">
            <a:extLst>
              <a:ext uri="{FF2B5EF4-FFF2-40B4-BE49-F238E27FC236}">
                <a16:creationId xmlns:a16="http://schemas.microsoft.com/office/drawing/2014/main" id="{458DB555-001A-4361-A695-6244A390E69D}"/>
              </a:ext>
            </a:extLst>
          </p:cNvPr>
          <p:cNvSpPr>
            <a:spLocks noGrp="1"/>
          </p:cNvSpPr>
          <p:nvPr>
            <p:ph idx="1"/>
          </p:nvPr>
        </p:nvSpPr>
        <p:spPr>
          <a:xfrm>
            <a:off x="770467" y="1219200"/>
            <a:ext cx="10354734" cy="4419599"/>
          </a:xfrm>
        </p:spPr>
        <p:txBody>
          <a:bodyPr>
            <a:normAutofit lnSpcReduction="10000"/>
          </a:bodyPr>
          <a:lstStyle/>
          <a:p>
            <a:r>
              <a:rPr lang="en-US" dirty="0"/>
              <a:t>Enhancements to this program were initially made in the Bipartisan Budget Act of 2018 (Feb. 2018)</a:t>
            </a:r>
          </a:p>
          <a:p>
            <a:r>
              <a:rPr lang="en-US" dirty="0"/>
              <a:t>Dairy Margin Protection Program (MPP) developed in the 2014 Farm Bill now got re-birthed as Dairy Margin Coverage (DMC) in the 2018 Farm Bill</a:t>
            </a:r>
          </a:p>
          <a:p>
            <a:pPr lvl="1"/>
            <a:r>
              <a:rPr lang="en-US" dirty="0"/>
              <a:t>Higher coverage levels available for the first 5 million pounds ($8.50,$9.00, $9.50)</a:t>
            </a:r>
          </a:p>
          <a:p>
            <a:pPr lvl="1"/>
            <a:r>
              <a:rPr lang="en-US" dirty="0"/>
              <a:t>Coverage levels from 5% to 95% of production history</a:t>
            </a:r>
          </a:p>
          <a:p>
            <a:pPr lvl="1"/>
            <a:r>
              <a:rPr lang="en-US" dirty="0"/>
              <a:t>Premiums have changed, significantly lower for larger farms at a low margin</a:t>
            </a:r>
          </a:p>
          <a:p>
            <a:pPr lvl="2"/>
            <a:r>
              <a:rPr lang="en-US" dirty="0"/>
              <a:t>25% discount if the farm chooses the same options for the life of the farm bill (5 years)</a:t>
            </a:r>
          </a:p>
          <a:p>
            <a:pPr lvl="1"/>
            <a:r>
              <a:rPr lang="en-US" dirty="0"/>
              <a:t>Can make separate coverage level choices for Tier 1 (the first 5 million pounds of production) vs. Tier II (over 5 million pounds)</a:t>
            </a:r>
          </a:p>
        </p:txBody>
      </p:sp>
    </p:spTree>
    <p:extLst>
      <p:ext uri="{BB962C8B-B14F-4D97-AF65-F5344CB8AC3E}">
        <p14:creationId xmlns:p14="http://schemas.microsoft.com/office/powerpoint/2010/main" val="18865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Dairy</a:t>
            </a:r>
          </a:p>
        </p:txBody>
      </p:sp>
      <p:pic>
        <p:nvPicPr>
          <p:cNvPr id="4" name="Content Placeholder 3">
            <a:extLst>
              <a:ext uri="{FF2B5EF4-FFF2-40B4-BE49-F238E27FC236}">
                <a16:creationId xmlns:a16="http://schemas.microsoft.com/office/drawing/2014/main" id="{9A82357E-A0CD-4970-B4CD-5548CC04A4A1}"/>
              </a:ext>
            </a:extLst>
          </p:cNvPr>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8089" b="9101"/>
          <a:stretch/>
        </p:blipFill>
        <p:spPr>
          <a:xfrm>
            <a:off x="1524000" y="1075268"/>
            <a:ext cx="8229600" cy="4493980"/>
          </a:xfrm>
        </p:spPr>
      </p:pic>
    </p:spTree>
    <p:extLst>
      <p:ext uri="{BB962C8B-B14F-4D97-AF65-F5344CB8AC3E}">
        <p14:creationId xmlns:p14="http://schemas.microsoft.com/office/powerpoint/2010/main" val="653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Dairy</a:t>
            </a:r>
          </a:p>
        </p:txBody>
      </p:sp>
      <p:sp>
        <p:nvSpPr>
          <p:cNvPr id="2" name="Content Placeholder 1">
            <a:extLst>
              <a:ext uri="{FF2B5EF4-FFF2-40B4-BE49-F238E27FC236}">
                <a16:creationId xmlns:a16="http://schemas.microsoft.com/office/drawing/2014/main" id="{458DB555-001A-4361-A695-6244A390E69D}"/>
              </a:ext>
            </a:extLst>
          </p:cNvPr>
          <p:cNvSpPr>
            <a:spLocks noGrp="1"/>
          </p:cNvSpPr>
          <p:nvPr>
            <p:ph idx="1"/>
          </p:nvPr>
        </p:nvSpPr>
        <p:spPr>
          <a:xfrm>
            <a:off x="770467" y="1219200"/>
            <a:ext cx="10354734" cy="4419599"/>
          </a:xfrm>
        </p:spPr>
        <p:txBody>
          <a:bodyPr>
            <a:normAutofit/>
          </a:bodyPr>
          <a:lstStyle/>
          <a:p>
            <a:r>
              <a:rPr lang="en-US" dirty="0"/>
              <a:t>Dairy producer now have the freedom to participate in any/all of DMC, Livestock Gross Margin-Dairy, and Dairy Revenue Protection (Dairy-RP)</a:t>
            </a:r>
          </a:p>
          <a:p>
            <a:pPr lvl="1"/>
            <a:r>
              <a:rPr lang="en-US" dirty="0"/>
              <a:t>Can retroactively sign up for coverage if prohibited after the premium reductions in February </a:t>
            </a:r>
          </a:p>
          <a:p>
            <a:r>
              <a:rPr lang="en-US" dirty="0"/>
              <a:t>Dairy producers have the opportunity to utilize 75% of the net premium they paid in 2014-2017 as credit for future DMC premiums</a:t>
            </a:r>
          </a:p>
          <a:p>
            <a:pPr lvl="1"/>
            <a:r>
              <a:rPr lang="en-US" dirty="0"/>
              <a:t>Alternatively they can elect to receive 50% of the net premium back as a refund</a:t>
            </a:r>
          </a:p>
        </p:txBody>
      </p:sp>
    </p:spTree>
    <p:extLst>
      <p:ext uri="{BB962C8B-B14F-4D97-AF65-F5344CB8AC3E}">
        <p14:creationId xmlns:p14="http://schemas.microsoft.com/office/powerpoint/2010/main" val="3755531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Crop Insurance Title</a:t>
            </a:r>
          </a:p>
        </p:txBody>
      </p:sp>
      <p:sp>
        <p:nvSpPr>
          <p:cNvPr id="2" name="Content Placeholder 1">
            <a:extLst>
              <a:ext uri="{FF2B5EF4-FFF2-40B4-BE49-F238E27FC236}">
                <a16:creationId xmlns:a16="http://schemas.microsoft.com/office/drawing/2014/main" id="{DE75022E-6320-46F1-A40A-DE3FE59196A3}"/>
              </a:ext>
            </a:extLst>
          </p:cNvPr>
          <p:cNvSpPr>
            <a:spLocks noGrp="1"/>
          </p:cNvSpPr>
          <p:nvPr>
            <p:ph idx="1"/>
          </p:nvPr>
        </p:nvSpPr>
        <p:spPr/>
        <p:txBody>
          <a:bodyPr>
            <a:normAutofit fontScale="85000" lnSpcReduction="10000"/>
          </a:bodyPr>
          <a:lstStyle/>
          <a:p>
            <a:pPr>
              <a:spcBef>
                <a:spcPts val="1200"/>
              </a:spcBef>
            </a:pPr>
            <a:r>
              <a:rPr lang="en-US" dirty="0"/>
              <a:t>At the request of virtually every farmer, rancher, rural business owner, and lender in the country, policy makers protected crop insurance. </a:t>
            </a:r>
          </a:p>
          <a:p>
            <a:pPr>
              <a:spcBef>
                <a:spcPts val="1200"/>
              </a:spcBef>
            </a:pPr>
            <a:r>
              <a:rPr lang="en-US" dirty="0"/>
              <a:t>Enterprise units are now allowed across county lines.</a:t>
            </a:r>
          </a:p>
          <a:p>
            <a:pPr>
              <a:spcBef>
                <a:spcPts val="1200"/>
              </a:spcBef>
            </a:pPr>
            <a:r>
              <a:rPr lang="en-US" dirty="0"/>
              <a:t>While discussed, no income limits or payment limits were applied to crop insurance.</a:t>
            </a:r>
          </a:p>
          <a:p>
            <a:pPr>
              <a:spcBef>
                <a:spcPts val="1200"/>
              </a:spcBef>
            </a:pPr>
            <a:r>
              <a:rPr lang="en-US" dirty="0"/>
              <a:t>Retained the Harvest Price Option (HPO) that provides yield replacement coverage, that allows farmers to maintain their hedge.</a:t>
            </a:r>
          </a:p>
          <a:p>
            <a:pPr>
              <a:spcBef>
                <a:spcPts val="1200"/>
              </a:spcBef>
            </a:pPr>
            <a:r>
              <a:rPr lang="en-US" dirty="0"/>
              <a:t>May increase the use of cover crops in some areas due to how cover crops are counted.</a:t>
            </a:r>
          </a:p>
          <a:p>
            <a:pPr>
              <a:spcBef>
                <a:spcPts val="1200"/>
              </a:spcBef>
            </a:pPr>
            <a:r>
              <a:rPr lang="en-US" dirty="0"/>
              <a:t>Requires RMA to consider expanding availability of limited irrigation crop insurance but doesn’t require it. This likely means RMA will continue expanding, but only after they are satisfied the limited irrigated data is scientifically sound.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804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Credit Title</a:t>
            </a:r>
          </a:p>
        </p:txBody>
      </p:sp>
      <p:sp>
        <p:nvSpPr>
          <p:cNvPr id="2" name="Content Placeholder 1">
            <a:extLst>
              <a:ext uri="{FF2B5EF4-FFF2-40B4-BE49-F238E27FC236}">
                <a16:creationId xmlns:a16="http://schemas.microsoft.com/office/drawing/2014/main" id="{C7C18D2B-5CD6-49FF-9F5F-93F307F30FA7}"/>
              </a:ext>
            </a:extLst>
          </p:cNvPr>
          <p:cNvSpPr>
            <a:spLocks noGrp="1"/>
          </p:cNvSpPr>
          <p:nvPr>
            <p:ph idx="1"/>
          </p:nvPr>
        </p:nvSpPr>
        <p:spPr/>
        <p:txBody>
          <a:bodyPr/>
          <a:lstStyle/>
          <a:p>
            <a:r>
              <a:rPr lang="en-US" sz="2400" dirty="0"/>
              <a:t>Increased the direct loan limit (loans directly from FSA) for farm ownership loans from $300,000 to $600,000.   </a:t>
            </a:r>
          </a:p>
          <a:p>
            <a:endParaRPr lang="en-US" sz="2400" dirty="0"/>
          </a:p>
          <a:p>
            <a:r>
              <a:rPr lang="en-US" sz="2400" dirty="0"/>
              <a:t>Guaranteed ownership loan increased from $1,399,000 to $1,750,000. </a:t>
            </a:r>
          </a:p>
          <a:p>
            <a:endParaRPr lang="en-US" sz="2400" dirty="0"/>
          </a:p>
          <a:p>
            <a:r>
              <a:rPr lang="en-US" sz="2400" dirty="0"/>
              <a:t>Direct operating loan limit increased from $300,000 to $400,000 </a:t>
            </a:r>
          </a:p>
          <a:p>
            <a:endParaRPr lang="en-US" sz="2400" dirty="0"/>
          </a:p>
          <a:p>
            <a:r>
              <a:rPr lang="en-US" sz="2400" dirty="0"/>
              <a:t>Guaranteed operating loan limit increased from $1,399,000 to $1,750,000. </a:t>
            </a:r>
          </a:p>
          <a:p>
            <a:endParaRPr lang="en-US" dirty="0"/>
          </a:p>
        </p:txBody>
      </p:sp>
    </p:spTree>
    <p:extLst>
      <p:ext uri="{BB962C8B-B14F-4D97-AF65-F5344CB8AC3E}">
        <p14:creationId xmlns:p14="http://schemas.microsoft.com/office/powerpoint/2010/main" val="369152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0466" y="228600"/>
            <a:ext cx="10811934" cy="710142"/>
          </a:xfrm>
        </p:spPr>
        <p:txBody>
          <a:bodyPr>
            <a:normAutofit/>
          </a:bodyPr>
          <a:lstStyle/>
          <a:p>
            <a:r>
              <a:rPr lang="en-US" dirty="0">
                <a:solidFill>
                  <a:srgbClr val="660066"/>
                </a:solidFill>
                <a:effectLst/>
                <a:latin typeface="+mj-lt"/>
              </a:rPr>
              <a:t>Conservation Title </a:t>
            </a:r>
          </a:p>
        </p:txBody>
      </p:sp>
      <p:sp>
        <p:nvSpPr>
          <p:cNvPr id="2" name="Content Placeholder 1">
            <a:extLst>
              <a:ext uri="{FF2B5EF4-FFF2-40B4-BE49-F238E27FC236}">
                <a16:creationId xmlns:a16="http://schemas.microsoft.com/office/drawing/2014/main" id="{6D761468-E605-4535-8BA3-A98AE153254A}"/>
              </a:ext>
            </a:extLst>
          </p:cNvPr>
          <p:cNvSpPr>
            <a:spLocks noGrp="1"/>
          </p:cNvSpPr>
          <p:nvPr>
            <p:ph idx="1"/>
          </p:nvPr>
        </p:nvSpPr>
        <p:spPr/>
        <p:txBody>
          <a:bodyPr>
            <a:normAutofit/>
          </a:bodyPr>
          <a:lstStyle/>
          <a:p>
            <a:r>
              <a:rPr lang="en-US" sz="2400" dirty="0"/>
              <a:t>The CRP acre cap will be increased over time from 24 million acres currently to 27 million acres by 2023.</a:t>
            </a:r>
          </a:p>
          <a:p>
            <a:endParaRPr lang="en-US" sz="2400" dirty="0"/>
          </a:p>
          <a:p>
            <a:r>
              <a:rPr lang="en-US" sz="2400" dirty="0"/>
              <a:t>CRP rental rates will be reduced to 85% of the average county rental rate for general sign-ups and 90% of the county average for continuous CRP enrollment.</a:t>
            </a:r>
          </a:p>
          <a:p>
            <a:endParaRPr lang="en-US" sz="2400" dirty="0"/>
          </a:p>
          <a:p>
            <a:r>
              <a:rPr lang="en-US" sz="2400" dirty="0"/>
              <a:t>Conservation Stewardship Program (CSP) will be phased out as a standalone acre-based program and be administered with the current Environmental Quality Incentives Program (EQIP).</a:t>
            </a:r>
          </a:p>
          <a:p>
            <a:endParaRPr lang="en-US" dirty="0"/>
          </a:p>
        </p:txBody>
      </p:sp>
    </p:spTree>
    <p:extLst>
      <p:ext uri="{BB962C8B-B14F-4D97-AF65-F5344CB8AC3E}">
        <p14:creationId xmlns:p14="http://schemas.microsoft.com/office/powerpoint/2010/main" val="41044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Farm Bill Titles</a:t>
            </a:r>
          </a:p>
        </p:txBody>
      </p:sp>
      <p:sp>
        <p:nvSpPr>
          <p:cNvPr id="3" name="Content Placeholder 2"/>
          <p:cNvSpPr>
            <a:spLocks noGrp="1"/>
          </p:cNvSpPr>
          <p:nvPr>
            <p:ph idx="1"/>
          </p:nvPr>
        </p:nvSpPr>
        <p:spPr>
          <a:xfrm>
            <a:off x="838200" y="1825625"/>
            <a:ext cx="4619324" cy="4351338"/>
          </a:xfrm>
        </p:spPr>
        <p:txBody>
          <a:bodyPr/>
          <a:lstStyle/>
          <a:p>
            <a:r>
              <a:rPr lang="en-US" dirty="0"/>
              <a:t>Title I: Commodities</a:t>
            </a:r>
          </a:p>
          <a:p>
            <a:r>
              <a:rPr lang="en-US" dirty="0"/>
              <a:t>Title II: Conservation</a:t>
            </a:r>
          </a:p>
          <a:p>
            <a:r>
              <a:rPr lang="en-US" dirty="0"/>
              <a:t>Title III: Trade</a:t>
            </a:r>
          </a:p>
          <a:p>
            <a:r>
              <a:rPr lang="en-US" dirty="0"/>
              <a:t>Title IV: Nutrition</a:t>
            </a:r>
          </a:p>
          <a:p>
            <a:r>
              <a:rPr lang="en-US" dirty="0"/>
              <a:t>Title V: Credit</a:t>
            </a:r>
          </a:p>
          <a:p>
            <a:r>
              <a:rPr lang="en-US" dirty="0"/>
              <a:t>Title VI: Rural Development</a:t>
            </a:r>
          </a:p>
        </p:txBody>
      </p:sp>
      <p:sp>
        <p:nvSpPr>
          <p:cNvPr id="4" name="Content Placeholder 2"/>
          <p:cNvSpPr txBox="1">
            <a:spLocks/>
          </p:cNvSpPr>
          <p:nvPr/>
        </p:nvSpPr>
        <p:spPr>
          <a:xfrm>
            <a:off x="5706979" y="1825625"/>
            <a:ext cx="5727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Title VII: Research, Education, and Related Matters</a:t>
            </a:r>
          </a:p>
          <a:p>
            <a:r>
              <a:rPr lang="en-US" b="0" dirty="0"/>
              <a:t>Title VIII: Forestry</a:t>
            </a:r>
          </a:p>
          <a:p>
            <a:r>
              <a:rPr lang="en-US" b="0" dirty="0"/>
              <a:t>Title IX: Energy</a:t>
            </a:r>
          </a:p>
          <a:p>
            <a:r>
              <a:rPr lang="en-US" b="0" dirty="0"/>
              <a:t>Title X: Horticulture</a:t>
            </a:r>
          </a:p>
          <a:p>
            <a:r>
              <a:rPr lang="en-US" b="0" dirty="0"/>
              <a:t>Title XI: Crop Insurance</a:t>
            </a:r>
          </a:p>
          <a:p>
            <a:r>
              <a:rPr lang="en-US" b="0" dirty="0"/>
              <a:t>Title XII: Miscellaneous</a:t>
            </a:r>
          </a:p>
        </p:txBody>
      </p:sp>
    </p:spTree>
    <p:extLst>
      <p:ext uri="{BB962C8B-B14F-4D97-AF65-F5344CB8AC3E}">
        <p14:creationId xmlns:p14="http://schemas.microsoft.com/office/powerpoint/2010/main" val="267000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FFED44-80D4-408B-85C0-C8B2AEE5DA09}"/>
              </a:ext>
            </a:extLst>
          </p:cNvPr>
          <p:cNvSpPr>
            <a:spLocks noGrp="1"/>
          </p:cNvSpPr>
          <p:nvPr>
            <p:ph type="title"/>
          </p:nvPr>
        </p:nvSpPr>
        <p:spPr/>
        <p:txBody>
          <a:bodyPr/>
          <a:lstStyle/>
          <a:p>
            <a:r>
              <a:rPr lang="en-US" dirty="0"/>
              <a:t>Industrial Hemp</a:t>
            </a:r>
          </a:p>
        </p:txBody>
      </p:sp>
      <p:sp>
        <p:nvSpPr>
          <p:cNvPr id="7" name="Content Placeholder 6">
            <a:extLst>
              <a:ext uri="{FF2B5EF4-FFF2-40B4-BE49-F238E27FC236}">
                <a16:creationId xmlns:a16="http://schemas.microsoft.com/office/drawing/2014/main" id="{61A84CDF-6635-45DF-AE00-ACD42B4C4DE0}"/>
              </a:ext>
            </a:extLst>
          </p:cNvPr>
          <p:cNvSpPr>
            <a:spLocks noGrp="1"/>
          </p:cNvSpPr>
          <p:nvPr>
            <p:ph idx="1"/>
          </p:nvPr>
        </p:nvSpPr>
        <p:spPr/>
        <p:txBody>
          <a:bodyPr/>
          <a:lstStyle/>
          <a:p>
            <a:pPr marL="0" indent="0">
              <a:buNone/>
            </a:pPr>
            <a:r>
              <a:rPr lang="en-US" sz="2400" u="sng" dirty="0">
                <a:hlinkClick r:id="rId2"/>
              </a:rPr>
              <a:t>https://www.northwest.k-state.edu/agronomy/industrial_hemp_resources.html</a:t>
            </a:r>
            <a:endParaRPr lang="en-US" sz="2400"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0A26DA1F-F2E3-418E-AC7D-2BE7B387E951}"/>
              </a:ext>
            </a:extLst>
          </p:cNvPr>
          <p:cNvSpPr>
            <a:spLocks noGrp="1"/>
          </p:cNvSpPr>
          <p:nvPr>
            <p:ph type="dt" sz="half" idx="10"/>
          </p:nvPr>
        </p:nvSpPr>
        <p:spPr/>
        <p:txBody>
          <a:bodyPr/>
          <a:lstStyle/>
          <a:p>
            <a:fld id="{297DB660-2743-46AF-AACC-5BE10B7E55A1}" type="datetime1">
              <a:rPr lang="en-US" smtClean="0">
                <a:solidFill>
                  <a:prstClr val="black">
                    <a:tint val="75000"/>
                  </a:prstClr>
                </a:solidFill>
              </a:rPr>
              <a:pPr/>
              <a:t>1/18/2019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EE2282D-0091-4BB0-A7FC-FE83140DB548}"/>
              </a:ext>
            </a:extLst>
          </p:cNvPr>
          <p:cNvSpPr>
            <a:spLocks noGrp="1"/>
          </p:cNvSpPr>
          <p:nvPr>
            <p:ph type="ftr" sz="quarter" idx="11"/>
          </p:nvPr>
        </p:nvSpPr>
        <p:spPr/>
        <p:txBody>
          <a:bodyPr/>
          <a:lstStyle/>
          <a:p>
            <a:endParaRPr lang="en-US">
              <a:solidFill>
                <a:prstClr val="black">
                  <a:tint val="75000"/>
                </a:prstClr>
              </a:solidFill>
            </a:endParaRPr>
          </a:p>
        </p:txBody>
      </p:sp>
      <p:pic>
        <p:nvPicPr>
          <p:cNvPr id="3" name="Picture 2">
            <a:extLst>
              <a:ext uri="{FF2B5EF4-FFF2-40B4-BE49-F238E27FC236}">
                <a16:creationId xmlns:a16="http://schemas.microsoft.com/office/drawing/2014/main" id="{39E2133C-C166-4DA8-8885-11FA92C95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848" y="1720083"/>
            <a:ext cx="6935168" cy="4477375"/>
          </a:xfrm>
          <a:prstGeom prst="rect">
            <a:avLst/>
          </a:prstGeom>
        </p:spPr>
      </p:pic>
    </p:spTree>
    <p:extLst>
      <p:ext uri="{BB962C8B-B14F-4D97-AF65-F5344CB8AC3E}">
        <p14:creationId xmlns:p14="http://schemas.microsoft.com/office/powerpoint/2010/main" val="245221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0" t="3126" r="1250" b="19045"/>
          <a:stretch/>
        </p:blipFill>
        <p:spPr>
          <a:xfrm>
            <a:off x="1524000" y="228600"/>
            <a:ext cx="8123113" cy="5187461"/>
          </a:xfrm>
          <a:prstGeom prst="rect">
            <a:avLst/>
          </a:prstGeom>
        </p:spPr>
      </p:pic>
      <p:sp>
        <p:nvSpPr>
          <p:cNvPr id="3" name="Oval 2">
            <a:extLst>
              <a:ext uri="{FF2B5EF4-FFF2-40B4-BE49-F238E27FC236}">
                <a16:creationId xmlns:a16="http://schemas.microsoft.com/office/drawing/2014/main" id="{9F80D2C7-0211-48EA-ADD1-1F99A1004F08}"/>
              </a:ext>
            </a:extLst>
          </p:cNvPr>
          <p:cNvSpPr/>
          <p:nvPr/>
        </p:nvSpPr>
        <p:spPr>
          <a:xfrm>
            <a:off x="6487390" y="993530"/>
            <a:ext cx="523009" cy="4484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32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676400" y="533401"/>
            <a:ext cx="4953000" cy="120032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algn="l">
              <a:spcBef>
                <a:spcPct val="0"/>
              </a:spcBef>
              <a:buClrTx/>
              <a:buSzTx/>
            </a:pPr>
            <a:r>
              <a:rPr lang="en-US" sz="3200" dirty="0">
                <a:solidFill>
                  <a:srgbClr val="006600"/>
                </a:solidFill>
              </a:rPr>
              <a:t>Thank You</a:t>
            </a:r>
          </a:p>
          <a:p>
            <a:pPr algn="l">
              <a:spcBef>
                <a:spcPct val="0"/>
              </a:spcBef>
              <a:buClrTx/>
              <a:buSzTx/>
            </a:pPr>
            <a:r>
              <a:rPr lang="en-US" dirty="0">
                <a:solidFill>
                  <a:srgbClr val="660066"/>
                </a:solidFill>
              </a:rPr>
              <a:t>Robin Reid</a:t>
            </a:r>
          </a:p>
          <a:p>
            <a:pPr algn="l">
              <a:spcBef>
                <a:spcPct val="0"/>
              </a:spcBef>
              <a:buClrTx/>
              <a:buSzTx/>
            </a:pPr>
            <a:r>
              <a:rPr lang="en-US" dirty="0">
                <a:solidFill>
                  <a:srgbClr val="660066"/>
                </a:solidFill>
              </a:rPr>
              <a:t>KANSAS STATE UNIVERSITY</a:t>
            </a:r>
            <a:endParaRPr lang="en-US" sz="1800" b="0" dirty="0">
              <a:latin typeface="Arial" pitchFamily="34" charset="0"/>
            </a:endParaRPr>
          </a:p>
        </p:txBody>
      </p:sp>
      <p:sp>
        <p:nvSpPr>
          <p:cNvPr id="15363" name="Rectangle 4"/>
          <p:cNvSpPr>
            <a:spLocks noChangeArrowheads="1"/>
          </p:cNvSpPr>
          <p:nvPr/>
        </p:nvSpPr>
        <p:spPr bwMode="auto">
          <a:xfrm>
            <a:off x="5715000" y="990601"/>
            <a:ext cx="4953000" cy="184665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algn="l">
              <a:spcBef>
                <a:spcPct val="0"/>
              </a:spcBef>
              <a:buClrTx/>
              <a:buSzTx/>
            </a:pPr>
            <a:r>
              <a:rPr lang="en-US" sz="2400" dirty="0">
                <a:solidFill>
                  <a:srgbClr val="0000CC"/>
                </a:solidFill>
              </a:rPr>
              <a:t>PHONE: 785-532-0964</a:t>
            </a:r>
          </a:p>
          <a:p>
            <a:pPr algn="l">
              <a:spcBef>
                <a:spcPct val="0"/>
              </a:spcBef>
              <a:buClrTx/>
              <a:buSzTx/>
            </a:pPr>
            <a:r>
              <a:rPr lang="en-US" sz="2400" dirty="0"/>
              <a:t>EMAIL: </a:t>
            </a:r>
            <a:r>
              <a:rPr lang="en-US" sz="2400" dirty="0">
                <a:solidFill>
                  <a:srgbClr val="660066"/>
                </a:solidFill>
              </a:rPr>
              <a:t>robinreid@ksu.edu</a:t>
            </a:r>
          </a:p>
          <a:p>
            <a:pPr algn="l">
              <a:spcBef>
                <a:spcPct val="0"/>
              </a:spcBef>
              <a:buClrTx/>
              <a:buSzTx/>
            </a:pPr>
            <a:r>
              <a:rPr lang="en-US" sz="2400" dirty="0">
                <a:solidFill>
                  <a:srgbClr val="A50021"/>
                </a:solidFill>
              </a:rPr>
              <a:t>Check out our WEB page at</a:t>
            </a:r>
          </a:p>
          <a:p>
            <a:pPr algn="l">
              <a:spcBef>
                <a:spcPct val="0"/>
              </a:spcBef>
              <a:buClrTx/>
              <a:buSzTx/>
            </a:pPr>
            <a:r>
              <a:rPr lang="en-US" sz="2400" dirty="0">
                <a:solidFill>
                  <a:srgbClr val="FF3300"/>
                </a:solidFill>
              </a:rPr>
              <a:t>http://www.AgManager.info</a:t>
            </a:r>
          </a:p>
          <a:p>
            <a:pPr algn="l">
              <a:spcBef>
                <a:spcPct val="0"/>
              </a:spcBef>
              <a:buClrTx/>
              <a:buSzTx/>
            </a:pPr>
            <a:r>
              <a:rPr lang="en-US" sz="1800" dirty="0"/>
              <a:t>Copyright 2019, All Rights Reserved </a:t>
            </a:r>
            <a:endParaRPr lang="en-US" sz="1800" b="0" dirty="0">
              <a:latin typeface="Arial" pitchFamily="34" charset="0"/>
            </a:endParaRPr>
          </a:p>
        </p:txBody>
      </p:sp>
    </p:spTree>
    <p:extLst>
      <p:ext uri="{BB962C8B-B14F-4D97-AF65-F5344CB8AC3E}">
        <p14:creationId xmlns:p14="http://schemas.microsoft.com/office/powerpoint/2010/main" val="317631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1AFA-F021-4C04-A8BB-4BCA426F5C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p:cNvSpPr>
            <a:spLocks noGrp="1"/>
          </p:cNvSpPr>
          <p:nvPr>
            <p:ph type="title"/>
          </p:nvPr>
        </p:nvSpPr>
        <p:spPr/>
        <p:txBody>
          <a:bodyPr/>
          <a:lstStyle/>
          <a:p>
            <a:r>
              <a:rPr lang="en-US" dirty="0"/>
              <a:t>Decisions to be made…</a:t>
            </a:r>
          </a:p>
        </p:txBody>
      </p:sp>
      <p:sp>
        <p:nvSpPr>
          <p:cNvPr id="7" name="TextBox 6"/>
          <p:cNvSpPr txBox="1"/>
          <p:nvPr/>
        </p:nvSpPr>
        <p:spPr>
          <a:xfrm>
            <a:off x="8818747" y="660370"/>
            <a:ext cx="17694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TENANT OR BOTH IF SHARED RISK</a:t>
            </a:r>
          </a:p>
        </p:txBody>
      </p:sp>
      <p:sp>
        <p:nvSpPr>
          <p:cNvPr id="9" name="TextBox 8"/>
          <p:cNvSpPr txBox="1"/>
          <p:nvPr/>
        </p:nvSpPr>
        <p:spPr>
          <a:xfrm>
            <a:off x="1549730" y="2856614"/>
            <a:ext cx="2755075"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PRICE LOSS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732317" y="2856614"/>
            <a:ext cx="2927267"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County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(ARC-CO)</a:t>
            </a:r>
          </a:p>
        </p:txBody>
      </p:sp>
      <p:sp>
        <p:nvSpPr>
          <p:cNvPr id="12" name="TextBox 11"/>
          <p:cNvSpPr txBox="1"/>
          <p:nvPr/>
        </p:nvSpPr>
        <p:spPr>
          <a:xfrm>
            <a:off x="8087096" y="2856614"/>
            <a:ext cx="2770908"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Individual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(ARC-IC)</a:t>
            </a:r>
          </a:p>
        </p:txBody>
      </p:sp>
      <p:sp>
        <p:nvSpPr>
          <p:cNvPr id="14" name="TextBox 13"/>
          <p:cNvSpPr txBox="1"/>
          <p:nvPr/>
        </p:nvSpPr>
        <p:spPr>
          <a:xfrm>
            <a:off x="1948679" y="4842738"/>
            <a:ext cx="1957176" cy="738664"/>
          </a:xfrm>
          <a:prstGeom prst="rect">
            <a:avLst/>
          </a:prstGeom>
          <a:solidFill>
            <a:srgbClr val="FFC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Supplemental Coverage Option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(SCO)</a:t>
            </a:r>
          </a:p>
        </p:txBody>
      </p:sp>
      <p:cxnSp>
        <p:nvCxnSpPr>
          <p:cNvPr id="16" name="Straight Arrow Connector 15"/>
          <p:cNvCxnSpPr>
            <a:stCxn id="9" idx="2"/>
            <a:endCxn id="14" idx="0"/>
          </p:cNvCxnSpPr>
          <p:nvPr/>
        </p:nvCxnSpPr>
        <p:spPr>
          <a:xfrm flipH="1">
            <a:off x="2927267" y="4056943"/>
            <a:ext cx="1" cy="7857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
          </p:nvPr>
        </p:nvSpPr>
        <p:spPr>
          <a:xfrm>
            <a:off x="770467" y="1219200"/>
            <a:ext cx="9964828" cy="4419599"/>
          </a:xfrm>
        </p:spPr>
        <p:txBody>
          <a:bodyPr>
            <a:normAutofit/>
          </a:bodyPr>
          <a:lstStyle/>
          <a:p>
            <a:pPr marL="457200" lvl="1" indent="0" algn="ctr">
              <a:buNone/>
            </a:pPr>
            <a:r>
              <a:rPr lang="en-US" sz="4000" b="1" dirty="0"/>
              <a:t>Elect a Program</a:t>
            </a:r>
          </a:p>
        </p:txBody>
      </p:sp>
      <p:sp>
        <p:nvSpPr>
          <p:cNvPr id="18" name="TextBox 17"/>
          <p:cNvSpPr txBox="1"/>
          <p:nvPr/>
        </p:nvSpPr>
        <p:spPr>
          <a:xfrm>
            <a:off x="1948679" y="2417041"/>
            <a:ext cx="5242955"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Decision for each Commodity (85% of base)</a:t>
            </a:r>
          </a:p>
        </p:txBody>
      </p:sp>
      <p:sp>
        <p:nvSpPr>
          <p:cNvPr id="19" name="TextBox 18"/>
          <p:cNvSpPr txBox="1"/>
          <p:nvPr/>
        </p:nvSpPr>
        <p:spPr>
          <a:xfrm>
            <a:off x="7281003" y="2439191"/>
            <a:ext cx="44360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Commodities on Farm (65% of total base)</a:t>
            </a:r>
          </a:p>
        </p:txBody>
      </p:sp>
      <p:cxnSp>
        <p:nvCxnSpPr>
          <p:cNvPr id="20" name="Straight Arrow Connector 19"/>
          <p:cNvCxnSpPr/>
          <p:nvPr/>
        </p:nvCxnSpPr>
        <p:spPr>
          <a:xfrm>
            <a:off x="5975901" y="1844000"/>
            <a:ext cx="1980567" cy="499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30761" y="1844000"/>
            <a:ext cx="1322120" cy="538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5793" y="5203207"/>
            <a:ext cx="3473594"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Purchased on Planted Acres</a:t>
            </a:r>
          </a:p>
        </p:txBody>
      </p:sp>
    </p:spTree>
    <p:extLst>
      <p:ext uri="{BB962C8B-B14F-4D97-AF65-F5344CB8AC3E}">
        <p14:creationId xmlns:p14="http://schemas.microsoft.com/office/powerpoint/2010/main" val="269779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465811"/>
            <a:ext cx="9929772" cy="710142"/>
          </a:xfrm>
        </p:spPr>
        <p:txBody>
          <a:bodyPr>
            <a:normAutofit fontScale="90000"/>
          </a:bodyPr>
          <a:lstStyle/>
          <a:p>
            <a:r>
              <a:rPr lang="en-US" dirty="0"/>
              <a:t>Percentage of total base acres in each program for the 2014 Farm Bill</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69" y="1600200"/>
            <a:ext cx="10812462" cy="3365343"/>
          </a:xfrm>
        </p:spPr>
      </p:pic>
      <p:sp>
        <p:nvSpPr>
          <p:cNvPr id="3" name="Rectangle 2">
            <a:extLst>
              <a:ext uri="{FF2B5EF4-FFF2-40B4-BE49-F238E27FC236}">
                <a16:creationId xmlns:a16="http://schemas.microsoft.com/office/drawing/2014/main" id="{31D49CC5-CE48-44DA-B303-A33A693ABE8B}"/>
              </a:ext>
            </a:extLst>
          </p:cNvPr>
          <p:cNvSpPr/>
          <p:nvPr/>
        </p:nvSpPr>
        <p:spPr>
          <a:xfrm>
            <a:off x="792480" y="2971800"/>
            <a:ext cx="10515600" cy="2743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4EE4D1-D700-40BC-AD0B-CE932CD24F55}"/>
              </a:ext>
            </a:extLst>
          </p:cNvPr>
          <p:cNvSpPr/>
          <p:nvPr/>
        </p:nvSpPr>
        <p:spPr>
          <a:xfrm>
            <a:off x="792480" y="3282871"/>
            <a:ext cx="10515600" cy="2743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48A6FB-E704-4751-AB39-EAADBE4EB264}"/>
              </a:ext>
            </a:extLst>
          </p:cNvPr>
          <p:cNvSpPr/>
          <p:nvPr/>
        </p:nvSpPr>
        <p:spPr>
          <a:xfrm>
            <a:off x="792480" y="3880212"/>
            <a:ext cx="10515600" cy="2743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967F49-3135-4E48-AF59-98C0339696CB}"/>
              </a:ext>
            </a:extLst>
          </p:cNvPr>
          <p:cNvSpPr/>
          <p:nvPr/>
        </p:nvSpPr>
        <p:spPr>
          <a:xfrm>
            <a:off x="792480" y="4519117"/>
            <a:ext cx="10515600" cy="2743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5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429D-7592-4812-8A8A-03E8FF8AC68B}"/>
              </a:ext>
            </a:extLst>
          </p:cNvPr>
          <p:cNvSpPr>
            <a:spLocks noGrp="1"/>
          </p:cNvSpPr>
          <p:nvPr>
            <p:ph type="title"/>
          </p:nvPr>
        </p:nvSpPr>
        <p:spPr/>
        <p:txBody>
          <a:bodyPr/>
          <a:lstStyle/>
          <a:p>
            <a:r>
              <a:rPr lang="en-US" dirty="0"/>
              <a:t>Did we make the “right” decision?</a:t>
            </a:r>
          </a:p>
        </p:txBody>
      </p:sp>
      <p:pic>
        <p:nvPicPr>
          <p:cNvPr id="6" name="Content Placeholder 5">
            <a:extLst>
              <a:ext uri="{FF2B5EF4-FFF2-40B4-BE49-F238E27FC236}">
                <a16:creationId xmlns:a16="http://schemas.microsoft.com/office/drawing/2014/main" id="{5412888C-3B22-458D-AA49-05A768FC52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233" y="1064877"/>
            <a:ext cx="9897534" cy="5741029"/>
          </a:xfrm>
        </p:spPr>
      </p:pic>
      <p:sp>
        <p:nvSpPr>
          <p:cNvPr id="4" name="Slide Number Placeholder 3">
            <a:extLst>
              <a:ext uri="{FF2B5EF4-FFF2-40B4-BE49-F238E27FC236}">
                <a16:creationId xmlns:a16="http://schemas.microsoft.com/office/drawing/2014/main" id="{3EE678E3-CAF4-40D6-BC8B-7522ACF9985E}"/>
              </a:ext>
            </a:extLst>
          </p:cNvPr>
          <p:cNvSpPr>
            <a:spLocks noGrp="1"/>
          </p:cNvSpPr>
          <p:nvPr>
            <p:ph type="sldNum" sz="quarter" idx="12"/>
          </p:nvPr>
        </p:nvSpPr>
        <p:spPr/>
        <p:txBody>
          <a:bodyPr/>
          <a:lstStyle/>
          <a:p>
            <a:fld id="{60481AFA-F021-4C04-A8BB-4BCA426F5CD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16099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dirty="0">
                <a:solidFill>
                  <a:srgbClr val="47008E"/>
                </a:solidFill>
                <a:effectLst/>
                <a:latin typeface="+mj-lt"/>
              </a:rPr>
              <a:t>This Spring Farmers will Select either ARC or PLC</a:t>
            </a:r>
          </a:p>
        </p:txBody>
      </p:sp>
      <p:sp>
        <p:nvSpPr>
          <p:cNvPr id="2" name="Content Placeholder 1">
            <a:extLst>
              <a:ext uri="{FF2B5EF4-FFF2-40B4-BE49-F238E27FC236}">
                <a16:creationId xmlns:a16="http://schemas.microsoft.com/office/drawing/2014/main" id="{FE4CBAE9-A006-4CFB-A262-F4338AD52393}"/>
              </a:ext>
            </a:extLst>
          </p:cNvPr>
          <p:cNvSpPr>
            <a:spLocks noGrp="1"/>
          </p:cNvSpPr>
          <p:nvPr>
            <p:ph idx="1"/>
          </p:nvPr>
        </p:nvSpPr>
        <p:spPr>
          <a:xfrm>
            <a:off x="770467" y="1219200"/>
            <a:ext cx="10354734" cy="4419599"/>
          </a:xfrm>
        </p:spPr>
        <p:txBody>
          <a:bodyPr/>
          <a:lstStyle/>
          <a:p>
            <a:pPr>
              <a:defRPr/>
            </a:pPr>
            <a:r>
              <a:rPr lang="en-US" sz="2400" kern="0" dirty="0"/>
              <a:t>Farmers will elect ARC or PLC per commodity for 2019 &amp; 2020, but will be able to change elections annually beginning in 2021 (but don’t have to).</a:t>
            </a:r>
          </a:p>
          <a:p>
            <a:pPr>
              <a:defRPr/>
            </a:pPr>
            <a:endParaRPr lang="en-US" sz="2400" kern="0" dirty="0"/>
          </a:p>
          <a:p>
            <a:pPr>
              <a:defRPr/>
            </a:pPr>
            <a:r>
              <a:rPr lang="en-US" sz="2400" kern="0" dirty="0"/>
              <a:t>This change will allow farmers to select their preferred program based on more current market conditions.</a:t>
            </a:r>
          </a:p>
          <a:p>
            <a:pPr>
              <a:defRPr/>
            </a:pPr>
            <a:endParaRPr lang="en-US" sz="2400" kern="0" dirty="0"/>
          </a:p>
          <a:p>
            <a:pPr>
              <a:defRPr/>
            </a:pPr>
            <a:r>
              <a:rPr lang="en-US" sz="2400" kern="0" dirty="0"/>
              <a:t>Reduces the  psychological pressure of making a 1 time program decision for 5 years.</a:t>
            </a:r>
          </a:p>
          <a:p>
            <a:pPr marL="0" indent="0">
              <a:buNone/>
            </a:pPr>
            <a:endParaRPr lang="en-US" dirty="0"/>
          </a:p>
        </p:txBody>
      </p:sp>
    </p:spTree>
    <p:extLst>
      <p:ext uri="{BB962C8B-B14F-4D97-AF65-F5344CB8AC3E}">
        <p14:creationId xmlns:p14="http://schemas.microsoft.com/office/powerpoint/2010/main" val="107847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review</a:t>
            </a:r>
          </a:p>
        </p:txBody>
      </p:sp>
      <p:sp>
        <p:nvSpPr>
          <p:cNvPr id="3" name="Content Placeholder 2"/>
          <p:cNvSpPr>
            <a:spLocks noGrp="1"/>
          </p:cNvSpPr>
          <p:nvPr>
            <p:ph idx="1"/>
          </p:nvPr>
        </p:nvSpPr>
        <p:spPr/>
        <p:txBody>
          <a:bodyPr>
            <a:normAutofit fontScale="92500" lnSpcReduction="10000"/>
          </a:bodyPr>
          <a:lstStyle/>
          <a:p>
            <a:r>
              <a:rPr lang="en-US" dirty="0"/>
              <a:t>Catastrophic price decline protection</a:t>
            </a:r>
          </a:p>
          <a:p>
            <a:pPr lvl="1"/>
            <a:r>
              <a:rPr lang="en-US" dirty="0"/>
              <a:t>Payments occur then prices fall below reference prices</a:t>
            </a:r>
          </a:p>
          <a:p>
            <a:pPr lvl="1"/>
            <a:r>
              <a:rPr lang="en-US" dirty="0"/>
              <a:t>Payments made on </a:t>
            </a:r>
            <a:r>
              <a:rPr lang="en-US" u="sng" dirty="0"/>
              <a:t>base</a:t>
            </a:r>
            <a:r>
              <a:rPr lang="en-US" dirty="0"/>
              <a:t> acres and </a:t>
            </a:r>
            <a:r>
              <a:rPr lang="en-US" u="sng" dirty="0"/>
              <a:t>program</a:t>
            </a:r>
            <a:r>
              <a:rPr lang="en-US" dirty="0"/>
              <a:t> yields</a:t>
            </a:r>
          </a:p>
          <a:p>
            <a:pPr lvl="1"/>
            <a:endParaRPr lang="en-US" dirty="0"/>
          </a:p>
          <a:p>
            <a:pPr marL="0" indent="0">
              <a:buNone/>
            </a:pPr>
            <a:r>
              <a:rPr lang="en-US" sz="2200" u="sng" dirty="0"/>
              <a:t>Example:</a:t>
            </a:r>
          </a:p>
          <a:p>
            <a:pPr marL="0" indent="0">
              <a:buNone/>
            </a:pPr>
            <a:r>
              <a:rPr lang="en-US" sz="2200" dirty="0"/>
              <a:t>Farm X has 100 base acres of corn and 120 bushel program yield</a:t>
            </a:r>
          </a:p>
          <a:p>
            <a:pPr marL="0" indent="0">
              <a:buNone/>
            </a:pPr>
            <a:r>
              <a:rPr lang="en-US" sz="2200" dirty="0"/>
              <a:t>Reference price is $3.70</a:t>
            </a:r>
          </a:p>
          <a:p>
            <a:pPr marL="0" indent="0">
              <a:buNone/>
            </a:pPr>
            <a:r>
              <a:rPr lang="en-US" sz="2200" dirty="0"/>
              <a:t>The MYA Corn price is $3.50 </a:t>
            </a:r>
          </a:p>
          <a:p>
            <a:pPr marL="457200" lvl="1" indent="0">
              <a:buNone/>
            </a:pPr>
            <a:endParaRPr lang="en-US" sz="1900" dirty="0"/>
          </a:p>
          <a:p>
            <a:pPr marL="457200" lvl="1" indent="0">
              <a:buNone/>
            </a:pPr>
            <a:endParaRPr lang="en-US" sz="1900" dirty="0"/>
          </a:p>
          <a:p>
            <a:pPr marL="457200" lvl="1" indent="0">
              <a:buNone/>
            </a:pPr>
            <a:r>
              <a:rPr lang="en-US" sz="1900" dirty="0"/>
              <a:t>Corn payment per acre = ($3.70 - $3.50) X 120 = $24.00 per acre</a:t>
            </a:r>
          </a:p>
          <a:p>
            <a:pPr marL="457200" lvl="1" indent="0">
              <a:buNone/>
            </a:pPr>
            <a:endParaRPr lang="en-US" sz="1900" dirty="0"/>
          </a:p>
          <a:p>
            <a:pPr marL="457200" lvl="1" indent="0">
              <a:buNone/>
            </a:pPr>
            <a:r>
              <a:rPr lang="en-US" sz="1900" dirty="0"/>
              <a:t>Total corn payment= $24.00 X 100 base acres X 85% = $2,040.00</a:t>
            </a:r>
          </a:p>
          <a:p>
            <a:pPr lvl="1"/>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60481AFA-F021-4C04-A8BB-4BCA426F5CDD}" type="slidenum">
              <a:rPr lang="en-US" smtClean="0"/>
              <a:t>8</a:t>
            </a:fld>
            <a:endParaRPr lang="en-US"/>
          </a:p>
        </p:txBody>
      </p:sp>
    </p:spTree>
    <p:extLst>
      <p:ext uri="{BB962C8B-B14F-4D97-AF65-F5344CB8AC3E}">
        <p14:creationId xmlns:p14="http://schemas.microsoft.com/office/powerpoint/2010/main" val="11296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rgbClr val="660066"/>
                </a:solidFill>
                <a:effectLst/>
                <a:latin typeface="+mj-lt"/>
              </a:rPr>
              <a:t>What Changed in PLC?</a:t>
            </a:r>
          </a:p>
        </p:txBody>
      </p:sp>
      <p:sp>
        <p:nvSpPr>
          <p:cNvPr id="7" name="Rectangle 6"/>
          <p:cNvSpPr/>
          <p:nvPr/>
        </p:nvSpPr>
        <p:spPr>
          <a:xfrm>
            <a:off x="1066800" y="1600200"/>
            <a:ext cx="10058400" cy="763286"/>
          </a:xfrm>
          <a:prstGeom prst="rect">
            <a:avLst/>
          </a:prstGeom>
        </p:spPr>
        <p:txBody>
          <a:bodyPr wrap="square">
            <a:spAutoFit/>
          </a:bodyPr>
          <a:lstStyle/>
          <a:p>
            <a:pPr marL="228600" indent="-228600" algn="l">
              <a:lnSpc>
                <a:spcPct val="90000"/>
              </a:lnSpc>
              <a:buClrTx/>
              <a:buFont typeface="+mj-lt"/>
              <a:buAutoNum type="arabicPeriod"/>
              <a:defRPr/>
            </a:pPr>
            <a:r>
              <a:rPr lang="en-US" sz="2400" b="0" kern="0" dirty="0">
                <a:latin typeface="+mn-lt"/>
              </a:rPr>
              <a:t>“Effective Reference Price” instead of just the statutory reference prices</a:t>
            </a:r>
          </a:p>
          <a:p>
            <a:pPr marL="228600" indent="-228600" algn="l">
              <a:lnSpc>
                <a:spcPct val="90000"/>
              </a:lnSpc>
              <a:buFont typeface="+mj-lt"/>
              <a:buAutoNum type="arabicPeriod"/>
              <a:defRPr/>
            </a:pPr>
            <a:endParaRPr lang="en-US" b="0" kern="0" dirty="0">
              <a:latin typeface="Comic Sans MS" pitchFamily="66" charset="0"/>
            </a:endParaRPr>
          </a:p>
        </p:txBody>
      </p:sp>
      <p:graphicFrame>
        <p:nvGraphicFramePr>
          <p:cNvPr id="4" name="Table 3">
            <a:extLst>
              <a:ext uri="{FF2B5EF4-FFF2-40B4-BE49-F238E27FC236}">
                <a16:creationId xmlns:a16="http://schemas.microsoft.com/office/drawing/2014/main" id="{947552A6-B16C-4900-A6DA-4C167AFA3C18}"/>
              </a:ext>
            </a:extLst>
          </p:cNvPr>
          <p:cNvGraphicFramePr>
            <a:graphicFrameLocks noGrp="1"/>
          </p:cNvGraphicFramePr>
          <p:nvPr>
            <p:extLst>
              <p:ext uri="{D42A27DB-BD31-4B8C-83A1-F6EECF244321}">
                <p14:modId xmlns:p14="http://schemas.microsoft.com/office/powerpoint/2010/main" val="3586752192"/>
              </p:ext>
            </p:extLst>
          </p:nvPr>
        </p:nvGraphicFramePr>
        <p:xfrm>
          <a:off x="2438400" y="2276913"/>
          <a:ext cx="6410036" cy="2672080"/>
        </p:xfrm>
        <a:graphic>
          <a:graphicData uri="http://schemas.openxmlformats.org/drawingml/2006/table">
            <a:tbl>
              <a:tblPr firstRow="1" bandRow="1">
                <a:tableStyleId>{F5AB1C69-6EDB-4FF4-983F-18BD219EF322}</a:tableStyleId>
              </a:tblPr>
              <a:tblGrid>
                <a:gridCol w="1939636">
                  <a:extLst>
                    <a:ext uri="{9D8B030D-6E8A-4147-A177-3AD203B41FA5}">
                      <a16:colId xmlns:a16="http://schemas.microsoft.com/office/drawing/2014/main" val="20000"/>
                    </a:ext>
                  </a:extLst>
                </a:gridCol>
                <a:gridCol w="2041236">
                  <a:extLst>
                    <a:ext uri="{9D8B030D-6E8A-4147-A177-3AD203B41FA5}">
                      <a16:colId xmlns:a16="http://schemas.microsoft.com/office/drawing/2014/main" val="20001"/>
                    </a:ext>
                  </a:extLst>
                </a:gridCol>
                <a:gridCol w="2429164">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Commodity</a:t>
                      </a:r>
                    </a:p>
                  </a:txBody>
                  <a:tcPr anchor="b"/>
                </a:tc>
                <a:tc>
                  <a:txBody>
                    <a:bodyPr/>
                    <a:lstStyle/>
                    <a:p>
                      <a:pPr algn="ctr"/>
                      <a:r>
                        <a:rPr lang="en-US" dirty="0">
                          <a:solidFill>
                            <a:schemeClr val="tx1"/>
                          </a:solidFill>
                        </a:rPr>
                        <a:t>2018 Farm Bill Statutory Price</a:t>
                      </a:r>
                    </a:p>
                    <a:p>
                      <a:pPr algn="ctr"/>
                      <a:r>
                        <a:rPr lang="en-US" dirty="0">
                          <a:solidFill>
                            <a:schemeClr val="tx1"/>
                          </a:solidFill>
                        </a:rPr>
                        <a:t>($/</a:t>
                      </a:r>
                      <a:r>
                        <a:rPr lang="en-US" dirty="0" err="1">
                          <a:solidFill>
                            <a:schemeClr val="tx1"/>
                          </a:solidFill>
                        </a:rPr>
                        <a:t>bu</a:t>
                      </a:r>
                      <a:r>
                        <a:rPr lang="en-US" dirty="0">
                          <a:solidFill>
                            <a:schemeClr val="tx1"/>
                          </a:solidFill>
                        </a:rPr>
                        <a:t>)</a:t>
                      </a:r>
                    </a:p>
                  </a:txBody>
                  <a:tcPr anchor="b"/>
                </a:tc>
                <a:tc>
                  <a:txBody>
                    <a:bodyPr/>
                    <a:lstStyle/>
                    <a:p>
                      <a:pPr algn="ctr"/>
                      <a:r>
                        <a:rPr lang="en-US" dirty="0">
                          <a:solidFill>
                            <a:schemeClr val="tx1"/>
                          </a:solidFill>
                        </a:rPr>
                        <a:t>Highest “Effective” Reference Price Possible </a:t>
                      </a:r>
                    </a:p>
                    <a:p>
                      <a:pPr algn="ctr"/>
                      <a:r>
                        <a:rPr lang="en-US" dirty="0">
                          <a:solidFill>
                            <a:schemeClr val="tx1"/>
                          </a:solidFill>
                        </a:rPr>
                        <a:t>(115% of Statute)</a:t>
                      </a:r>
                    </a:p>
                  </a:txBody>
                  <a:tcPr anchor="b"/>
                </a:tc>
                <a:extLst>
                  <a:ext uri="{0D108BD9-81ED-4DB2-BD59-A6C34878D82A}">
                    <a16:rowId xmlns:a16="http://schemas.microsoft.com/office/drawing/2014/main" val="10000"/>
                  </a:ext>
                </a:extLst>
              </a:tr>
              <a:tr h="370840">
                <a:tc>
                  <a:txBody>
                    <a:bodyPr/>
                    <a:lstStyle/>
                    <a:p>
                      <a:r>
                        <a:rPr lang="en-US" dirty="0"/>
                        <a:t>Wheat</a:t>
                      </a:r>
                    </a:p>
                  </a:txBody>
                  <a:tcPr/>
                </a:tc>
                <a:tc>
                  <a:txBody>
                    <a:bodyPr/>
                    <a:lstStyle/>
                    <a:p>
                      <a:pPr algn="ctr"/>
                      <a:r>
                        <a:rPr lang="en-US" dirty="0"/>
                        <a:t>5.50</a:t>
                      </a:r>
                    </a:p>
                  </a:txBody>
                  <a:tcPr/>
                </a:tc>
                <a:tc>
                  <a:txBody>
                    <a:bodyPr/>
                    <a:lstStyle/>
                    <a:p>
                      <a:pPr algn="ctr"/>
                      <a:r>
                        <a:rPr lang="en-US" dirty="0"/>
                        <a:t>6.33</a:t>
                      </a:r>
                    </a:p>
                  </a:txBody>
                  <a:tcPr/>
                </a:tc>
                <a:extLst>
                  <a:ext uri="{0D108BD9-81ED-4DB2-BD59-A6C34878D82A}">
                    <a16:rowId xmlns:a16="http://schemas.microsoft.com/office/drawing/2014/main" val="10001"/>
                  </a:ext>
                </a:extLst>
              </a:tr>
              <a:tr h="370840">
                <a:tc>
                  <a:txBody>
                    <a:bodyPr/>
                    <a:lstStyle/>
                    <a:p>
                      <a:r>
                        <a:rPr lang="en-US" dirty="0"/>
                        <a:t>Corn</a:t>
                      </a:r>
                    </a:p>
                  </a:txBody>
                  <a:tcPr/>
                </a:tc>
                <a:tc>
                  <a:txBody>
                    <a:bodyPr/>
                    <a:lstStyle/>
                    <a:p>
                      <a:pPr algn="ctr"/>
                      <a:r>
                        <a:rPr lang="en-US" dirty="0"/>
                        <a:t>3.70</a:t>
                      </a:r>
                    </a:p>
                  </a:txBody>
                  <a:tcPr/>
                </a:tc>
                <a:tc>
                  <a:txBody>
                    <a:bodyPr/>
                    <a:lstStyle/>
                    <a:p>
                      <a:pPr algn="ctr"/>
                      <a:r>
                        <a:rPr lang="en-US" dirty="0"/>
                        <a:t>4.26</a:t>
                      </a:r>
                    </a:p>
                  </a:txBody>
                  <a:tcPr/>
                </a:tc>
                <a:extLst>
                  <a:ext uri="{0D108BD9-81ED-4DB2-BD59-A6C34878D82A}">
                    <a16:rowId xmlns:a16="http://schemas.microsoft.com/office/drawing/2014/main" val="10002"/>
                  </a:ext>
                </a:extLst>
              </a:tr>
              <a:tr h="370840">
                <a:tc>
                  <a:txBody>
                    <a:bodyPr/>
                    <a:lstStyle/>
                    <a:p>
                      <a:r>
                        <a:rPr lang="en-US" dirty="0"/>
                        <a:t>Sorghum</a:t>
                      </a:r>
                    </a:p>
                  </a:txBody>
                  <a:tcPr/>
                </a:tc>
                <a:tc>
                  <a:txBody>
                    <a:bodyPr/>
                    <a:lstStyle/>
                    <a:p>
                      <a:pPr algn="ctr"/>
                      <a:r>
                        <a:rPr lang="en-US" dirty="0"/>
                        <a:t>3.95</a:t>
                      </a:r>
                    </a:p>
                  </a:txBody>
                  <a:tcPr/>
                </a:tc>
                <a:tc>
                  <a:txBody>
                    <a:bodyPr/>
                    <a:lstStyle/>
                    <a:p>
                      <a:pPr algn="ctr"/>
                      <a:r>
                        <a:rPr lang="en-US" dirty="0"/>
                        <a:t>4.54</a:t>
                      </a:r>
                    </a:p>
                  </a:txBody>
                  <a:tcPr/>
                </a:tc>
                <a:extLst>
                  <a:ext uri="{0D108BD9-81ED-4DB2-BD59-A6C34878D82A}">
                    <a16:rowId xmlns:a16="http://schemas.microsoft.com/office/drawing/2014/main" val="10003"/>
                  </a:ext>
                </a:extLst>
              </a:tr>
              <a:tr h="370840">
                <a:tc>
                  <a:txBody>
                    <a:bodyPr/>
                    <a:lstStyle/>
                    <a:p>
                      <a:r>
                        <a:rPr lang="en-US" dirty="0"/>
                        <a:t>Soybeans</a:t>
                      </a:r>
                    </a:p>
                  </a:txBody>
                  <a:tcPr/>
                </a:tc>
                <a:tc>
                  <a:txBody>
                    <a:bodyPr/>
                    <a:lstStyle/>
                    <a:p>
                      <a:pPr algn="ctr"/>
                      <a:r>
                        <a:rPr lang="en-US" dirty="0"/>
                        <a:t>8.40</a:t>
                      </a:r>
                    </a:p>
                  </a:txBody>
                  <a:tcPr/>
                </a:tc>
                <a:tc>
                  <a:txBody>
                    <a:bodyPr/>
                    <a:lstStyle/>
                    <a:p>
                      <a:pPr algn="ctr"/>
                      <a:r>
                        <a:rPr lang="en-US" dirty="0"/>
                        <a:t>9.66</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38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N_CASEPROBramIA">
  <a:themeElements>
    <a:clrScheme name="CORN_CASEPROBramIA 9">
      <a:dk1>
        <a:srgbClr val="000000"/>
      </a:dk1>
      <a:lt1>
        <a:srgbClr val="E7E6D5"/>
      </a:lt1>
      <a:dk2>
        <a:srgbClr val="827F4C"/>
      </a:dk2>
      <a:lt2>
        <a:srgbClr val="C0BC94"/>
      </a:lt2>
      <a:accent1>
        <a:srgbClr val="AAA578"/>
      </a:accent1>
      <a:accent2>
        <a:srgbClr val="A2A4AC"/>
      </a:accent2>
      <a:accent3>
        <a:srgbClr val="F1F0E7"/>
      </a:accent3>
      <a:accent4>
        <a:srgbClr val="000000"/>
      </a:accent4>
      <a:accent5>
        <a:srgbClr val="D2CFBE"/>
      </a:accent5>
      <a:accent6>
        <a:srgbClr val="92949B"/>
      </a:accent6>
      <a:hlink>
        <a:srgbClr val="5B8800"/>
      </a:hlink>
      <a:folHlink>
        <a:srgbClr val="686532"/>
      </a:folHlink>
    </a:clrScheme>
    <a:fontScheme name="CORN_CASEPROBram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CORN_CASEPROBramI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CORN_CASEPROBramI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CORN_CASEPROBramI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RN_CASEPROBramI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CORN_CASEPROBramI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ORN_CASEPROBramI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ORN_CASEPROBramI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CORN_CASEPROBramI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CORN_CASEPROBramIA 9">
        <a:dk1>
          <a:srgbClr val="000000"/>
        </a:dk1>
        <a:lt1>
          <a:srgbClr val="E7E6D5"/>
        </a:lt1>
        <a:dk2>
          <a:srgbClr val="827F4C"/>
        </a:dk2>
        <a:lt2>
          <a:srgbClr val="C0BC94"/>
        </a:lt2>
        <a:accent1>
          <a:srgbClr val="AAA578"/>
        </a:accent1>
        <a:accent2>
          <a:srgbClr val="A2A4AC"/>
        </a:accent2>
        <a:accent3>
          <a:srgbClr val="F1F0E7"/>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CORN_CASEPROBramIA 10">
        <a:dk1>
          <a:srgbClr val="000000"/>
        </a:dk1>
        <a:lt1>
          <a:srgbClr val="FF66FF"/>
        </a:lt1>
        <a:dk2>
          <a:srgbClr val="827F4C"/>
        </a:dk2>
        <a:lt2>
          <a:srgbClr val="C0BC94"/>
        </a:lt2>
        <a:accent1>
          <a:srgbClr val="AAA578"/>
        </a:accent1>
        <a:accent2>
          <a:srgbClr val="A2A4AC"/>
        </a:accent2>
        <a:accent3>
          <a:srgbClr val="FFB8FF"/>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rm Bill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m Bill theme" id="{0EDC1BDA-14CA-4847-A856-136CC0A5086D}" vid="{6B254F82-676F-4AB0-B9F5-BCA50BF01718}"/>
    </a:ext>
  </a:extLst>
</a:theme>
</file>

<file path=ppt/theme/theme3.xml><?xml version="1.0" encoding="utf-8"?>
<a:theme xmlns:a="http://schemas.openxmlformats.org/drawingml/2006/main" name="KSREpurple_b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61C7B8-BC4A-49BD-BFF6-19BF261AA511}" vid="{783E4D4F-7F28-4A44-B2BD-FF18662EAB7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40908</TotalTime>
  <Words>2614</Words>
  <Application>Microsoft Office PowerPoint</Application>
  <PresentationFormat>Widescreen</PresentationFormat>
  <Paragraphs>369</Paragraphs>
  <Slides>32</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Comic Sans MS</vt:lpstr>
      <vt:lpstr>Tahoma</vt:lpstr>
      <vt:lpstr>Trebuchet MS</vt:lpstr>
      <vt:lpstr>Wingdings</vt:lpstr>
      <vt:lpstr>CORN_CASEPROBramIA</vt:lpstr>
      <vt:lpstr>Farm Bill theme</vt:lpstr>
      <vt:lpstr>KSREpurple_band</vt:lpstr>
      <vt:lpstr>Theme1</vt:lpstr>
      <vt:lpstr>PowerPoint Presentation</vt:lpstr>
      <vt:lpstr>PowerPoint Presentation</vt:lpstr>
      <vt:lpstr>2018 Farm Bill Titles</vt:lpstr>
      <vt:lpstr>Decisions to be made…</vt:lpstr>
      <vt:lpstr>Percentage of total base acres in each program for the 2014 Farm Bill</vt:lpstr>
      <vt:lpstr>Did we make the “right” decision?</vt:lpstr>
      <vt:lpstr>This Spring Farmers will Select either ARC or PLC</vt:lpstr>
      <vt:lpstr>PLC review</vt:lpstr>
      <vt:lpstr>What Changed in PLC?</vt:lpstr>
      <vt:lpstr>Effective Reference Price</vt:lpstr>
      <vt:lpstr>What Changed in PLC?</vt:lpstr>
      <vt:lpstr>PowerPoint Presentation</vt:lpstr>
      <vt:lpstr>ARC review-2014 Farm Bill</vt:lpstr>
      <vt:lpstr>ARC-County Example-2014 Farm Bill</vt:lpstr>
      <vt:lpstr>ARC-County Example</vt:lpstr>
      <vt:lpstr>Changes made to ARC County</vt:lpstr>
      <vt:lpstr>Changes made to ARC County</vt:lpstr>
      <vt:lpstr>Changes made to ARC County</vt:lpstr>
      <vt:lpstr>Changes made to ARC County</vt:lpstr>
      <vt:lpstr>Changes made to ARC County</vt:lpstr>
      <vt:lpstr>Payment Limits-Both Programs</vt:lpstr>
      <vt:lpstr>No Loss of Base Acres?</vt:lpstr>
      <vt:lpstr>No Loss of Base Acres?</vt:lpstr>
      <vt:lpstr>Dairy</vt:lpstr>
      <vt:lpstr>Dairy</vt:lpstr>
      <vt:lpstr>Dairy</vt:lpstr>
      <vt:lpstr>Crop Insurance Title</vt:lpstr>
      <vt:lpstr>Credit Title</vt:lpstr>
      <vt:lpstr>Conservation Title </vt:lpstr>
      <vt:lpstr>Industrial Hemp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Barnaby</dc:creator>
  <cp:lastModifiedBy>Robin Reid</cp:lastModifiedBy>
  <cp:revision>2163</cp:revision>
  <cp:lastPrinted>2019-01-17T22:23:26Z</cp:lastPrinted>
  <dcterms:created xsi:type="dcterms:W3CDTF">2008-02-07T02:33:30Z</dcterms:created>
  <dcterms:modified xsi:type="dcterms:W3CDTF">2019-01-18T17:52:27Z</dcterms:modified>
</cp:coreProperties>
</file>